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tags/tag3.xml" ContentType="application/vnd.openxmlformats-officedocument.presentationml.tags+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34" r:id="rId1"/>
  </p:sldMasterIdLst>
  <p:notesMasterIdLst>
    <p:notesMasterId r:id="rId35"/>
  </p:notesMasterIdLst>
  <p:handoutMasterIdLst>
    <p:handoutMasterId r:id="rId36"/>
  </p:handoutMasterIdLst>
  <p:sldIdLst>
    <p:sldId id="256" r:id="rId2"/>
    <p:sldId id="333" r:id="rId3"/>
    <p:sldId id="335" r:id="rId4"/>
    <p:sldId id="336" r:id="rId5"/>
    <p:sldId id="338" r:id="rId6"/>
    <p:sldId id="322" r:id="rId7"/>
    <p:sldId id="298" r:id="rId8"/>
    <p:sldId id="337" r:id="rId9"/>
    <p:sldId id="314" r:id="rId10"/>
    <p:sldId id="323" r:id="rId11"/>
    <p:sldId id="305" r:id="rId12"/>
    <p:sldId id="313" r:id="rId13"/>
    <p:sldId id="288" r:id="rId14"/>
    <p:sldId id="316" r:id="rId15"/>
    <p:sldId id="310" r:id="rId16"/>
    <p:sldId id="320" r:id="rId17"/>
    <p:sldId id="325" r:id="rId18"/>
    <p:sldId id="326" r:id="rId19"/>
    <p:sldId id="327" r:id="rId20"/>
    <p:sldId id="328" r:id="rId21"/>
    <p:sldId id="329" r:id="rId22"/>
    <p:sldId id="330" r:id="rId23"/>
    <p:sldId id="331" r:id="rId24"/>
    <p:sldId id="332" r:id="rId25"/>
    <p:sldId id="318" r:id="rId26"/>
    <p:sldId id="319" r:id="rId27"/>
    <p:sldId id="304" r:id="rId28"/>
    <p:sldId id="317" r:id="rId29"/>
    <p:sldId id="315" r:id="rId30"/>
    <p:sldId id="340" r:id="rId31"/>
    <p:sldId id="342" r:id="rId32"/>
    <p:sldId id="339" r:id="rId33"/>
    <p:sldId id="341" r:id="rId3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48" autoAdjust="0"/>
    <p:restoredTop sz="89850" autoAdjust="0"/>
  </p:normalViewPr>
  <p:slideViewPr>
    <p:cSldViewPr>
      <p:cViewPr>
        <p:scale>
          <a:sx n="80" d="100"/>
          <a:sy n="80" d="100"/>
        </p:scale>
        <p:origin x="-1392" y="-150"/>
      </p:cViewPr>
      <p:guideLst>
        <p:guide orient="horz" pos="2160"/>
        <p:guide pos="2880"/>
      </p:guideLst>
    </p:cSldViewPr>
  </p:slideViewPr>
  <p:notesTextViewPr>
    <p:cViewPr>
      <p:scale>
        <a:sx n="1" d="1"/>
        <a:sy n="1" d="1"/>
      </p:scale>
      <p:origin x="0" y="0"/>
    </p:cViewPr>
  </p:notesTextViewPr>
  <p:sorterViewPr>
    <p:cViewPr>
      <p:scale>
        <a:sx n="100" d="100"/>
        <a:sy n="100" d="100"/>
      </p:scale>
      <p:origin x="0" y="709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FE4D4A-616B-47CC-82C3-A4BE434DD7E6}" type="doc">
      <dgm:prSet loTypeId="urn:microsoft.com/office/officeart/2005/8/layout/radial3" loCatId="relationship" qsTypeId="urn:microsoft.com/office/officeart/2005/8/quickstyle/simple1" qsCatId="simple" csTypeId="urn:microsoft.com/office/officeart/2005/8/colors/accent6_3" csCatId="accent6" phldr="1"/>
      <dgm:spPr/>
      <dgm:t>
        <a:bodyPr/>
        <a:lstStyle/>
        <a:p>
          <a:endParaRPr lang="en-US"/>
        </a:p>
      </dgm:t>
    </dgm:pt>
    <dgm:pt modelId="{336A7F0E-58A9-4673-9651-C1A98E93D107}" type="pres">
      <dgm:prSet presAssocID="{E7FE4D4A-616B-47CC-82C3-A4BE434DD7E6}" presName="composite" presStyleCnt="0">
        <dgm:presLayoutVars>
          <dgm:chMax val="1"/>
          <dgm:dir/>
          <dgm:resizeHandles val="exact"/>
        </dgm:presLayoutVars>
      </dgm:prSet>
      <dgm:spPr/>
      <dgm:t>
        <a:bodyPr/>
        <a:lstStyle/>
        <a:p>
          <a:endParaRPr lang="en-US"/>
        </a:p>
      </dgm:t>
    </dgm:pt>
    <dgm:pt modelId="{E7610982-9B8C-4F39-A371-D8722FC11C52}" type="pres">
      <dgm:prSet presAssocID="{E7FE4D4A-616B-47CC-82C3-A4BE434DD7E6}" presName="radial" presStyleCnt="0">
        <dgm:presLayoutVars>
          <dgm:animLvl val="ctr"/>
        </dgm:presLayoutVars>
      </dgm:prSet>
      <dgm:spPr/>
    </dgm:pt>
  </dgm:ptLst>
  <dgm:cxnLst>
    <dgm:cxn modelId="{F90E650D-4E14-4E77-ADD8-5EF9CFE45C57}" type="presOf" srcId="{E7FE4D4A-616B-47CC-82C3-A4BE434DD7E6}" destId="{336A7F0E-58A9-4673-9651-C1A98E93D107}" srcOrd="0" destOrd="0" presId="urn:microsoft.com/office/officeart/2005/8/layout/radial3"/>
    <dgm:cxn modelId="{1C037EBA-A56D-48F2-AA5A-A3A33D1A9940}" type="presParOf" srcId="{336A7F0E-58A9-4673-9651-C1A98E93D107}" destId="{E7610982-9B8C-4F39-A371-D8722FC11C52}" srcOrd="0" destOrd="0" presId="urn:microsoft.com/office/officeart/2005/8/layout/radial3"/>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92074DE-8446-4716-9292-DC86BB1FC04D}" type="doc">
      <dgm:prSet loTypeId="urn:microsoft.com/office/officeart/2005/8/layout/cycle1" loCatId="cycle" qsTypeId="urn:microsoft.com/office/officeart/2005/8/quickstyle/3d5" qsCatId="3D" csTypeId="urn:microsoft.com/office/officeart/2005/8/colors/accent6_3" csCatId="accent6" phldr="1"/>
      <dgm:spPr/>
      <dgm:t>
        <a:bodyPr/>
        <a:lstStyle/>
        <a:p>
          <a:endParaRPr lang="en-US"/>
        </a:p>
      </dgm:t>
    </dgm:pt>
    <dgm:pt modelId="{B2368560-11D1-4092-8A13-D1338187D655}">
      <dgm:prSet phldrT="[Text]" custT="1"/>
      <dgm:spPr/>
      <dgm:t>
        <a:bodyPr/>
        <a:lstStyle/>
        <a:p>
          <a:r>
            <a:rPr lang="en-US" sz="1400" dirty="0" smtClean="0"/>
            <a:t>Identify issue/concern</a:t>
          </a:r>
          <a:endParaRPr lang="en-US" sz="1400" dirty="0"/>
        </a:p>
      </dgm:t>
    </dgm:pt>
    <dgm:pt modelId="{AE11BD79-5D53-4325-A927-F3407921B9F0}" type="parTrans" cxnId="{924AA77B-D90B-44B7-8672-FCE8D2AF725D}">
      <dgm:prSet/>
      <dgm:spPr/>
      <dgm:t>
        <a:bodyPr/>
        <a:lstStyle/>
        <a:p>
          <a:endParaRPr lang="en-US"/>
        </a:p>
      </dgm:t>
    </dgm:pt>
    <dgm:pt modelId="{357DF28D-4BE9-4A6C-960E-342D1E38F70F}" type="sibTrans" cxnId="{924AA77B-D90B-44B7-8672-FCE8D2AF725D}">
      <dgm:prSet/>
      <dgm:spPr/>
      <dgm:t>
        <a:bodyPr/>
        <a:lstStyle/>
        <a:p>
          <a:endParaRPr lang="en-US"/>
        </a:p>
      </dgm:t>
    </dgm:pt>
    <dgm:pt modelId="{E6075BB2-E2ED-48B8-B3D9-726F55DFB6C2}">
      <dgm:prSet phldrT="[Text]" custT="1"/>
      <dgm:spPr/>
      <dgm:t>
        <a:bodyPr/>
        <a:lstStyle/>
        <a:p>
          <a:r>
            <a:rPr lang="en-US" sz="1300" dirty="0" smtClean="0"/>
            <a:t>Identify who should be involved from other programs</a:t>
          </a:r>
          <a:endParaRPr lang="en-US" sz="1300" dirty="0"/>
        </a:p>
      </dgm:t>
    </dgm:pt>
    <dgm:pt modelId="{37B4A37B-8648-46F4-936B-0B86CAC3BD64}" type="parTrans" cxnId="{40921070-9AC8-4D2E-B512-3E3CFB8FF6E1}">
      <dgm:prSet/>
      <dgm:spPr/>
      <dgm:t>
        <a:bodyPr/>
        <a:lstStyle/>
        <a:p>
          <a:endParaRPr lang="en-US"/>
        </a:p>
      </dgm:t>
    </dgm:pt>
    <dgm:pt modelId="{6EF46507-C24A-453E-8645-A5608A2A9CC2}" type="sibTrans" cxnId="{40921070-9AC8-4D2E-B512-3E3CFB8FF6E1}">
      <dgm:prSet/>
      <dgm:spPr/>
      <dgm:t>
        <a:bodyPr/>
        <a:lstStyle/>
        <a:p>
          <a:endParaRPr lang="en-US"/>
        </a:p>
      </dgm:t>
    </dgm:pt>
    <dgm:pt modelId="{8693780F-B206-4F1A-8725-A2AE020FFE27}">
      <dgm:prSet phldrT="[Text]" custT="1"/>
      <dgm:spPr/>
      <dgm:t>
        <a:bodyPr/>
        <a:lstStyle/>
        <a:p>
          <a:r>
            <a:rPr lang="en-US" sz="1400" dirty="0" smtClean="0"/>
            <a:t>Staff the case</a:t>
          </a:r>
          <a:endParaRPr lang="en-US" sz="1400" dirty="0"/>
        </a:p>
      </dgm:t>
    </dgm:pt>
    <dgm:pt modelId="{A18DD1AA-8F93-483F-B5D9-55B344FB25E9}" type="parTrans" cxnId="{D191100F-F712-4AE0-9490-87865212F21F}">
      <dgm:prSet/>
      <dgm:spPr/>
      <dgm:t>
        <a:bodyPr/>
        <a:lstStyle/>
        <a:p>
          <a:endParaRPr lang="en-US"/>
        </a:p>
      </dgm:t>
    </dgm:pt>
    <dgm:pt modelId="{B239F496-1826-4499-A3C1-73AB26F95B3F}" type="sibTrans" cxnId="{D191100F-F712-4AE0-9490-87865212F21F}">
      <dgm:prSet/>
      <dgm:spPr/>
      <dgm:t>
        <a:bodyPr/>
        <a:lstStyle/>
        <a:p>
          <a:endParaRPr lang="en-US"/>
        </a:p>
      </dgm:t>
    </dgm:pt>
    <dgm:pt modelId="{D3A06AD2-E386-4298-9095-B25A8605E022}">
      <dgm:prSet phldrT="[Text]" custT="1"/>
      <dgm:spPr/>
      <dgm:t>
        <a:bodyPr/>
        <a:lstStyle/>
        <a:p>
          <a:r>
            <a:rPr lang="en-US" sz="1400" dirty="0" smtClean="0"/>
            <a:t>Identify potential solutions</a:t>
          </a:r>
          <a:endParaRPr lang="en-US" sz="1400" dirty="0"/>
        </a:p>
      </dgm:t>
    </dgm:pt>
    <dgm:pt modelId="{E47997F9-8BCC-4E9A-B39A-0AACF2B3AA41}" type="parTrans" cxnId="{24EE119A-2853-405D-AAA4-620075CB1196}">
      <dgm:prSet/>
      <dgm:spPr/>
      <dgm:t>
        <a:bodyPr/>
        <a:lstStyle/>
        <a:p>
          <a:endParaRPr lang="en-US"/>
        </a:p>
      </dgm:t>
    </dgm:pt>
    <dgm:pt modelId="{C8D040D8-D580-4CC1-8EAF-4B626E700F68}" type="sibTrans" cxnId="{24EE119A-2853-405D-AAA4-620075CB1196}">
      <dgm:prSet/>
      <dgm:spPr/>
      <dgm:t>
        <a:bodyPr/>
        <a:lstStyle/>
        <a:p>
          <a:endParaRPr lang="en-US"/>
        </a:p>
      </dgm:t>
    </dgm:pt>
    <dgm:pt modelId="{24887EC0-8282-4BE1-8BC8-B9A930BB6BD7}">
      <dgm:prSet phldrT="[Text]" custT="1"/>
      <dgm:spPr/>
      <dgm:t>
        <a:bodyPr/>
        <a:lstStyle/>
        <a:p>
          <a:r>
            <a:rPr lang="en-US" sz="1400" dirty="0" smtClean="0"/>
            <a:t>Implement</a:t>
          </a:r>
          <a:endParaRPr lang="en-US" sz="1400" dirty="0"/>
        </a:p>
      </dgm:t>
    </dgm:pt>
    <dgm:pt modelId="{B33CFAF2-F978-4201-B6D8-0D857E44856D}" type="parTrans" cxnId="{3F4ACFFD-DE8C-49E9-8FEA-6690B0284794}">
      <dgm:prSet/>
      <dgm:spPr/>
      <dgm:t>
        <a:bodyPr/>
        <a:lstStyle/>
        <a:p>
          <a:endParaRPr lang="en-US"/>
        </a:p>
      </dgm:t>
    </dgm:pt>
    <dgm:pt modelId="{9D49E7B1-0ECA-44BE-8F19-CCB473473059}" type="sibTrans" cxnId="{3F4ACFFD-DE8C-49E9-8FEA-6690B0284794}">
      <dgm:prSet/>
      <dgm:spPr/>
      <dgm:t>
        <a:bodyPr/>
        <a:lstStyle/>
        <a:p>
          <a:endParaRPr lang="en-US"/>
        </a:p>
      </dgm:t>
    </dgm:pt>
    <dgm:pt modelId="{93D161A0-11F8-4587-A49C-81DDA3432925}">
      <dgm:prSet phldrT="[Text]" custT="1"/>
      <dgm:spPr/>
      <dgm:t>
        <a:bodyPr/>
        <a:lstStyle/>
        <a:p>
          <a:r>
            <a:rPr lang="en-US" sz="1300" dirty="0" smtClean="0"/>
            <a:t>Identify barriers/challenges and review history</a:t>
          </a:r>
          <a:endParaRPr lang="en-US" sz="1300" dirty="0"/>
        </a:p>
      </dgm:t>
    </dgm:pt>
    <dgm:pt modelId="{61A0FB4B-C432-4AFB-A551-C54F6434334E}" type="parTrans" cxnId="{D90B9EA2-EEFB-4D19-B2C3-D0D00E5590B7}">
      <dgm:prSet/>
      <dgm:spPr/>
      <dgm:t>
        <a:bodyPr/>
        <a:lstStyle/>
        <a:p>
          <a:endParaRPr lang="en-US"/>
        </a:p>
      </dgm:t>
    </dgm:pt>
    <dgm:pt modelId="{43B96350-67E7-4A6D-8CBA-45133DEB0C11}" type="sibTrans" cxnId="{D90B9EA2-EEFB-4D19-B2C3-D0D00E5590B7}">
      <dgm:prSet/>
      <dgm:spPr/>
      <dgm:t>
        <a:bodyPr/>
        <a:lstStyle/>
        <a:p>
          <a:endParaRPr lang="en-US"/>
        </a:p>
      </dgm:t>
    </dgm:pt>
    <dgm:pt modelId="{0587186B-9697-4E8C-807F-C1DF3958B084}">
      <dgm:prSet phldrT="[Text]" custT="1"/>
      <dgm:spPr/>
      <dgm:t>
        <a:bodyPr/>
        <a:lstStyle/>
        <a:p>
          <a:r>
            <a:rPr lang="en-US" sz="1400" dirty="0" smtClean="0"/>
            <a:t>Re-evaluate for efficacy</a:t>
          </a:r>
          <a:endParaRPr lang="en-US" sz="1400" dirty="0"/>
        </a:p>
      </dgm:t>
    </dgm:pt>
    <dgm:pt modelId="{0206FBF6-6B38-4A45-8C29-AFFE87D3872B}" type="parTrans" cxnId="{B8BCDF05-7818-4552-A26B-40C0AAD84B72}">
      <dgm:prSet/>
      <dgm:spPr/>
      <dgm:t>
        <a:bodyPr/>
        <a:lstStyle/>
        <a:p>
          <a:endParaRPr lang="en-US"/>
        </a:p>
      </dgm:t>
    </dgm:pt>
    <dgm:pt modelId="{50EDFD2C-E264-4400-AA7C-E6797F17D954}" type="sibTrans" cxnId="{B8BCDF05-7818-4552-A26B-40C0AAD84B72}">
      <dgm:prSet/>
      <dgm:spPr/>
      <dgm:t>
        <a:bodyPr/>
        <a:lstStyle/>
        <a:p>
          <a:endParaRPr lang="en-US"/>
        </a:p>
      </dgm:t>
    </dgm:pt>
    <dgm:pt modelId="{F912AD16-60C2-4901-B596-A9FEEF24B81B}">
      <dgm:prSet phldrT="[Text]" custT="1"/>
      <dgm:spPr/>
      <dgm:t>
        <a:bodyPr/>
        <a:lstStyle/>
        <a:p>
          <a:r>
            <a:rPr lang="en-US" sz="1300" dirty="0" smtClean="0"/>
            <a:t>Assign responsibilities for carrying out the tasks</a:t>
          </a:r>
          <a:endParaRPr lang="en-US" sz="1300" dirty="0"/>
        </a:p>
      </dgm:t>
    </dgm:pt>
    <dgm:pt modelId="{257278CB-45CF-4033-97EC-2CBA9049D022}" type="parTrans" cxnId="{331095F4-6B94-4D09-8C25-043EA2A6A930}">
      <dgm:prSet/>
      <dgm:spPr/>
      <dgm:t>
        <a:bodyPr/>
        <a:lstStyle/>
        <a:p>
          <a:endParaRPr lang="en-US"/>
        </a:p>
      </dgm:t>
    </dgm:pt>
    <dgm:pt modelId="{6680FA74-A178-4D74-98FD-C5407848F2AE}" type="sibTrans" cxnId="{331095F4-6B94-4D09-8C25-043EA2A6A930}">
      <dgm:prSet/>
      <dgm:spPr/>
      <dgm:t>
        <a:bodyPr/>
        <a:lstStyle/>
        <a:p>
          <a:endParaRPr lang="en-US"/>
        </a:p>
      </dgm:t>
    </dgm:pt>
    <dgm:pt modelId="{F847919B-BA21-407F-AB0A-786D2013CB8B}" type="pres">
      <dgm:prSet presAssocID="{A92074DE-8446-4716-9292-DC86BB1FC04D}" presName="cycle" presStyleCnt="0">
        <dgm:presLayoutVars>
          <dgm:dir/>
          <dgm:resizeHandles val="exact"/>
        </dgm:presLayoutVars>
      </dgm:prSet>
      <dgm:spPr/>
      <dgm:t>
        <a:bodyPr/>
        <a:lstStyle/>
        <a:p>
          <a:endParaRPr lang="en-US"/>
        </a:p>
      </dgm:t>
    </dgm:pt>
    <dgm:pt modelId="{84E2BC59-89E9-422C-AB82-3C3CD3343DE1}" type="pres">
      <dgm:prSet presAssocID="{B2368560-11D1-4092-8A13-D1338187D655}" presName="dummy" presStyleCnt="0"/>
      <dgm:spPr/>
      <dgm:t>
        <a:bodyPr/>
        <a:lstStyle/>
        <a:p>
          <a:endParaRPr lang="en-US"/>
        </a:p>
      </dgm:t>
    </dgm:pt>
    <dgm:pt modelId="{332D0DAB-2F70-4C82-8F0A-B1FCA199F693}" type="pres">
      <dgm:prSet presAssocID="{B2368560-11D1-4092-8A13-D1338187D655}" presName="node" presStyleLbl="revTx" presStyleIdx="0" presStyleCnt="8" custScaleX="127119" custScaleY="59948" custRadScaleRad="103612" custRadScaleInc="24357">
        <dgm:presLayoutVars>
          <dgm:bulletEnabled val="1"/>
        </dgm:presLayoutVars>
      </dgm:prSet>
      <dgm:spPr/>
      <dgm:t>
        <a:bodyPr/>
        <a:lstStyle/>
        <a:p>
          <a:endParaRPr lang="en-US"/>
        </a:p>
      </dgm:t>
    </dgm:pt>
    <dgm:pt modelId="{B8408049-8ECF-4BD8-92BE-195DB865FC85}" type="pres">
      <dgm:prSet presAssocID="{357DF28D-4BE9-4A6C-960E-342D1E38F70F}" presName="sibTrans" presStyleLbl="node1" presStyleIdx="0" presStyleCnt="8"/>
      <dgm:spPr/>
      <dgm:t>
        <a:bodyPr/>
        <a:lstStyle/>
        <a:p>
          <a:endParaRPr lang="en-US"/>
        </a:p>
      </dgm:t>
    </dgm:pt>
    <dgm:pt modelId="{9B4F6BE9-8FC0-471B-AE85-D462F9860E96}" type="pres">
      <dgm:prSet presAssocID="{93D161A0-11F8-4587-A49C-81DDA3432925}" presName="dummy" presStyleCnt="0"/>
      <dgm:spPr/>
      <dgm:t>
        <a:bodyPr/>
        <a:lstStyle/>
        <a:p>
          <a:endParaRPr lang="en-US"/>
        </a:p>
      </dgm:t>
    </dgm:pt>
    <dgm:pt modelId="{ADEA7711-2925-489A-9E5A-11C3A9A48428}" type="pres">
      <dgm:prSet presAssocID="{93D161A0-11F8-4587-A49C-81DDA3432925}" presName="node" presStyleLbl="revTx" presStyleIdx="1" presStyleCnt="8" custScaleX="170646" custScaleY="73931" custRadScaleRad="106247" custRadScaleInc="12868">
        <dgm:presLayoutVars>
          <dgm:bulletEnabled val="1"/>
        </dgm:presLayoutVars>
      </dgm:prSet>
      <dgm:spPr/>
      <dgm:t>
        <a:bodyPr/>
        <a:lstStyle/>
        <a:p>
          <a:endParaRPr lang="en-US"/>
        </a:p>
      </dgm:t>
    </dgm:pt>
    <dgm:pt modelId="{A7A1077A-DB48-4F85-B999-C8A1B366C025}" type="pres">
      <dgm:prSet presAssocID="{43B96350-67E7-4A6D-8CBA-45133DEB0C11}" presName="sibTrans" presStyleLbl="node1" presStyleIdx="1" presStyleCnt="8" custLinFactNeighborX="488" custLinFactNeighborY="2354"/>
      <dgm:spPr/>
      <dgm:t>
        <a:bodyPr/>
        <a:lstStyle/>
        <a:p>
          <a:endParaRPr lang="en-US"/>
        </a:p>
      </dgm:t>
    </dgm:pt>
    <dgm:pt modelId="{BE7419EE-5743-4560-AE19-8506100844B1}" type="pres">
      <dgm:prSet presAssocID="{E6075BB2-E2ED-48B8-B3D9-726F55DFB6C2}" presName="dummy" presStyleCnt="0"/>
      <dgm:spPr/>
      <dgm:t>
        <a:bodyPr/>
        <a:lstStyle/>
        <a:p>
          <a:endParaRPr lang="en-US"/>
        </a:p>
      </dgm:t>
    </dgm:pt>
    <dgm:pt modelId="{342103CD-D8D8-4F84-A2EC-3BAF0F715CB9}" type="pres">
      <dgm:prSet presAssocID="{E6075BB2-E2ED-48B8-B3D9-726F55DFB6C2}" presName="node" presStyleLbl="revTx" presStyleIdx="2" presStyleCnt="8" custScaleX="156691" custScaleY="81944">
        <dgm:presLayoutVars>
          <dgm:bulletEnabled val="1"/>
        </dgm:presLayoutVars>
      </dgm:prSet>
      <dgm:spPr/>
      <dgm:t>
        <a:bodyPr/>
        <a:lstStyle/>
        <a:p>
          <a:endParaRPr lang="en-US"/>
        </a:p>
      </dgm:t>
    </dgm:pt>
    <dgm:pt modelId="{6DBF4E2F-66C4-4DE8-8294-97BA638252A0}" type="pres">
      <dgm:prSet presAssocID="{6EF46507-C24A-453E-8645-A5608A2A9CC2}" presName="sibTrans" presStyleLbl="node1" presStyleIdx="2" presStyleCnt="8" custLinFactNeighborX="-601" custLinFactNeighborY="2384"/>
      <dgm:spPr/>
      <dgm:t>
        <a:bodyPr/>
        <a:lstStyle/>
        <a:p>
          <a:endParaRPr lang="en-US"/>
        </a:p>
      </dgm:t>
    </dgm:pt>
    <dgm:pt modelId="{5B2AB20F-560E-4FDF-8708-3E43D315215A}" type="pres">
      <dgm:prSet presAssocID="{8693780F-B206-4F1A-8725-A2AE020FFE27}" presName="dummy" presStyleCnt="0"/>
      <dgm:spPr/>
      <dgm:t>
        <a:bodyPr/>
        <a:lstStyle/>
        <a:p>
          <a:endParaRPr lang="en-US"/>
        </a:p>
      </dgm:t>
    </dgm:pt>
    <dgm:pt modelId="{BBB38505-3E47-4F1B-BC38-DDCC5F7BEE98}" type="pres">
      <dgm:prSet presAssocID="{8693780F-B206-4F1A-8725-A2AE020FFE27}" presName="node" presStyleLbl="revTx" presStyleIdx="3" presStyleCnt="8" custScaleX="88966" custScaleY="55372" custRadScaleRad="106511" custRadScaleInc="-25927">
        <dgm:presLayoutVars>
          <dgm:bulletEnabled val="1"/>
        </dgm:presLayoutVars>
      </dgm:prSet>
      <dgm:spPr/>
      <dgm:t>
        <a:bodyPr/>
        <a:lstStyle/>
        <a:p>
          <a:endParaRPr lang="en-US"/>
        </a:p>
      </dgm:t>
    </dgm:pt>
    <dgm:pt modelId="{E31744D3-1158-49DB-8616-3023E705D074}" type="pres">
      <dgm:prSet presAssocID="{B239F496-1826-4499-A3C1-73AB26F95B3F}" presName="sibTrans" presStyleLbl="node1" presStyleIdx="3" presStyleCnt="8" custLinFactNeighborX="-2828" custLinFactNeighborY="-602"/>
      <dgm:spPr/>
      <dgm:t>
        <a:bodyPr/>
        <a:lstStyle/>
        <a:p>
          <a:endParaRPr lang="en-US"/>
        </a:p>
      </dgm:t>
    </dgm:pt>
    <dgm:pt modelId="{48CE86DC-4B6F-40D3-B922-91710B15DC28}" type="pres">
      <dgm:prSet presAssocID="{D3A06AD2-E386-4298-9095-B25A8605E022}" presName="dummy" presStyleCnt="0"/>
      <dgm:spPr/>
      <dgm:t>
        <a:bodyPr/>
        <a:lstStyle/>
        <a:p>
          <a:endParaRPr lang="en-US"/>
        </a:p>
      </dgm:t>
    </dgm:pt>
    <dgm:pt modelId="{90B8803E-D9A1-44F6-9C6C-6857F4A2BCDE}" type="pres">
      <dgm:prSet presAssocID="{D3A06AD2-E386-4298-9095-B25A8605E022}" presName="node" presStyleLbl="revTx" presStyleIdx="4" presStyleCnt="8" custScaleX="146478" custScaleY="53740">
        <dgm:presLayoutVars>
          <dgm:bulletEnabled val="1"/>
        </dgm:presLayoutVars>
      </dgm:prSet>
      <dgm:spPr/>
      <dgm:t>
        <a:bodyPr/>
        <a:lstStyle/>
        <a:p>
          <a:endParaRPr lang="en-US"/>
        </a:p>
      </dgm:t>
    </dgm:pt>
    <dgm:pt modelId="{EAB5708B-F75C-4413-8585-A7B65993CEBD}" type="pres">
      <dgm:prSet presAssocID="{C8D040D8-D580-4CC1-8EAF-4B626E700F68}" presName="sibTrans" presStyleLbl="node1" presStyleIdx="4" presStyleCnt="8"/>
      <dgm:spPr/>
      <dgm:t>
        <a:bodyPr/>
        <a:lstStyle/>
        <a:p>
          <a:endParaRPr lang="en-US"/>
        </a:p>
      </dgm:t>
    </dgm:pt>
    <dgm:pt modelId="{52C21C68-2DC8-4C3F-BCA7-21DB5DEF39EA}" type="pres">
      <dgm:prSet presAssocID="{F912AD16-60C2-4901-B596-A9FEEF24B81B}" presName="dummy" presStyleCnt="0"/>
      <dgm:spPr/>
      <dgm:t>
        <a:bodyPr/>
        <a:lstStyle/>
        <a:p>
          <a:endParaRPr lang="en-US"/>
        </a:p>
      </dgm:t>
    </dgm:pt>
    <dgm:pt modelId="{54D4AEF5-B982-47E3-9FC5-3714561E3F93}" type="pres">
      <dgm:prSet presAssocID="{F912AD16-60C2-4901-B596-A9FEEF24B81B}" presName="node" presStyleLbl="revTx" presStyleIdx="5" presStyleCnt="8" custScaleX="156691" custScaleY="89519">
        <dgm:presLayoutVars>
          <dgm:bulletEnabled val="1"/>
        </dgm:presLayoutVars>
      </dgm:prSet>
      <dgm:spPr/>
      <dgm:t>
        <a:bodyPr/>
        <a:lstStyle/>
        <a:p>
          <a:endParaRPr lang="en-US"/>
        </a:p>
      </dgm:t>
    </dgm:pt>
    <dgm:pt modelId="{869725FD-FFB8-4FD3-98A8-470F67C708C6}" type="pres">
      <dgm:prSet presAssocID="{6680FA74-A178-4D74-98FD-C5407848F2AE}" presName="sibTrans" presStyleLbl="node1" presStyleIdx="5" presStyleCnt="8"/>
      <dgm:spPr/>
      <dgm:t>
        <a:bodyPr/>
        <a:lstStyle/>
        <a:p>
          <a:endParaRPr lang="en-US"/>
        </a:p>
      </dgm:t>
    </dgm:pt>
    <dgm:pt modelId="{A5A97062-AF5D-438E-A6DA-F991FDE2B053}" type="pres">
      <dgm:prSet presAssocID="{24887EC0-8282-4BE1-8BC8-B9A930BB6BD7}" presName="dummy" presStyleCnt="0"/>
      <dgm:spPr/>
      <dgm:t>
        <a:bodyPr/>
        <a:lstStyle/>
        <a:p>
          <a:endParaRPr lang="en-US"/>
        </a:p>
      </dgm:t>
    </dgm:pt>
    <dgm:pt modelId="{46E8AB7B-94D0-45C5-A0FF-6DC5B7C31F1A}" type="pres">
      <dgm:prSet presAssocID="{24887EC0-8282-4BE1-8BC8-B9A930BB6BD7}" presName="node" presStyleLbl="revTx" presStyleIdx="6" presStyleCnt="8" custScaleX="101319" custScaleY="67724">
        <dgm:presLayoutVars>
          <dgm:bulletEnabled val="1"/>
        </dgm:presLayoutVars>
      </dgm:prSet>
      <dgm:spPr/>
      <dgm:t>
        <a:bodyPr/>
        <a:lstStyle/>
        <a:p>
          <a:endParaRPr lang="en-US"/>
        </a:p>
      </dgm:t>
    </dgm:pt>
    <dgm:pt modelId="{8958C927-AF55-4116-A643-11BBCBBBDD70}" type="pres">
      <dgm:prSet presAssocID="{9D49E7B1-0ECA-44BE-8F19-CCB473473059}" presName="sibTrans" presStyleLbl="node1" presStyleIdx="6" presStyleCnt="8" custScaleX="103096" custLinFactNeighborX="1818" custLinFactNeighborY="1103"/>
      <dgm:spPr/>
      <dgm:t>
        <a:bodyPr/>
        <a:lstStyle/>
        <a:p>
          <a:endParaRPr lang="en-US"/>
        </a:p>
      </dgm:t>
    </dgm:pt>
    <dgm:pt modelId="{74E831A6-75D9-4AEF-83C1-83C5F2A3973E}" type="pres">
      <dgm:prSet presAssocID="{0587186B-9697-4E8C-807F-C1DF3958B084}" presName="dummy" presStyleCnt="0"/>
      <dgm:spPr/>
      <dgm:t>
        <a:bodyPr/>
        <a:lstStyle/>
        <a:p>
          <a:endParaRPr lang="en-US"/>
        </a:p>
      </dgm:t>
    </dgm:pt>
    <dgm:pt modelId="{6DF4ACD6-0F86-4927-803A-8F6737204B44}" type="pres">
      <dgm:prSet presAssocID="{0587186B-9697-4E8C-807F-C1DF3958B084}" presName="node" presStyleLbl="revTx" presStyleIdx="7" presStyleCnt="8" custScaleX="109928" custScaleY="71462" custRadScaleRad="100201" custRadScaleInc="-42481">
        <dgm:presLayoutVars>
          <dgm:bulletEnabled val="1"/>
        </dgm:presLayoutVars>
      </dgm:prSet>
      <dgm:spPr/>
      <dgm:t>
        <a:bodyPr/>
        <a:lstStyle/>
        <a:p>
          <a:endParaRPr lang="en-US"/>
        </a:p>
      </dgm:t>
    </dgm:pt>
    <dgm:pt modelId="{D9354C46-2242-4066-A187-D5F524DF6FE5}" type="pres">
      <dgm:prSet presAssocID="{50EDFD2C-E264-4400-AA7C-E6797F17D954}" presName="sibTrans" presStyleLbl="node1" presStyleIdx="7" presStyleCnt="8" custLinFactNeighborX="587" custLinFactNeighborY="1381"/>
      <dgm:spPr/>
      <dgm:t>
        <a:bodyPr/>
        <a:lstStyle/>
        <a:p>
          <a:endParaRPr lang="en-US"/>
        </a:p>
      </dgm:t>
    </dgm:pt>
  </dgm:ptLst>
  <dgm:cxnLst>
    <dgm:cxn modelId="{924AA77B-D90B-44B7-8672-FCE8D2AF725D}" srcId="{A92074DE-8446-4716-9292-DC86BB1FC04D}" destId="{B2368560-11D1-4092-8A13-D1338187D655}" srcOrd="0" destOrd="0" parTransId="{AE11BD79-5D53-4325-A927-F3407921B9F0}" sibTransId="{357DF28D-4BE9-4A6C-960E-342D1E38F70F}"/>
    <dgm:cxn modelId="{40921070-9AC8-4D2E-B512-3E3CFB8FF6E1}" srcId="{A92074DE-8446-4716-9292-DC86BB1FC04D}" destId="{E6075BB2-E2ED-48B8-B3D9-726F55DFB6C2}" srcOrd="2" destOrd="0" parTransId="{37B4A37B-8648-46F4-936B-0B86CAC3BD64}" sibTransId="{6EF46507-C24A-453E-8645-A5608A2A9CC2}"/>
    <dgm:cxn modelId="{2C08DF83-9B63-4F63-AE74-97387E114ABE}" type="presOf" srcId="{6680FA74-A178-4D74-98FD-C5407848F2AE}" destId="{869725FD-FFB8-4FD3-98A8-470F67C708C6}" srcOrd="0" destOrd="0" presId="urn:microsoft.com/office/officeart/2005/8/layout/cycle1"/>
    <dgm:cxn modelId="{F0B371E8-D0FD-409A-9C89-ABC3327D68B0}" type="presOf" srcId="{A92074DE-8446-4716-9292-DC86BB1FC04D}" destId="{F847919B-BA21-407F-AB0A-786D2013CB8B}" srcOrd="0" destOrd="0" presId="urn:microsoft.com/office/officeart/2005/8/layout/cycle1"/>
    <dgm:cxn modelId="{D38C15A6-787D-4A91-A988-1FB4B9AB6636}" type="presOf" srcId="{43B96350-67E7-4A6D-8CBA-45133DEB0C11}" destId="{A7A1077A-DB48-4F85-B999-C8A1B366C025}" srcOrd="0" destOrd="0" presId="urn:microsoft.com/office/officeart/2005/8/layout/cycle1"/>
    <dgm:cxn modelId="{C7632B91-8D70-4C5D-BA80-EA1FECAAF266}" type="presOf" srcId="{9D49E7B1-0ECA-44BE-8F19-CCB473473059}" destId="{8958C927-AF55-4116-A643-11BBCBBBDD70}" srcOrd="0" destOrd="0" presId="urn:microsoft.com/office/officeart/2005/8/layout/cycle1"/>
    <dgm:cxn modelId="{24EE119A-2853-405D-AAA4-620075CB1196}" srcId="{A92074DE-8446-4716-9292-DC86BB1FC04D}" destId="{D3A06AD2-E386-4298-9095-B25A8605E022}" srcOrd="4" destOrd="0" parTransId="{E47997F9-8BCC-4E9A-B39A-0AACF2B3AA41}" sibTransId="{C8D040D8-D580-4CC1-8EAF-4B626E700F68}"/>
    <dgm:cxn modelId="{1DF78343-57EE-4236-BDF0-ABD2E92C092A}" type="presOf" srcId="{93D161A0-11F8-4587-A49C-81DDA3432925}" destId="{ADEA7711-2925-489A-9E5A-11C3A9A48428}" srcOrd="0" destOrd="0" presId="urn:microsoft.com/office/officeart/2005/8/layout/cycle1"/>
    <dgm:cxn modelId="{A263CEBE-22E8-4785-AAD5-8F8FFDB216A4}" type="presOf" srcId="{F912AD16-60C2-4901-B596-A9FEEF24B81B}" destId="{54D4AEF5-B982-47E3-9FC5-3714561E3F93}" srcOrd="0" destOrd="0" presId="urn:microsoft.com/office/officeart/2005/8/layout/cycle1"/>
    <dgm:cxn modelId="{127CAA51-F1EF-44D9-B45B-9A4BC09F6966}" type="presOf" srcId="{C8D040D8-D580-4CC1-8EAF-4B626E700F68}" destId="{EAB5708B-F75C-4413-8585-A7B65993CEBD}" srcOrd="0" destOrd="0" presId="urn:microsoft.com/office/officeart/2005/8/layout/cycle1"/>
    <dgm:cxn modelId="{CE02D9EF-FED3-42CF-97B0-604BD44C41AE}" type="presOf" srcId="{8693780F-B206-4F1A-8725-A2AE020FFE27}" destId="{BBB38505-3E47-4F1B-BC38-DDCC5F7BEE98}" srcOrd="0" destOrd="0" presId="urn:microsoft.com/office/officeart/2005/8/layout/cycle1"/>
    <dgm:cxn modelId="{331095F4-6B94-4D09-8C25-043EA2A6A930}" srcId="{A92074DE-8446-4716-9292-DC86BB1FC04D}" destId="{F912AD16-60C2-4901-B596-A9FEEF24B81B}" srcOrd="5" destOrd="0" parTransId="{257278CB-45CF-4033-97EC-2CBA9049D022}" sibTransId="{6680FA74-A178-4D74-98FD-C5407848F2AE}"/>
    <dgm:cxn modelId="{7E39593D-B9D3-484D-9E93-5A98CF9538C9}" type="presOf" srcId="{0587186B-9697-4E8C-807F-C1DF3958B084}" destId="{6DF4ACD6-0F86-4927-803A-8F6737204B44}" srcOrd="0" destOrd="0" presId="urn:microsoft.com/office/officeart/2005/8/layout/cycle1"/>
    <dgm:cxn modelId="{B8BCDF05-7818-4552-A26B-40C0AAD84B72}" srcId="{A92074DE-8446-4716-9292-DC86BB1FC04D}" destId="{0587186B-9697-4E8C-807F-C1DF3958B084}" srcOrd="7" destOrd="0" parTransId="{0206FBF6-6B38-4A45-8C29-AFFE87D3872B}" sibTransId="{50EDFD2C-E264-4400-AA7C-E6797F17D954}"/>
    <dgm:cxn modelId="{7A1019B8-B997-4AC8-BD07-25F7D5D9047A}" type="presOf" srcId="{6EF46507-C24A-453E-8645-A5608A2A9CC2}" destId="{6DBF4E2F-66C4-4DE8-8294-97BA638252A0}" srcOrd="0" destOrd="0" presId="urn:microsoft.com/office/officeart/2005/8/layout/cycle1"/>
    <dgm:cxn modelId="{B78B6161-A8E4-4FC8-91B8-C4670DE65DBD}" type="presOf" srcId="{E6075BB2-E2ED-48B8-B3D9-726F55DFB6C2}" destId="{342103CD-D8D8-4F84-A2EC-3BAF0F715CB9}" srcOrd="0" destOrd="0" presId="urn:microsoft.com/office/officeart/2005/8/layout/cycle1"/>
    <dgm:cxn modelId="{3F4ACFFD-DE8C-49E9-8FEA-6690B0284794}" srcId="{A92074DE-8446-4716-9292-DC86BB1FC04D}" destId="{24887EC0-8282-4BE1-8BC8-B9A930BB6BD7}" srcOrd="6" destOrd="0" parTransId="{B33CFAF2-F978-4201-B6D8-0D857E44856D}" sibTransId="{9D49E7B1-0ECA-44BE-8F19-CCB473473059}"/>
    <dgm:cxn modelId="{D90B9EA2-EEFB-4D19-B2C3-D0D00E5590B7}" srcId="{A92074DE-8446-4716-9292-DC86BB1FC04D}" destId="{93D161A0-11F8-4587-A49C-81DDA3432925}" srcOrd="1" destOrd="0" parTransId="{61A0FB4B-C432-4AFB-A551-C54F6434334E}" sibTransId="{43B96350-67E7-4A6D-8CBA-45133DEB0C11}"/>
    <dgm:cxn modelId="{8F1FA01A-5E72-4CD7-BC27-1BA32AAB85E3}" type="presOf" srcId="{24887EC0-8282-4BE1-8BC8-B9A930BB6BD7}" destId="{46E8AB7B-94D0-45C5-A0FF-6DC5B7C31F1A}" srcOrd="0" destOrd="0" presId="urn:microsoft.com/office/officeart/2005/8/layout/cycle1"/>
    <dgm:cxn modelId="{FD86C0EF-3914-4FF7-A457-877AFB6B0C9C}" type="presOf" srcId="{50EDFD2C-E264-4400-AA7C-E6797F17D954}" destId="{D9354C46-2242-4066-A187-D5F524DF6FE5}" srcOrd="0" destOrd="0" presId="urn:microsoft.com/office/officeart/2005/8/layout/cycle1"/>
    <dgm:cxn modelId="{D191100F-F712-4AE0-9490-87865212F21F}" srcId="{A92074DE-8446-4716-9292-DC86BB1FC04D}" destId="{8693780F-B206-4F1A-8725-A2AE020FFE27}" srcOrd="3" destOrd="0" parTransId="{A18DD1AA-8F93-483F-B5D9-55B344FB25E9}" sibTransId="{B239F496-1826-4499-A3C1-73AB26F95B3F}"/>
    <dgm:cxn modelId="{C7939FC1-56C5-4599-BBEA-818C5648356F}" type="presOf" srcId="{B2368560-11D1-4092-8A13-D1338187D655}" destId="{332D0DAB-2F70-4C82-8F0A-B1FCA199F693}" srcOrd="0" destOrd="0" presId="urn:microsoft.com/office/officeart/2005/8/layout/cycle1"/>
    <dgm:cxn modelId="{C8906D7B-5BD8-45D8-8F92-B6B93652DC62}" type="presOf" srcId="{B239F496-1826-4499-A3C1-73AB26F95B3F}" destId="{E31744D3-1158-49DB-8616-3023E705D074}" srcOrd="0" destOrd="0" presId="urn:microsoft.com/office/officeart/2005/8/layout/cycle1"/>
    <dgm:cxn modelId="{E9437ABA-07D6-41AC-89B1-C09B0C8EEAB3}" type="presOf" srcId="{357DF28D-4BE9-4A6C-960E-342D1E38F70F}" destId="{B8408049-8ECF-4BD8-92BE-195DB865FC85}" srcOrd="0" destOrd="0" presId="urn:microsoft.com/office/officeart/2005/8/layout/cycle1"/>
    <dgm:cxn modelId="{6C15DB88-A51E-479C-B833-39393F87D78E}" type="presOf" srcId="{D3A06AD2-E386-4298-9095-B25A8605E022}" destId="{90B8803E-D9A1-44F6-9C6C-6857F4A2BCDE}" srcOrd="0" destOrd="0" presId="urn:microsoft.com/office/officeart/2005/8/layout/cycle1"/>
    <dgm:cxn modelId="{2F248028-4D62-42C8-9ABF-7E9DECC60A27}" type="presParOf" srcId="{F847919B-BA21-407F-AB0A-786D2013CB8B}" destId="{84E2BC59-89E9-422C-AB82-3C3CD3343DE1}" srcOrd="0" destOrd="0" presId="urn:microsoft.com/office/officeart/2005/8/layout/cycle1"/>
    <dgm:cxn modelId="{AFE7AF57-7D82-46A3-A052-641E2DA23DFC}" type="presParOf" srcId="{F847919B-BA21-407F-AB0A-786D2013CB8B}" destId="{332D0DAB-2F70-4C82-8F0A-B1FCA199F693}" srcOrd="1" destOrd="0" presId="urn:microsoft.com/office/officeart/2005/8/layout/cycle1"/>
    <dgm:cxn modelId="{28155406-E51E-4EFB-B956-0A41F6EF36D9}" type="presParOf" srcId="{F847919B-BA21-407F-AB0A-786D2013CB8B}" destId="{B8408049-8ECF-4BD8-92BE-195DB865FC85}" srcOrd="2" destOrd="0" presId="urn:microsoft.com/office/officeart/2005/8/layout/cycle1"/>
    <dgm:cxn modelId="{4995D2E8-BE2E-4B32-B536-7245E785113A}" type="presParOf" srcId="{F847919B-BA21-407F-AB0A-786D2013CB8B}" destId="{9B4F6BE9-8FC0-471B-AE85-D462F9860E96}" srcOrd="3" destOrd="0" presId="urn:microsoft.com/office/officeart/2005/8/layout/cycle1"/>
    <dgm:cxn modelId="{4CA92108-F9AE-466C-862A-50C41A8DDAAF}" type="presParOf" srcId="{F847919B-BA21-407F-AB0A-786D2013CB8B}" destId="{ADEA7711-2925-489A-9E5A-11C3A9A48428}" srcOrd="4" destOrd="0" presId="urn:microsoft.com/office/officeart/2005/8/layout/cycle1"/>
    <dgm:cxn modelId="{8A1417FE-7D58-48A1-86AB-19C27057C7D0}" type="presParOf" srcId="{F847919B-BA21-407F-AB0A-786D2013CB8B}" destId="{A7A1077A-DB48-4F85-B999-C8A1B366C025}" srcOrd="5" destOrd="0" presId="urn:microsoft.com/office/officeart/2005/8/layout/cycle1"/>
    <dgm:cxn modelId="{4B920CAA-859A-45EF-8946-49E13FD0B497}" type="presParOf" srcId="{F847919B-BA21-407F-AB0A-786D2013CB8B}" destId="{BE7419EE-5743-4560-AE19-8506100844B1}" srcOrd="6" destOrd="0" presId="urn:microsoft.com/office/officeart/2005/8/layout/cycle1"/>
    <dgm:cxn modelId="{F572AE55-AC19-42FB-AB1C-60114440533D}" type="presParOf" srcId="{F847919B-BA21-407F-AB0A-786D2013CB8B}" destId="{342103CD-D8D8-4F84-A2EC-3BAF0F715CB9}" srcOrd="7" destOrd="0" presId="urn:microsoft.com/office/officeart/2005/8/layout/cycle1"/>
    <dgm:cxn modelId="{76DCF333-E716-448B-A5EB-C9B8483F4467}" type="presParOf" srcId="{F847919B-BA21-407F-AB0A-786D2013CB8B}" destId="{6DBF4E2F-66C4-4DE8-8294-97BA638252A0}" srcOrd="8" destOrd="0" presId="urn:microsoft.com/office/officeart/2005/8/layout/cycle1"/>
    <dgm:cxn modelId="{E431E4B3-2414-4BD6-B6C1-91F5EF324CE4}" type="presParOf" srcId="{F847919B-BA21-407F-AB0A-786D2013CB8B}" destId="{5B2AB20F-560E-4FDF-8708-3E43D315215A}" srcOrd="9" destOrd="0" presId="urn:microsoft.com/office/officeart/2005/8/layout/cycle1"/>
    <dgm:cxn modelId="{71C147BB-E7AC-4BC8-89BC-A271454C8E4E}" type="presParOf" srcId="{F847919B-BA21-407F-AB0A-786D2013CB8B}" destId="{BBB38505-3E47-4F1B-BC38-DDCC5F7BEE98}" srcOrd="10" destOrd="0" presId="urn:microsoft.com/office/officeart/2005/8/layout/cycle1"/>
    <dgm:cxn modelId="{0247A59A-6E81-42D4-B1D9-2BE6648C8B0E}" type="presParOf" srcId="{F847919B-BA21-407F-AB0A-786D2013CB8B}" destId="{E31744D3-1158-49DB-8616-3023E705D074}" srcOrd="11" destOrd="0" presId="urn:microsoft.com/office/officeart/2005/8/layout/cycle1"/>
    <dgm:cxn modelId="{F469878D-0327-48D4-832D-1051FAEB1007}" type="presParOf" srcId="{F847919B-BA21-407F-AB0A-786D2013CB8B}" destId="{48CE86DC-4B6F-40D3-B922-91710B15DC28}" srcOrd="12" destOrd="0" presId="urn:microsoft.com/office/officeart/2005/8/layout/cycle1"/>
    <dgm:cxn modelId="{90B5CB59-E86E-43C9-95F9-288DEE905FCC}" type="presParOf" srcId="{F847919B-BA21-407F-AB0A-786D2013CB8B}" destId="{90B8803E-D9A1-44F6-9C6C-6857F4A2BCDE}" srcOrd="13" destOrd="0" presId="urn:microsoft.com/office/officeart/2005/8/layout/cycle1"/>
    <dgm:cxn modelId="{3467A4E2-CEC8-4865-BF9C-66A0CE2456A3}" type="presParOf" srcId="{F847919B-BA21-407F-AB0A-786D2013CB8B}" destId="{EAB5708B-F75C-4413-8585-A7B65993CEBD}" srcOrd="14" destOrd="0" presId="urn:microsoft.com/office/officeart/2005/8/layout/cycle1"/>
    <dgm:cxn modelId="{209EAD98-03F8-4E65-9B4A-1AAB197B7643}" type="presParOf" srcId="{F847919B-BA21-407F-AB0A-786D2013CB8B}" destId="{52C21C68-2DC8-4C3F-BCA7-21DB5DEF39EA}" srcOrd="15" destOrd="0" presId="urn:microsoft.com/office/officeart/2005/8/layout/cycle1"/>
    <dgm:cxn modelId="{A7C7EEA0-40A5-4B2D-AAE4-067C4F48E6E9}" type="presParOf" srcId="{F847919B-BA21-407F-AB0A-786D2013CB8B}" destId="{54D4AEF5-B982-47E3-9FC5-3714561E3F93}" srcOrd="16" destOrd="0" presId="urn:microsoft.com/office/officeart/2005/8/layout/cycle1"/>
    <dgm:cxn modelId="{ADED5BEC-B138-4747-814A-21963CF44130}" type="presParOf" srcId="{F847919B-BA21-407F-AB0A-786D2013CB8B}" destId="{869725FD-FFB8-4FD3-98A8-470F67C708C6}" srcOrd="17" destOrd="0" presId="urn:microsoft.com/office/officeart/2005/8/layout/cycle1"/>
    <dgm:cxn modelId="{9CCDA491-47D2-4B3A-A9E1-2EB0B011D7DC}" type="presParOf" srcId="{F847919B-BA21-407F-AB0A-786D2013CB8B}" destId="{A5A97062-AF5D-438E-A6DA-F991FDE2B053}" srcOrd="18" destOrd="0" presId="urn:microsoft.com/office/officeart/2005/8/layout/cycle1"/>
    <dgm:cxn modelId="{52C31A8C-39A7-4DCC-9943-74815D9046DD}" type="presParOf" srcId="{F847919B-BA21-407F-AB0A-786D2013CB8B}" destId="{46E8AB7B-94D0-45C5-A0FF-6DC5B7C31F1A}" srcOrd="19" destOrd="0" presId="urn:microsoft.com/office/officeart/2005/8/layout/cycle1"/>
    <dgm:cxn modelId="{191289ED-8A9F-41D3-9EB5-B831FAB4F7ED}" type="presParOf" srcId="{F847919B-BA21-407F-AB0A-786D2013CB8B}" destId="{8958C927-AF55-4116-A643-11BBCBBBDD70}" srcOrd="20" destOrd="0" presId="urn:microsoft.com/office/officeart/2005/8/layout/cycle1"/>
    <dgm:cxn modelId="{0682C3C2-2A8E-4BB2-9379-59DC193D568A}" type="presParOf" srcId="{F847919B-BA21-407F-AB0A-786D2013CB8B}" destId="{74E831A6-75D9-4AEF-83C1-83C5F2A3973E}" srcOrd="21" destOrd="0" presId="urn:microsoft.com/office/officeart/2005/8/layout/cycle1"/>
    <dgm:cxn modelId="{1B8D53B4-C0AE-4A08-B093-4F76E8D5D6FE}" type="presParOf" srcId="{F847919B-BA21-407F-AB0A-786D2013CB8B}" destId="{6DF4ACD6-0F86-4927-803A-8F6737204B44}" srcOrd="22" destOrd="0" presId="urn:microsoft.com/office/officeart/2005/8/layout/cycle1"/>
    <dgm:cxn modelId="{DE7F4C15-319C-4473-A7B4-40366429B1E5}" type="presParOf" srcId="{F847919B-BA21-407F-AB0A-786D2013CB8B}" destId="{D9354C46-2242-4066-A187-D5F524DF6FE5}" srcOrd="23" destOrd="0" presId="urn:microsoft.com/office/officeart/2005/8/layout/cycle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32D0DAB-2F70-4C82-8F0A-B1FCA199F693}">
      <dsp:nvSpPr>
        <dsp:cNvPr id="0" name=""/>
        <dsp:cNvSpPr/>
      </dsp:nvSpPr>
      <dsp:spPr>
        <a:xfrm>
          <a:off x="4964044" y="214443"/>
          <a:ext cx="1177605" cy="5553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Identify issue/concern</a:t>
          </a:r>
          <a:endParaRPr lang="en-US" sz="1400" kern="1200" dirty="0"/>
        </a:p>
      </dsp:txBody>
      <dsp:txXfrm>
        <a:off x="4964044" y="214443"/>
        <a:ext cx="1177605" cy="555346"/>
      </dsp:txXfrm>
    </dsp:sp>
    <dsp:sp modelId="{B8408049-8ECF-4BD8-92BE-195DB865FC85}">
      <dsp:nvSpPr>
        <dsp:cNvPr id="0" name=""/>
        <dsp:cNvSpPr/>
      </dsp:nvSpPr>
      <dsp:spPr>
        <a:xfrm>
          <a:off x="2076256" y="164532"/>
          <a:ext cx="5162003" cy="5162003"/>
        </a:xfrm>
        <a:prstGeom prst="circularArrow">
          <a:avLst>
            <a:gd name="adj1" fmla="val 3499"/>
            <a:gd name="adj2" fmla="val 216993"/>
            <a:gd name="adj3" fmla="val 19456472"/>
            <a:gd name="adj4" fmla="val 18244539"/>
            <a:gd name="adj5" fmla="val 4083"/>
          </a:avLst>
        </a:prstGeom>
        <a:solidFill>
          <a:schemeClr val="accent6">
            <a:shade val="8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ADEA7711-2925-489A-9E5A-11C3A9A48428}">
      <dsp:nvSpPr>
        <dsp:cNvPr id="0" name=""/>
        <dsp:cNvSpPr/>
      </dsp:nvSpPr>
      <dsp:spPr>
        <a:xfrm>
          <a:off x="6045803" y="1477672"/>
          <a:ext cx="1580831" cy="6848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Identify barriers/challenges and review history</a:t>
          </a:r>
          <a:endParaRPr lang="en-US" sz="1300" kern="1200" dirty="0"/>
        </a:p>
      </dsp:txBody>
      <dsp:txXfrm>
        <a:off x="6045803" y="1477672"/>
        <a:ext cx="1580831" cy="684882"/>
      </dsp:txXfrm>
    </dsp:sp>
    <dsp:sp modelId="{A7A1077A-DB48-4F85-B999-C8A1B366C025}">
      <dsp:nvSpPr>
        <dsp:cNvPr id="0" name=""/>
        <dsp:cNvSpPr/>
      </dsp:nvSpPr>
      <dsp:spPr>
        <a:xfrm>
          <a:off x="2007148" y="-74194"/>
          <a:ext cx="5162003" cy="5162003"/>
        </a:xfrm>
        <a:prstGeom prst="circularArrow">
          <a:avLst>
            <a:gd name="adj1" fmla="val 3499"/>
            <a:gd name="adj2" fmla="val 216993"/>
            <a:gd name="adj3" fmla="val 1048705"/>
            <a:gd name="adj4" fmla="val 21278516"/>
            <a:gd name="adj5" fmla="val 4083"/>
          </a:avLst>
        </a:prstGeom>
        <a:solidFill>
          <a:schemeClr val="accent6">
            <a:shade val="80000"/>
            <a:hueOff val="33035"/>
            <a:satOff val="-697"/>
            <a:lumOff val="3723"/>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342103CD-D8D8-4F84-A2EC-3BAF0F715CB9}">
      <dsp:nvSpPr>
        <dsp:cNvPr id="0" name=""/>
        <dsp:cNvSpPr/>
      </dsp:nvSpPr>
      <dsp:spPr>
        <a:xfrm>
          <a:off x="5941436" y="3243799"/>
          <a:ext cx="1451555" cy="759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Identify who should be involved from other programs</a:t>
          </a:r>
          <a:endParaRPr lang="en-US" sz="1300" kern="1200" dirty="0"/>
        </a:p>
      </dsp:txBody>
      <dsp:txXfrm>
        <a:off x="5941436" y="3243799"/>
        <a:ext cx="1451555" cy="759113"/>
      </dsp:txXfrm>
    </dsp:sp>
    <dsp:sp modelId="{6DBF4E2F-66C4-4DE8-8294-97BA638252A0}">
      <dsp:nvSpPr>
        <dsp:cNvPr id="0" name=""/>
        <dsp:cNvSpPr/>
      </dsp:nvSpPr>
      <dsp:spPr>
        <a:xfrm>
          <a:off x="1646200" y="647707"/>
          <a:ext cx="5162003" cy="5162003"/>
        </a:xfrm>
        <a:prstGeom prst="circularArrow">
          <a:avLst>
            <a:gd name="adj1" fmla="val 3499"/>
            <a:gd name="adj2" fmla="val 216993"/>
            <a:gd name="adj3" fmla="val 2358680"/>
            <a:gd name="adj4" fmla="val 1325776"/>
            <a:gd name="adj5" fmla="val 4083"/>
          </a:avLst>
        </a:prstGeom>
        <a:solidFill>
          <a:schemeClr val="accent6">
            <a:shade val="80000"/>
            <a:hueOff val="66070"/>
            <a:satOff val="-1395"/>
            <a:lumOff val="7446"/>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BBB38505-3E47-4F1B-BC38-DDCC5F7BEE98}">
      <dsp:nvSpPr>
        <dsp:cNvPr id="0" name=""/>
        <dsp:cNvSpPr/>
      </dsp:nvSpPr>
      <dsp:spPr>
        <a:xfrm>
          <a:off x="5180609" y="4729933"/>
          <a:ext cx="824163" cy="5129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Staff the case</a:t>
          </a:r>
          <a:endParaRPr lang="en-US" sz="1400" kern="1200" dirty="0"/>
        </a:p>
      </dsp:txBody>
      <dsp:txXfrm>
        <a:off x="5180609" y="4729933"/>
        <a:ext cx="824163" cy="512955"/>
      </dsp:txXfrm>
    </dsp:sp>
    <dsp:sp modelId="{E31744D3-1158-49DB-8616-3023E705D074}">
      <dsp:nvSpPr>
        <dsp:cNvPr id="0" name=""/>
        <dsp:cNvSpPr/>
      </dsp:nvSpPr>
      <dsp:spPr>
        <a:xfrm>
          <a:off x="2133609" y="172023"/>
          <a:ext cx="5162003" cy="5162003"/>
        </a:xfrm>
        <a:prstGeom prst="circularArrow">
          <a:avLst>
            <a:gd name="adj1" fmla="val 3499"/>
            <a:gd name="adj2" fmla="val 216993"/>
            <a:gd name="adj3" fmla="val 6104054"/>
            <a:gd name="adj4" fmla="val 4937391"/>
            <a:gd name="adj5" fmla="val 4083"/>
          </a:avLst>
        </a:prstGeom>
        <a:solidFill>
          <a:schemeClr val="accent6">
            <a:shade val="80000"/>
            <a:hueOff val="99105"/>
            <a:satOff val="-2092"/>
            <a:lumOff val="11169"/>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90B8803E-D9A1-44F6-9C6C-6857F4A2BCDE}">
      <dsp:nvSpPr>
        <dsp:cNvPr id="0" name=""/>
        <dsp:cNvSpPr/>
      </dsp:nvSpPr>
      <dsp:spPr>
        <a:xfrm>
          <a:off x="2872192" y="4665354"/>
          <a:ext cx="1356943" cy="4978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Identify potential solutions</a:t>
          </a:r>
          <a:endParaRPr lang="en-US" sz="1400" kern="1200" dirty="0"/>
        </a:p>
      </dsp:txBody>
      <dsp:txXfrm>
        <a:off x="2872192" y="4665354"/>
        <a:ext cx="1356943" cy="497836"/>
      </dsp:txXfrm>
    </dsp:sp>
    <dsp:sp modelId="{EAB5708B-F75C-4413-8585-A7B65993CEBD}">
      <dsp:nvSpPr>
        <dsp:cNvPr id="0" name=""/>
        <dsp:cNvSpPr/>
      </dsp:nvSpPr>
      <dsp:spPr>
        <a:xfrm>
          <a:off x="1882479" y="129538"/>
          <a:ext cx="5162003" cy="5162003"/>
        </a:xfrm>
        <a:prstGeom prst="circularArrow">
          <a:avLst>
            <a:gd name="adj1" fmla="val 3499"/>
            <a:gd name="adj2" fmla="val 216993"/>
            <a:gd name="adj3" fmla="val 8554096"/>
            <a:gd name="adj4" fmla="val 7497767"/>
            <a:gd name="adj5" fmla="val 4083"/>
          </a:avLst>
        </a:prstGeom>
        <a:solidFill>
          <a:schemeClr val="accent6">
            <a:shade val="80000"/>
            <a:hueOff val="132140"/>
            <a:satOff val="-2790"/>
            <a:lumOff val="14893"/>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54D4AEF5-B982-47E3-9FC5-3714561E3F93}">
      <dsp:nvSpPr>
        <dsp:cNvPr id="0" name=""/>
        <dsp:cNvSpPr/>
      </dsp:nvSpPr>
      <dsp:spPr>
        <a:xfrm>
          <a:off x="1533969" y="3208712"/>
          <a:ext cx="1451555" cy="8292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Assign responsibilities for carrying out the tasks</a:t>
          </a:r>
          <a:endParaRPr lang="en-US" sz="1300" kern="1200" dirty="0"/>
        </a:p>
      </dsp:txBody>
      <dsp:txXfrm>
        <a:off x="1533969" y="3208712"/>
        <a:ext cx="1451555" cy="829286"/>
      </dsp:txXfrm>
    </dsp:sp>
    <dsp:sp modelId="{869725FD-FFB8-4FD3-98A8-470F67C708C6}">
      <dsp:nvSpPr>
        <dsp:cNvPr id="0" name=""/>
        <dsp:cNvSpPr/>
      </dsp:nvSpPr>
      <dsp:spPr>
        <a:xfrm>
          <a:off x="1882479" y="129538"/>
          <a:ext cx="5162003" cy="5162003"/>
        </a:xfrm>
        <a:prstGeom prst="circularArrow">
          <a:avLst>
            <a:gd name="adj1" fmla="val 3499"/>
            <a:gd name="adj2" fmla="val 216993"/>
            <a:gd name="adj3" fmla="val 11455825"/>
            <a:gd name="adj4" fmla="val 10076699"/>
            <a:gd name="adj5" fmla="val 4083"/>
          </a:avLst>
        </a:prstGeom>
        <a:solidFill>
          <a:schemeClr val="accent6">
            <a:shade val="80000"/>
            <a:hueOff val="165175"/>
            <a:satOff val="-3487"/>
            <a:lumOff val="18616"/>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46E8AB7B-94D0-45C5-A0FF-6DC5B7C31F1A}">
      <dsp:nvSpPr>
        <dsp:cNvPr id="0" name=""/>
        <dsp:cNvSpPr/>
      </dsp:nvSpPr>
      <dsp:spPr>
        <a:xfrm>
          <a:off x="1790447" y="1484032"/>
          <a:ext cx="938599" cy="6273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Implement</a:t>
          </a:r>
          <a:endParaRPr lang="en-US" sz="1400" kern="1200" dirty="0"/>
        </a:p>
      </dsp:txBody>
      <dsp:txXfrm>
        <a:off x="1790447" y="1484032"/>
        <a:ext cx="938599" cy="627382"/>
      </dsp:txXfrm>
    </dsp:sp>
    <dsp:sp modelId="{8958C927-AF55-4116-A643-11BBCBBBDD70}">
      <dsp:nvSpPr>
        <dsp:cNvPr id="0" name=""/>
        <dsp:cNvSpPr/>
      </dsp:nvSpPr>
      <dsp:spPr>
        <a:xfrm>
          <a:off x="1905015" y="172016"/>
          <a:ext cx="5321819" cy="5162003"/>
        </a:xfrm>
        <a:prstGeom prst="circularArrow">
          <a:avLst>
            <a:gd name="adj1" fmla="val 3499"/>
            <a:gd name="adj2" fmla="val 216993"/>
            <a:gd name="adj3" fmla="val 13409445"/>
            <a:gd name="adj4" fmla="val 12632368"/>
            <a:gd name="adj5" fmla="val 4083"/>
          </a:avLst>
        </a:prstGeom>
        <a:solidFill>
          <a:schemeClr val="accent6">
            <a:shade val="80000"/>
            <a:hueOff val="198210"/>
            <a:satOff val="-4185"/>
            <a:lumOff val="22339"/>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6DF4ACD6-0F86-4927-803A-8F6737204B44}">
      <dsp:nvSpPr>
        <dsp:cNvPr id="0" name=""/>
        <dsp:cNvSpPr/>
      </dsp:nvSpPr>
      <dsp:spPr>
        <a:xfrm>
          <a:off x="2800229" y="286527"/>
          <a:ext cx="1018351" cy="6620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Re-evaluate for efficacy</a:t>
          </a:r>
          <a:endParaRPr lang="en-US" sz="1400" kern="1200" dirty="0"/>
        </a:p>
      </dsp:txBody>
      <dsp:txXfrm>
        <a:off x="2800229" y="286527"/>
        <a:ext cx="1018351" cy="662010"/>
      </dsp:txXfrm>
    </dsp:sp>
    <dsp:sp modelId="{D9354C46-2242-4066-A187-D5F524DF6FE5}">
      <dsp:nvSpPr>
        <dsp:cNvPr id="0" name=""/>
        <dsp:cNvSpPr/>
      </dsp:nvSpPr>
      <dsp:spPr>
        <a:xfrm>
          <a:off x="2079380" y="142395"/>
          <a:ext cx="5162003" cy="5162003"/>
        </a:xfrm>
        <a:prstGeom prst="circularArrow">
          <a:avLst>
            <a:gd name="adj1" fmla="val 3499"/>
            <a:gd name="adj2" fmla="val 216993"/>
            <a:gd name="adj3" fmla="val 16465909"/>
            <a:gd name="adj4" fmla="val 15006627"/>
            <a:gd name="adj5" fmla="val 4083"/>
          </a:avLst>
        </a:prstGeom>
        <a:solidFill>
          <a:schemeClr val="accent6">
            <a:shade val="80000"/>
            <a:hueOff val="231245"/>
            <a:satOff val="-4882"/>
            <a:lumOff val="26062"/>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atin typeface="Arial" charset="0"/>
                <a:cs typeface="Arial" charset="0"/>
              </a:defRPr>
            </a:lvl1pPr>
          </a:lstStyle>
          <a:p>
            <a:pPr>
              <a:defRPr/>
            </a:pPr>
            <a:fld id="{CD766EE8-CF01-4754-BE5C-4162CA21AA04}" type="datetimeFigureOut">
              <a:rPr lang="en-US"/>
              <a:pPr>
                <a:defRPr/>
              </a:pPr>
              <a:t>3/11/2015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BD9B1447-60B1-4755-973D-58610E1D76E4}"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cs typeface="+mn-cs"/>
              </a:defRPr>
            </a:lvl1pPr>
          </a:lstStyle>
          <a:p>
            <a:pPr>
              <a:defRPr/>
            </a:pPr>
            <a:fld id="{1C66A921-F33F-498C-ABE5-8BC3DD427000}" type="datetimeFigureOut">
              <a:rPr lang="en-US"/>
              <a:pPr>
                <a:defRPr/>
              </a:pPr>
              <a:t>3/11/2015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cs typeface="+mn-cs"/>
              </a:defRPr>
            </a:lvl1pPr>
          </a:lstStyle>
          <a:p>
            <a:pPr>
              <a:defRPr/>
            </a:pPr>
            <a:fld id="{A1575A52-1E62-4E77-B8CD-CAD6C71BE0F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F65FCC15-E21C-4C68-9CE3-C79F21E46CBD}"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1 is like learning to ride a bike</a:t>
            </a:r>
          </a:p>
        </p:txBody>
      </p:sp>
      <p:sp>
        <p:nvSpPr>
          <p:cNvPr id="4" name="Slide Number Placeholder 3"/>
          <p:cNvSpPr>
            <a:spLocks noGrp="1"/>
          </p:cNvSpPr>
          <p:nvPr>
            <p:ph type="sldNum" sz="quarter" idx="5"/>
          </p:nvPr>
        </p:nvSpPr>
        <p:spPr/>
        <p:txBody>
          <a:bodyPr/>
          <a:lstStyle/>
          <a:p>
            <a:pPr>
              <a:defRPr/>
            </a:pPr>
            <a:fld id="{48B4A5EF-D3F3-4BEF-97E3-9189EF50448B}" type="slidenum">
              <a:rPr lang="en-US" smtClean="0"/>
              <a:pPr>
                <a:defRPr/>
              </a:pPr>
              <a:t>21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Learning process involves facing problems, mistakes (failures) head on – might not signal high performance to observers</a:t>
            </a:r>
          </a:p>
          <a:p>
            <a:r>
              <a:rPr lang="en-US" smtClean="0"/>
              <a:t>Learning can be defined as detection &amp; correction of errors, so in the short term, performance will appear to weaken while learning is occurring</a:t>
            </a:r>
          </a:p>
        </p:txBody>
      </p:sp>
      <p:sp>
        <p:nvSpPr>
          <p:cNvPr id="4" name="Slide Number Placeholder 3"/>
          <p:cNvSpPr>
            <a:spLocks noGrp="1"/>
          </p:cNvSpPr>
          <p:nvPr>
            <p:ph type="sldNum" sz="quarter" idx="5"/>
          </p:nvPr>
        </p:nvSpPr>
        <p:spPr/>
        <p:txBody>
          <a:bodyPr/>
          <a:lstStyle/>
          <a:p>
            <a:pPr>
              <a:defRPr/>
            </a:pPr>
            <a:fld id="{9EFBC2AD-68DB-417B-9FFB-05FE88C5CD25}" type="slidenum">
              <a:rPr lang="en-US" smtClean="0"/>
              <a:pPr>
                <a:defRPr/>
              </a:pPr>
              <a:t>23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Performance ethic becomes culture through </a:t>
            </a:r>
            <a:r>
              <a:rPr lang="en-US" u="sng" smtClean="0"/>
              <a:t>disciplined action</a:t>
            </a:r>
            <a:r>
              <a:rPr lang="en-US" smtClean="0"/>
              <a:t>, </a:t>
            </a:r>
            <a:r>
              <a:rPr lang="en-US" u="sng" smtClean="0"/>
              <a:t>shaped </a:t>
            </a:r>
            <a:r>
              <a:rPr lang="en-US" smtClean="0"/>
              <a:t>by a common purpose, </a:t>
            </a:r>
            <a:r>
              <a:rPr lang="en-US" u="sng" smtClean="0"/>
              <a:t>agreement</a:t>
            </a:r>
            <a:r>
              <a:rPr lang="en-US" smtClean="0"/>
              <a:t> on performance goals, </a:t>
            </a:r>
            <a:r>
              <a:rPr lang="en-US" u="sng" smtClean="0"/>
              <a:t>definition </a:t>
            </a:r>
            <a:r>
              <a:rPr lang="en-US" smtClean="0"/>
              <a:t>of a common working approach, </a:t>
            </a:r>
            <a:r>
              <a:rPr lang="en-US" u="sng" smtClean="0"/>
              <a:t>development</a:t>
            </a:r>
            <a:r>
              <a:rPr lang="en-US" smtClean="0"/>
              <a:t> of high levels of complementary skills and </a:t>
            </a:r>
            <a:r>
              <a:rPr lang="en-US" u="sng" smtClean="0"/>
              <a:t>hold</a:t>
            </a:r>
            <a:r>
              <a:rPr lang="en-US" smtClean="0"/>
              <a:t> themselves mutually accountable for results</a:t>
            </a:r>
          </a:p>
          <a:p>
            <a:endParaRPr lang="en-US" smtClean="0"/>
          </a:p>
          <a:p>
            <a:r>
              <a:rPr lang="en-US" smtClean="0"/>
              <a:t>Best working groups come together to share information, perspectives and insights, to make decisions that help each person do his or her own job better and to reinforce each other’s individual performance standards</a:t>
            </a:r>
          </a:p>
        </p:txBody>
      </p:sp>
      <p:sp>
        <p:nvSpPr>
          <p:cNvPr id="4" name="Slide Number Placeholder 3"/>
          <p:cNvSpPr>
            <a:spLocks noGrp="1"/>
          </p:cNvSpPr>
          <p:nvPr>
            <p:ph type="sldNum" sz="quarter" idx="5"/>
          </p:nvPr>
        </p:nvSpPr>
        <p:spPr/>
        <p:txBody>
          <a:bodyPr/>
          <a:lstStyle/>
          <a:p>
            <a:pPr>
              <a:defRPr/>
            </a:pPr>
            <a:fld id="{CFBB0746-FF6C-4F98-A975-A5BDB1D9B2FF}" type="slidenum">
              <a:rPr lang="en-US" smtClean="0"/>
              <a:pPr>
                <a:defRPr/>
              </a:pPr>
              <a:t>26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1D3E0BEF-761B-4212-93D3-B81DBC991D8B}" type="slidenum">
              <a:rPr lang="en-US" smtClean="0"/>
              <a:pPr>
                <a:defRPr/>
              </a:pPr>
              <a:t>27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7552EDBD-B9A3-426D-A0F4-0A19DA3E1BE5}" type="slidenum">
              <a:rPr lang="en-US" smtClean="0"/>
              <a:pPr>
                <a:defRPr/>
              </a:pPr>
              <a:t>28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This is not necessarily a lengthy process at all </a:t>
            </a:r>
          </a:p>
        </p:txBody>
      </p:sp>
      <p:sp>
        <p:nvSpPr>
          <p:cNvPr id="4" name="Slide Number Placeholder 3"/>
          <p:cNvSpPr>
            <a:spLocks noGrp="1"/>
          </p:cNvSpPr>
          <p:nvPr>
            <p:ph type="sldNum" sz="quarter" idx="5"/>
          </p:nvPr>
        </p:nvSpPr>
        <p:spPr/>
        <p:txBody>
          <a:bodyPr/>
          <a:lstStyle/>
          <a:p>
            <a:pPr>
              <a:defRPr/>
            </a:pPr>
            <a:fld id="{B7CFAF9D-31FD-49F8-863F-0C0C7B572E44}" type="slidenum">
              <a:rPr lang="en-US" smtClean="0"/>
              <a:pPr>
                <a:defRPr/>
              </a:pPr>
              <a:t>29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marL="171450" indent="-171450">
              <a:buFont typeface="Arial" pitchFamily="34" charset="0"/>
              <a:buChar char="•"/>
              <a:defRPr/>
            </a:pPr>
            <a:r>
              <a:rPr lang="en-US" dirty="0" smtClean="0"/>
              <a:t>Child welfare is not just a family issue</a:t>
            </a:r>
          </a:p>
          <a:p>
            <a:pPr marL="171450" indent="-171450">
              <a:buFont typeface="Arial" pitchFamily="34" charset="0"/>
              <a:buChar char="•"/>
              <a:defRPr/>
            </a:pPr>
            <a:r>
              <a:rPr lang="en-US" dirty="0" smtClean="0"/>
              <a:t>Community stability is key</a:t>
            </a:r>
          </a:p>
          <a:p>
            <a:pPr marL="171450" indent="-171450">
              <a:buFont typeface="Arial" pitchFamily="34" charset="0"/>
              <a:buChar char="•"/>
              <a:defRPr/>
            </a:pPr>
            <a:r>
              <a:rPr lang="en-US" dirty="0" smtClean="0"/>
              <a:t>Poor, socially disorganized or isolated family at risk</a:t>
            </a:r>
          </a:p>
          <a:p>
            <a:pPr marL="171450" indent="-171450">
              <a:buFont typeface="Arial" pitchFamily="34" charset="0"/>
              <a:buChar char="•"/>
              <a:defRPr/>
            </a:pPr>
            <a:r>
              <a:rPr lang="en-US" dirty="0" smtClean="0"/>
              <a:t>Sense of isolation is a distinguishing factor</a:t>
            </a:r>
          </a:p>
          <a:p>
            <a:pPr marL="171450" indent="-171450">
              <a:buFont typeface="Arial" pitchFamily="34" charset="0"/>
              <a:buChar char="•"/>
              <a:defRPr/>
            </a:pPr>
            <a:r>
              <a:rPr lang="en-US" dirty="0" smtClean="0"/>
              <a:t>Loss of capacity for social control</a:t>
            </a:r>
          </a:p>
          <a:p>
            <a:pPr marL="171450" indent="-171450">
              <a:buFont typeface="Arial" pitchFamily="34" charset="0"/>
              <a:buChar char="•"/>
              <a:defRPr/>
            </a:pPr>
            <a:r>
              <a:rPr lang="en-US" dirty="0" smtClean="0"/>
              <a:t>Problem of economic instability</a:t>
            </a:r>
          </a:p>
          <a:p>
            <a:pPr>
              <a:defRPr/>
            </a:pPr>
            <a:endParaRPr lang="en-US" dirty="0"/>
          </a:p>
        </p:txBody>
      </p:sp>
      <p:sp>
        <p:nvSpPr>
          <p:cNvPr id="4" name="Slide Number Placeholder 3"/>
          <p:cNvSpPr>
            <a:spLocks noGrp="1"/>
          </p:cNvSpPr>
          <p:nvPr>
            <p:ph type="sldNum" sz="quarter" idx="5"/>
          </p:nvPr>
        </p:nvSpPr>
        <p:spPr/>
        <p:txBody>
          <a:bodyPr/>
          <a:lstStyle/>
          <a:p>
            <a:pPr>
              <a:defRPr/>
            </a:pPr>
            <a:fld id="{3D497E42-6062-4F6F-9D81-7EDF21233D42}" type="slidenum">
              <a:rPr lang="en-US" smtClean="0"/>
              <a:pPr>
                <a:defRPr/>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89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F7AABFC-8D98-45B1-A28D-A8EC3D5EE5A1}"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20000"/>
          </a:bodyPr>
          <a:lstStyle/>
          <a:p>
            <a:pPr>
              <a:defRPr/>
            </a:pPr>
            <a:endParaRPr lang="en-US" dirty="0"/>
          </a:p>
        </p:txBody>
      </p:sp>
      <p:sp>
        <p:nvSpPr>
          <p:cNvPr id="4" name="Slide Number Placeholder 3"/>
          <p:cNvSpPr>
            <a:spLocks noGrp="1"/>
          </p:cNvSpPr>
          <p:nvPr>
            <p:ph type="sldNum" sz="quarter" idx="5"/>
          </p:nvPr>
        </p:nvSpPr>
        <p:spPr/>
        <p:txBody>
          <a:bodyPr/>
          <a:lstStyle/>
          <a:p>
            <a:pPr>
              <a:defRPr/>
            </a:pPr>
            <a:fld id="{0124115C-5C9F-4DF0-895F-564AC558E144}" type="slidenum">
              <a:rPr lang="en-US" smtClean="0"/>
              <a:pPr>
                <a:defRPr/>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EA0E7CAC-EED3-4F8A-AAD6-8143EC686E26}" type="slidenum">
              <a:rPr lang="en-US" smtClean="0"/>
              <a:pPr>
                <a:defRPr/>
              </a:pPr>
              <a:t>11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marL="174708" indent="-174708" eaLnBrk="1" hangingPunct="1">
              <a:spcBef>
                <a:spcPts val="0"/>
              </a:spcBef>
              <a:spcAft>
                <a:spcPts val="0"/>
              </a:spcAft>
              <a:buFont typeface="Arial" pitchFamily="34" charset="0"/>
              <a:buChar char="•"/>
              <a:defRPr/>
            </a:pPr>
            <a:r>
              <a:rPr lang="en-US" dirty="0" smtClean="0"/>
              <a:t>How do we support a person who comes to us not just to be self-sufficient but to be a better parent?</a:t>
            </a:r>
          </a:p>
          <a:p>
            <a:pPr marL="174708" indent="-174708" eaLnBrk="1" hangingPunct="1">
              <a:spcBef>
                <a:spcPts val="0"/>
              </a:spcBef>
              <a:spcAft>
                <a:spcPts val="0"/>
              </a:spcAft>
              <a:buFont typeface="Arial" pitchFamily="34" charset="0"/>
              <a:buChar char="•"/>
              <a:defRPr/>
            </a:pPr>
            <a:r>
              <a:rPr lang="en-US" dirty="0" smtClean="0"/>
              <a:t>How do we ensure our customers have adequate health care and are contributing members of the community?</a:t>
            </a:r>
          </a:p>
          <a:p>
            <a:pPr marL="174708" indent="-174708" eaLnBrk="1" hangingPunct="1">
              <a:spcBef>
                <a:spcPts val="0"/>
              </a:spcBef>
              <a:spcAft>
                <a:spcPts val="0"/>
              </a:spcAft>
              <a:buFont typeface="Arial" pitchFamily="34" charset="0"/>
              <a:buChar char="•"/>
              <a:defRPr/>
            </a:pPr>
            <a:r>
              <a:rPr lang="en-US" dirty="0" smtClean="0"/>
              <a:t>How do we build capacity in our customers, agency and community?</a:t>
            </a:r>
          </a:p>
          <a:p>
            <a:pPr marL="0" lvl="1" eaLnBrk="1" fontAlgn="auto" hangingPunct="1">
              <a:spcBef>
                <a:spcPts val="0"/>
              </a:spcBef>
              <a:spcAft>
                <a:spcPts val="0"/>
              </a:spcAft>
              <a:defRPr/>
            </a:pPr>
            <a:endParaRPr lang="en-US" dirty="0" smtClean="0"/>
          </a:p>
          <a:p>
            <a:pPr marL="0" lvl="1" eaLnBrk="1" fontAlgn="auto" hangingPunct="1">
              <a:spcBef>
                <a:spcPts val="0"/>
              </a:spcBef>
              <a:spcAft>
                <a:spcPts val="0"/>
              </a:spcAft>
              <a:defRPr/>
            </a:pPr>
            <a:r>
              <a:rPr lang="en-US" dirty="0" smtClean="0"/>
              <a:t>The role of human service professional is not to save the individual in poverty, but rather to offer a support system, role models and opportunities to learn, which will increase the likelihood of the person’s success. Financial resources alone are not the answer. Those who work with the poor must teach the differences, skills/rules that will allow the individual to make the choice. Ultimately, the choice always belongs to the individual.</a:t>
            </a:r>
          </a:p>
          <a:p>
            <a:pPr eaLnBrk="1" fontAlgn="auto" hangingPunct="1">
              <a:spcBef>
                <a:spcPts val="0"/>
              </a:spcBef>
              <a:spcAft>
                <a:spcPts val="0"/>
              </a:spcAft>
              <a:defRPr/>
            </a:pPr>
            <a:endParaRPr lang="en-US" dirty="0" smtClean="0"/>
          </a:p>
        </p:txBody>
      </p:sp>
      <p:sp>
        <p:nvSpPr>
          <p:cNvPr id="348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C4E4A7B-B932-4F78-90EA-38A5DCD2009C}" type="slidenum">
              <a:rPr lang="en-US" smtClean="0"/>
              <a:pPr fontAlgn="base">
                <a:spcBef>
                  <a:spcPct val="0"/>
                </a:spcBef>
                <a:spcAft>
                  <a:spcPct val="0"/>
                </a:spcAft>
                <a:defRPr/>
              </a:pPr>
              <a:t>13</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We use the word team all the time assuming everyone knows what we mean</a:t>
            </a:r>
          </a:p>
          <a:p>
            <a:r>
              <a:rPr lang="en-US" smtClean="0"/>
              <a:t>It is in fact one of our workplace values </a:t>
            </a:r>
          </a:p>
          <a:p>
            <a:r>
              <a:rPr lang="en-US" smtClean="0"/>
              <a:t>And the workplace behaviors expected are defined</a:t>
            </a:r>
          </a:p>
          <a:p>
            <a:r>
              <a:rPr lang="en-US" smtClean="0"/>
              <a:t>although all workplace contain elements of the teaming concept</a:t>
            </a:r>
          </a:p>
          <a:p>
            <a:endParaRPr lang="en-US" smtClean="0"/>
          </a:p>
        </p:txBody>
      </p:sp>
      <p:sp>
        <p:nvSpPr>
          <p:cNvPr id="4" name="Slide Number Placeholder 3"/>
          <p:cNvSpPr>
            <a:spLocks noGrp="1"/>
          </p:cNvSpPr>
          <p:nvPr>
            <p:ph type="sldNum" sz="quarter" idx="5"/>
          </p:nvPr>
        </p:nvSpPr>
        <p:spPr/>
        <p:txBody>
          <a:bodyPr/>
          <a:lstStyle/>
          <a:p>
            <a:pPr>
              <a:defRPr/>
            </a:pPr>
            <a:fld id="{3AE6F0AD-8A64-4543-828C-FE72C11C4C30}" type="slidenum">
              <a:rPr lang="en-US" smtClean="0"/>
              <a:pPr>
                <a:defRPr/>
              </a:pPr>
              <a:t>14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Mutual responsibility is a big key to the process</a:t>
            </a:r>
          </a:p>
        </p:txBody>
      </p:sp>
      <p:sp>
        <p:nvSpPr>
          <p:cNvPr id="4" name="Slide Number Placeholder 3"/>
          <p:cNvSpPr>
            <a:spLocks noGrp="1"/>
          </p:cNvSpPr>
          <p:nvPr>
            <p:ph type="sldNum" sz="quarter" idx="5"/>
          </p:nvPr>
        </p:nvSpPr>
        <p:spPr/>
        <p:txBody>
          <a:bodyPr/>
          <a:lstStyle/>
          <a:p>
            <a:pPr>
              <a:defRPr/>
            </a:pPr>
            <a:fld id="{1BB0AF6C-1BF9-4D74-A515-BBE4B2A8DAE3}" type="slidenum">
              <a:rPr lang="en-US" smtClean="0"/>
              <a:pPr>
                <a:defRPr/>
              </a:pPr>
              <a:t>15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8FAB1D7B-BDE7-4152-9144-E60F40843304}" type="slidenum">
              <a:rPr lang="en-US" smtClean="0"/>
              <a:pPr>
                <a:defRPr/>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extLst/>
          </a:lstStyle>
          <a:p>
            <a:r>
              <a:rPr lang="en-US" smtClean="0"/>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fld id="{E2AEA89E-E967-401C-BBE6-E9E6E4433F16}" type="datetimeFigureOut">
              <a:rPr lang="en-US"/>
              <a:pPr>
                <a:defRPr/>
              </a:pPr>
              <a:t>3/11/2015</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81542523-B2D1-4211-95E2-6510BEC0380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971694C-567B-4EA8-BD12-B69E2341DA27}" type="datetimeFigureOut">
              <a:rPr lang="en-US"/>
              <a:pPr>
                <a:defRPr/>
              </a:pPr>
              <a:t>3/11/2015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AD58BB-0A9C-4E86-B183-8E3B41E7600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5" name="Rectangle 4"/>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fld id="{C65DF802-858D-424F-A54F-BD3E099754D9}" type="datetimeFigureOut">
              <a:rPr lang="en-US"/>
              <a:pPr>
                <a:defRPr/>
              </a:pPr>
              <a:t>3/11/2015</a:t>
            </a:fld>
            <a:endParaRPr lang="en-US"/>
          </a:p>
        </p:txBody>
      </p:sp>
      <p:sp>
        <p:nvSpPr>
          <p:cNvPr id="7" name="Footer Placeholder 4"/>
          <p:cNvSpPr>
            <a:spLocks noGrp="1"/>
          </p:cNvSpPr>
          <p:nvPr>
            <p:ph type="ftr" sz="quarter" idx="11"/>
          </p:nvPr>
        </p:nvSpPr>
        <p:spPr>
          <a:xfrm>
            <a:off x="2640013" y="6376988"/>
            <a:ext cx="3836987" cy="365125"/>
          </a:xfrm>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40D3A4A7-48EB-4254-ACE8-84A635F5CA6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3410DC7-7DBC-4703-8AA9-0F182A23EC30}" type="datetimeFigureOut">
              <a:rPr lang="en-US"/>
              <a:pPr>
                <a:defRPr/>
              </a:pPr>
              <a:t>3/11/2015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98243C1-4DAF-4020-9FA2-117E2BE8B57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5" name="Rectangle 4"/>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4885C926-48AA-46F5-9190-380E194BD068}" type="datetimeFigureOut">
              <a:rPr lang="en-US"/>
              <a:pPr>
                <a:defRPr/>
              </a:pPr>
              <a:t>3/11/2015</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3EF88E7B-F01A-473D-A558-898FE3D9AF1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F149B79-1668-45A5-B8BF-C984E5D8C902}" type="datetimeFigureOut">
              <a:rPr lang="en-US"/>
              <a:pPr>
                <a:defRPr/>
              </a:pPr>
              <a:t>3/11/2015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A88677C-0BC6-44F1-9807-C4513928E4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A18A7BD-70BB-48CB-9900-8DE592C61B46}" type="datetimeFigureOut">
              <a:rPr lang="en-US"/>
              <a:pPr>
                <a:defRPr/>
              </a:pPr>
              <a:t>3/11/2015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47B14E9-AD18-4101-9715-44F130541B4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032CE51-67ED-4CB4-9B3E-6453F0502EC0}" type="datetimeFigureOut">
              <a:rPr lang="en-US"/>
              <a:pPr>
                <a:defRPr/>
              </a:pPr>
              <a:t>3/11/2015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510FB6D-E1A5-449C-BC72-DD7A3F58BDA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CDD8CC79-4ACF-4245-B8D0-01FA940FF41A}" type="datetimeFigureOut">
              <a:rPr lang="en-US"/>
              <a:pPr>
                <a:defRPr/>
              </a:pPr>
              <a:t>3/11/2015</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3D4988E4-A9CC-4A90-9308-7AE02288F52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6" name="Rectangle 5"/>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D2801472-EED7-4BCF-A4CE-71936F5FC737}" type="datetimeFigureOut">
              <a:rPr lang="en-US"/>
              <a:pPr>
                <a:defRPr/>
              </a:pPr>
              <a:t>3/11/2015</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40565A3A-837C-4BE0-8E7A-EB43242F9DE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5" name="Rectangle 4"/>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6" name="Rectangle 5"/>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a:xfrm>
            <a:off x="165100" y="1169988"/>
            <a:ext cx="2522538" cy="201612"/>
          </a:xfrm>
        </p:spPr>
        <p:txBody>
          <a:bodyPr/>
          <a:lstStyle>
            <a:lvl1pPr>
              <a:defRPr/>
            </a:lvl1pPr>
          </a:lstStyle>
          <a:p>
            <a:pPr>
              <a:defRPr/>
            </a:pPr>
            <a:fld id="{1B042B1F-538C-47EF-ACE1-39249EA0F05A}" type="datetimeFigureOut">
              <a:rPr lang="en-US"/>
              <a:pPr>
                <a:defRPr/>
              </a:pPr>
              <a:t>3/11/2015</a:t>
            </a:fld>
            <a:endParaRPr lang="en-US"/>
          </a:p>
        </p:txBody>
      </p:sp>
      <p:sp>
        <p:nvSpPr>
          <p:cNvPr id="8" name="Footer Placeholder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n-US"/>
          </a:p>
        </p:txBody>
      </p:sp>
      <p:sp>
        <p:nvSpPr>
          <p:cNvPr id="9" name="Slide Number Placeholder 6"/>
          <p:cNvSpPr>
            <a:spLocks noGrp="1"/>
          </p:cNvSpPr>
          <p:nvPr>
            <p:ph type="sldNum" sz="quarter" idx="12"/>
          </p:nvPr>
        </p:nvSpPr>
        <p:spPr>
          <a:xfrm>
            <a:off x="8339138" y="1169988"/>
            <a:ext cx="733425" cy="201612"/>
          </a:xfrm>
        </p:spPr>
        <p:txBody>
          <a:bodyPr/>
          <a:lstStyle>
            <a:lvl1pPr>
              <a:defRPr/>
            </a:lvl1pPr>
          </a:lstStyle>
          <a:p>
            <a:pPr>
              <a:defRPr/>
            </a:pPr>
            <a:fld id="{4E3246FF-AD3D-4989-B4F5-9DF7DFC6A3D6}"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lang="en-US" smtClean="0"/>
              <a:t>Click to edit Master title style</a:t>
            </a:r>
            <a:endParaRPr lang="en-US"/>
          </a:p>
        </p:txBody>
      </p:sp>
      <p:sp>
        <p:nvSpPr>
          <p:cNvPr id="1029" name="Text Placeholder 2"/>
          <p:cNvSpPr>
            <a:spLocks noGrp="1"/>
          </p:cNvSpPr>
          <p:nvPr>
            <p:ph type="body" idx="1"/>
          </p:nvPr>
        </p:nvSpPr>
        <p:spPr bwMode="auto">
          <a:xfrm>
            <a:off x="457200" y="1774825"/>
            <a:ext cx="82296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latinLnBrk="0" hangingPunct="1">
              <a:defRPr kumimoji="0" sz="1200">
                <a:solidFill>
                  <a:schemeClr val="tx1">
                    <a:tint val="95000"/>
                  </a:schemeClr>
                </a:solidFill>
                <a:latin typeface="Arial" charset="0"/>
                <a:cs typeface="Arial" charset="0"/>
              </a:defRPr>
            </a:lvl1pPr>
            <a:extLst/>
          </a:lstStyle>
          <a:p>
            <a:pPr>
              <a:defRPr/>
            </a:pPr>
            <a:fld id="{F2531745-4C7A-48FD-8F9B-BFF59DC969F3}" type="datetimeFigureOut">
              <a:rPr lang="en-US"/>
              <a:pPr>
                <a:defRPr/>
              </a:pPr>
              <a:t>3/11/2015</a:t>
            </a:fld>
            <a:endParaRPr lang="en-US"/>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latinLnBrk="0" hangingPunct="1">
              <a:defRPr kumimoji="0" sz="1200">
                <a:solidFill>
                  <a:schemeClr val="tx1">
                    <a:tint val="95000"/>
                  </a:schemeClr>
                </a:solidFill>
                <a:latin typeface="Arial" charset="0"/>
                <a:cs typeface="Arial" charset="0"/>
              </a:defRPr>
            </a:lvl1pPr>
            <a:extLst/>
          </a:lstStyle>
          <a:p>
            <a:pPr>
              <a:defRPr/>
            </a:pPr>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bIns="0" rtlCol="0" anchor="b"/>
          <a:lstStyle>
            <a:lvl1pPr algn="r" eaLnBrk="1" latinLnBrk="0" hangingPunct="1">
              <a:defRPr kumimoji="0" sz="1200">
                <a:solidFill>
                  <a:schemeClr val="tx1">
                    <a:tint val="95000"/>
                  </a:schemeClr>
                </a:solidFill>
                <a:latin typeface="Arial" charset="0"/>
                <a:cs typeface="Arial" charset="0"/>
              </a:defRPr>
            </a:lvl1pPr>
            <a:extLst/>
          </a:lstStyle>
          <a:p>
            <a:pPr>
              <a:defRPr/>
            </a:pPr>
            <a:fld id="{241EA970-F56F-463B-AFDF-86C3D59E263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695" r:id="rId1"/>
    <p:sldLayoutId id="2147484690" r:id="rId2"/>
    <p:sldLayoutId id="2147484696" r:id="rId3"/>
    <p:sldLayoutId id="2147484691" r:id="rId4"/>
    <p:sldLayoutId id="2147484692" r:id="rId5"/>
    <p:sldLayoutId id="2147484693" r:id="rId6"/>
    <p:sldLayoutId id="2147484697" r:id="rId7"/>
    <p:sldLayoutId id="2147484698" r:id="rId8"/>
    <p:sldLayoutId id="2147484699" r:id="rId9"/>
    <p:sldLayoutId id="2147484694" r:id="rId10"/>
    <p:sldLayoutId id="2147484700" r:id="rId11"/>
  </p:sldLayoutIdLst>
  <p:txStyles>
    <p:titleStyle>
      <a:lvl1pPr algn="l" rtl="0" eaLnBrk="0" fontAlgn="base" hangingPunct="0">
        <a:spcBef>
          <a:spcPct val="0"/>
        </a:spcBef>
        <a:spcAft>
          <a:spcPct val="0"/>
        </a:spcAft>
        <a:defRPr sz="4500" b="1" kern="1200">
          <a:solidFill>
            <a:srgbClr val="7BF616"/>
          </a:solidFill>
          <a:latin typeface="+mj-lt"/>
          <a:ea typeface="+mj-ea"/>
          <a:cs typeface="+mj-cs"/>
        </a:defRPr>
      </a:lvl1pPr>
      <a:lvl2pPr algn="l" rtl="0" eaLnBrk="0" fontAlgn="base" hangingPunct="0">
        <a:spcBef>
          <a:spcPct val="0"/>
        </a:spcBef>
        <a:spcAft>
          <a:spcPct val="0"/>
        </a:spcAft>
        <a:defRPr sz="4500" b="1">
          <a:solidFill>
            <a:srgbClr val="7BF616"/>
          </a:solidFill>
          <a:latin typeface="Corbel" pitchFamily="34" charset="0"/>
        </a:defRPr>
      </a:lvl2pPr>
      <a:lvl3pPr algn="l" rtl="0" eaLnBrk="0" fontAlgn="base" hangingPunct="0">
        <a:spcBef>
          <a:spcPct val="0"/>
        </a:spcBef>
        <a:spcAft>
          <a:spcPct val="0"/>
        </a:spcAft>
        <a:defRPr sz="4500" b="1">
          <a:solidFill>
            <a:srgbClr val="7BF616"/>
          </a:solidFill>
          <a:latin typeface="Corbel" pitchFamily="34" charset="0"/>
        </a:defRPr>
      </a:lvl3pPr>
      <a:lvl4pPr algn="l" rtl="0" eaLnBrk="0" fontAlgn="base" hangingPunct="0">
        <a:spcBef>
          <a:spcPct val="0"/>
        </a:spcBef>
        <a:spcAft>
          <a:spcPct val="0"/>
        </a:spcAft>
        <a:defRPr sz="4500" b="1">
          <a:solidFill>
            <a:srgbClr val="7BF616"/>
          </a:solidFill>
          <a:latin typeface="Corbel" pitchFamily="34" charset="0"/>
        </a:defRPr>
      </a:lvl4pPr>
      <a:lvl5pPr algn="l" rtl="0" eaLnBrk="0" fontAlgn="base" hangingPunct="0">
        <a:spcBef>
          <a:spcPct val="0"/>
        </a:spcBef>
        <a:spcAft>
          <a:spcPct val="0"/>
        </a:spcAft>
        <a:defRPr sz="4500" b="1">
          <a:solidFill>
            <a:srgbClr val="7BF616"/>
          </a:solidFill>
          <a:latin typeface="Corbel" pitchFamily="34" charset="0"/>
        </a:defRPr>
      </a:lvl5pPr>
      <a:lvl6pPr marL="457200" algn="l" rtl="0" fontAlgn="base">
        <a:spcBef>
          <a:spcPct val="0"/>
        </a:spcBef>
        <a:spcAft>
          <a:spcPct val="0"/>
        </a:spcAft>
        <a:defRPr sz="4500" b="1">
          <a:solidFill>
            <a:srgbClr val="7BF616"/>
          </a:solidFill>
          <a:latin typeface="Corbel" pitchFamily="34" charset="0"/>
        </a:defRPr>
      </a:lvl6pPr>
      <a:lvl7pPr marL="914400" algn="l" rtl="0" fontAlgn="base">
        <a:spcBef>
          <a:spcPct val="0"/>
        </a:spcBef>
        <a:spcAft>
          <a:spcPct val="0"/>
        </a:spcAft>
        <a:defRPr sz="4500" b="1">
          <a:solidFill>
            <a:srgbClr val="7BF616"/>
          </a:solidFill>
          <a:latin typeface="Corbel" pitchFamily="34" charset="0"/>
        </a:defRPr>
      </a:lvl7pPr>
      <a:lvl8pPr marL="1371600" algn="l" rtl="0" fontAlgn="base">
        <a:spcBef>
          <a:spcPct val="0"/>
        </a:spcBef>
        <a:spcAft>
          <a:spcPct val="0"/>
        </a:spcAft>
        <a:defRPr sz="4500" b="1">
          <a:solidFill>
            <a:srgbClr val="7BF616"/>
          </a:solidFill>
          <a:latin typeface="Corbel" pitchFamily="34" charset="0"/>
        </a:defRPr>
      </a:lvl8pPr>
      <a:lvl9pPr marL="1828800" algn="l" rtl="0" fontAlgn="base">
        <a:spcBef>
          <a:spcPct val="0"/>
        </a:spcBef>
        <a:spcAft>
          <a:spcPct val="0"/>
        </a:spcAft>
        <a:defRPr sz="4500" b="1">
          <a:solidFill>
            <a:srgbClr val="7BF616"/>
          </a:solidFill>
          <a:latin typeface="Corbel" pitchFamily="34" charset="0"/>
        </a:defRPr>
      </a:lvl9pPr>
      <a:extLst/>
    </p:titleStyle>
    <p:body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FEB80A"/>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00ADDC"/>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738AC8"/>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url?url=http://highperformanceadvocates.com/leadership-speaker-leadership-development/&amp;rct=j&amp;frm=1&amp;q=&amp;esrc=s&amp;sa=U&amp;ei=6Vr3U7vTHIWg0QX0lYGwDQ&amp;ved=0CBYQ9QEwAA&amp;usg=AFQjCNHpcZt29hQ14siOHriLNWRLDPiG7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14.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mailto:hilary.laskey@maryland.go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229600" cy="4648200"/>
          </a:xfrm>
        </p:spPr>
        <p:txBody>
          <a:bodyPr>
            <a:scene3d>
              <a:camera prst="orthographicFront"/>
              <a:lightRig rig="glow" dir="tl">
                <a:rot lat="0" lon="0" rev="5400000"/>
              </a:lightRig>
            </a:scene3d>
            <a:sp3d contourW="12700">
              <a:bevelT w="25400" h="25400"/>
              <a:contourClr>
                <a:schemeClr val="accent6">
                  <a:shade val="73000"/>
                </a:schemeClr>
              </a:contourClr>
            </a:sp3d>
          </a:bodyPr>
          <a:lstStyle/>
          <a:p>
            <a:pPr algn="ctr" eaLnBrk="1" fontAlgn="auto" hangingPunct="1">
              <a:spcAft>
                <a:spcPts val="0"/>
              </a:spcAft>
              <a:defRPr/>
            </a:pPr>
            <a:r>
              <a:rPr lang="en-US" sz="9600" dirty="0" smtClean="0">
                <a:ln w="11430"/>
                <a:solidFill>
                  <a:schemeClr val="accent6"/>
                </a:solidFill>
                <a:effectLst>
                  <a:outerShdw blurRad="80000" dist="40000" dir="5040000" algn="tl">
                    <a:srgbClr val="000000">
                      <a:alpha val="30000"/>
                    </a:srgbClr>
                  </a:outerShdw>
                </a:effectLst>
                <a:ea typeface="NSimSun" pitchFamily="49" charset="-122"/>
                <a:cs typeface="Mongolian Baiti" pitchFamily="66" charset="0"/>
              </a:rPr>
              <a:t>Getting Out of the Box</a:t>
            </a:r>
            <a:endParaRPr sz="6700" dirty="0">
              <a:ln w="11430"/>
              <a:solidFill>
                <a:schemeClr val="accent6"/>
              </a:solidFill>
              <a:effectLst>
                <a:outerShdw blurRad="80000" dist="40000" dir="5040000" algn="tl">
                  <a:srgbClr val="000000">
                    <a:alpha val="30000"/>
                  </a:srgbClr>
                </a:outerShdw>
              </a:effectLst>
              <a:ea typeface="NSimSun" pitchFamily="49" charset="-122"/>
              <a:cs typeface="Mongolian Baiti" pitchFamily="66" charset="0"/>
            </a:endParaRPr>
          </a:p>
        </p:txBody>
      </p:sp>
      <p:sp>
        <p:nvSpPr>
          <p:cNvPr id="8195" name="Subtitle 2"/>
          <p:cNvSpPr>
            <a:spLocks noGrp="1"/>
          </p:cNvSpPr>
          <p:nvPr>
            <p:ph type="subTitle" idx="1"/>
          </p:nvPr>
        </p:nvSpPr>
        <p:spPr>
          <a:xfrm>
            <a:off x="914400" y="5715000"/>
            <a:ext cx="7543800" cy="762000"/>
          </a:xfrm>
        </p:spPr>
        <p:txBody>
          <a:bodyPr/>
          <a:lstStyle/>
          <a:p>
            <a:pPr algn="ctr" eaLnBrk="1" hangingPunct="1"/>
            <a:r>
              <a:rPr lang="en-US" b="1" smtClean="0">
                <a:solidFill>
                  <a:schemeClr val="tx1"/>
                </a:solidFill>
              </a:rPr>
              <a:t>Hilary Laskey, LCSW-C</a:t>
            </a:r>
          </a:p>
          <a:p>
            <a:pPr algn="ctr" eaLnBrk="1" hangingPunct="1"/>
            <a:r>
              <a:rPr lang="en-US" b="1" smtClean="0">
                <a:solidFill>
                  <a:schemeClr val="tx1"/>
                </a:solidFill>
              </a:rPr>
              <a:t>St. Mary’s County Department of Social Services, Maryland</a:t>
            </a:r>
          </a:p>
        </p:txBody>
      </p:sp>
      <p:pic>
        <p:nvPicPr>
          <p:cNvPr id="8196" name="Picture 5" descr="https://encrypted-tbn0.gstatic.com/images?q=tbn:ANd9GcTcHyDQMJ7c1dHbgMw9UvTeChS_okyBNlf-O3uz6Hb1Zk5a2iruLpgII2c">
            <a:hlinkClick r:id="rId3"/>
          </p:cNvPr>
          <p:cNvPicPr>
            <a:picLocks noChangeAspect="1" noChangeArrowheads="1"/>
          </p:cNvPicPr>
          <p:nvPr/>
        </p:nvPicPr>
        <p:blipFill>
          <a:blip r:embed="rId4" cstate="print"/>
          <a:srcRect/>
          <a:stretch>
            <a:fillRect/>
          </a:stretch>
        </p:blipFill>
        <p:spPr bwMode="auto">
          <a:xfrm>
            <a:off x="3657600" y="3200400"/>
            <a:ext cx="2057400" cy="167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575"/>
            <a:ext cx="8229600" cy="1252538"/>
          </a:xfrm>
        </p:spPr>
        <p:txBody>
          <a:bodyPr/>
          <a:lstStyle/>
          <a:p>
            <a:pPr>
              <a:defRPr/>
            </a:pPr>
            <a:endParaRPr lang="en-US"/>
          </a:p>
        </p:txBody>
      </p:sp>
      <p:sp>
        <p:nvSpPr>
          <p:cNvPr id="17411" name="Content Placeholder 2"/>
          <p:cNvSpPr>
            <a:spLocks noGrp="1"/>
          </p:cNvSpPr>
          <p:nvPr>
            <p:ph idx="1"/>
          </p:nvPr>
        </p:nvSpPr>
        <p:spPr>
          <a:xfrm>
            <a:off x="457200" y="1774825"/>
            <a:ext cx="8229600" cy="4854575"/>
          </a:xfrm>
        </p:spPr>
        <p:txBody>
          <a:bodyPr/>
          <a:lstStyle/>
          <a:p>
            <a:pPr algn="ctr">
              <a:buFont typeface="Wingdings 2" pitchFamily="18" charset="2"/>
              <a:buNone/>
            </a:pPr>
            <a:endParaRPr lang="en-US" smtClean="0"/>
          </a:p>
          <a:p>
            <a:pPr algn="ctr">
              <a:buFont typeface="Wingdings 2" pitchFamily="18" charset="2"/>
              <a:buNone/>
            </a:pPr>
            <a:r>
              <a:rPr lang="en-US" sz="6000" smtClean="0"/>
              <a:t>What teams are we a part of?</a:t>
            </a:r>
          </a:p>
          <a:p>
            <a:pPr algn="ctr">
              <a:buFont typeface="Wingdings 2" pitchFamily="18" charset="2"/>
              <a:buNone/>
            </a:pPr>
            <a:endParaRPr lang="en-US" sz="6000" smtClean="0"/>
          </a:p>
        </p:txBody>
      </p:sp>
      <p:pic>
        <p:nvPicPr>
          <p:cNvPr id="17412" name="Picture 3" descr="team.png"/>
          <p:cNvPicPr>
            <a:picLocks noChangeAspect="1"/>
          </p:cNvPicPr>
          <p:nvPr/>
        </p:nvPicPr>
        <p:blipFill>
          <a:blip r:embed="rId2" cstate="print"/>
          <a:srcRect/>
          <a:stretch>
            <a:fillRect/>
          </a:stretch>
        </p:blipFill>
        <p:spPr bwMode="auto">
          <a:xfrm>
            <a:off x="3048000" y="4419600"/>
            <a:ext cx="3200400" cy="205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eaLnBrk="1" fontAlgn="auto" hangingPunct="1">
              <a:spcAft>
                <a:spcPts val="0"/>
              </a:spcAft>
              <a:defRPr/>
            </a:pPr>
            <a:r>
              <a:rPr lang="en-US" sz="4800" dirty="0" smtClean="0">
                <a:ln w="1905"/>
                <a:solidFill>
                  <a:schemeClr val="accent6"/>
                </a:solidFill>
                <a:effectLst>
                  <a:innerShdw blurRad="69850" dist="43180" dir="5400000">
                    <a:srgbClr val="000000">
                      <a:alpha val="65000"/>
                    </a:srgbClr>
                  </a:innerShdw>
                </a:effectLst>
              </a:rPr>
              <a:t>What Teams are we part of?</a:t>
            </a:r>
            <a:endParaRPr dirty="0">
              <a:solidFill>
                <a:schemeClr val="accent6"/>
              </a:solidFill>
            </a:endParaRPr>
          </a:p>
        </p:txBody>
      </p:sp>
      <p:sp>
        <p:nvSpPr>
          <p:cNvPr id="2" name="Content Placeholder 1"/>
          <p:cNvSpPr>
            <a:spLocks noGrp="1"/>
          </p:cNvSpPr>
          <p:nvPr>
            <p:ph idx="1"/>
          </p:nvPr>
        </p:nvSpPr>
        <p:spPr>
          <a:xfrm>
            <a:off x="457200" y="1600200"/>
            <a:ext cx="8229600" cy="5029200"/>
          </a:xfrm>
        </p:spPr>
        <p:txBody>
          <a:bodyPr rtlCol="0">
            <a:normAutofit/>
          </a:bodyPr>
          <a:lstStyle/>
          <a:p>
            <a:pPr marL="320040" indent="-228600" eaLnBrk="1" fontAlgn="auto" hangingPunct="1">
              <a:lnSpc>
                <a:spcPct val="115000"/>
              </a:lnSpc>
              <a:spcBef>
                <a:spcPts val="325"/>
              </a:spcBef>
              <a:spcAft>
                <a:spcPts val="1000"/>
              </a:spcAft>
              <a:buFont typeface="Symbol"/>
              <a:buChar char=""/>
              <a:defRPr/>
            </a:pPr>
            <a:r>
              <a:rPr lang="en-US" dirty="0" smtClean="0">
                <a:ea typeface="Times New Roman"/>
                <a:cs typeface="Calibri"/>
              </a:rPr>
              <a:t>Program Teams (CPS, TCA)</a:t>
            </a:r>
          </a:p>
          <a:p>
            <a:pPr marL="320040" indent="-228600" eaLnBrk="1" fontAlgn="auto" hangingPunct="1">
              <a:lnSpc>
                <a:spcPct val="115000"/>
              </a:lnSpc>
              <a:spcBef>
                <a:spcPts val="325"/>
              </a:spcBef>
              <a:spcAft>
                <a:spcPts val="1000"/>
              </a:spcAft>
              <a:buFont typeface="Symbol"/>
              <a:buChar char=""/>
              <a:defRPr/>
            </a:pPr>
            <a:r>
              <a:rPr lang="en-US" dirty="0" smtClean="0">
                <a:ea typeface="Calibri"/>
                <a:cs typeface="Times New Roman"/>
              </a:rPr>
              <a:t>Divisional Teams (Family Investment, Child Support Enforcement)</a:t>
            </a:r>
          </a:p>
          <a:p>
            <a:pPr marL="320040" indent="-228600" eaLnBrk="1" fontAlgn="auto" hangingPunct="1">
              <a:lnSpc>
                <a:spcPct val="115000"/>
              </a:lnSpc>
              <a:spcBef>
                <a:spcPts val="325"/>
              </a:spcBef>
              <a:spcAft>
                <a:spcPts val="1000"/>
              </a:spcAft>
              <a:buFont typeface="Symbol"/>
              <a:buChar char=""/>
              <a:defRPr/>
            </a:pPr>
            <a:r>
              <a:rPr lang="en-US" dirty="0" smtClean="0">
                <a:ea typeface="Times New Roman"/>
                <a:cs typeface="Calibri"/>
              </a:rPr>
              <a:t>Geo Teams (Leonardtown, Lexington Park)</a:t>
            </a:r>
            <a:endParaRPr lang="en-US" dirty="0" smtClean="0">
              <a:ea typeface="Calibri"/>
              <a:cs typeface="Times New Roman"/>
            </a:endParaRPr>
          </a:p>
          <a:p>
            <a:pPr marL="320040" indent="-228600" eaLnBrk="1" fontAlgn="auto" hangingPunct="1">
              <a:lnSpc>
                <a:spcPct val="115000"/>
              </a:lnSpc>
              <a:spcBef>
                <a:spcPts val="325"/>
              </a:spcBef>
              <a:spcAft>
                <a:spcPts val="1000"/>
              </a:spcAft>
              <a:buFont typeface="Symbol"/>
              <a:buChar char=""/>
              <a:defRPr/>
            </a:pPr>
            <a:r>
              <a:rPr lang="en-US" dirty="0" smtClean="0">
                <a:ea typeface="Times New Roman"/>
                <a:cs typeface="Calibri"/>
              </a:rPr>
              <a:t>DSS (St. Mary’s County)</a:t>
            </a:r>
            <a:endParaRPr lang="en-US" dirty="0" smtClean="0">
              <a:ea typeface="Calibri"/>
              <a:cs typeface="Times New Roman"/>
            </a:endParaRPr>
          </a:p>
          <a:p>
            <a:pPr marL="320040" indent="-228600" eaLnBrk="1" fontAlgn="auto" hangingPunct="1">
              <a:lnSpc>
                <a:spcPct val="115000"/>
              </a:lnSpc>
              <a:spcBef>
                <a:spcPts val="325"/>
              </a:spcBef>
              <a:spcAft>
                <a:spcPts val="1000"/>
              </a:spcAft>
              <a:buFont typeface="Symbol"/>
              <a:buChar char=""/>
              <a:defRPr/>
            </a:pPr>
            <a:r>
              <a:rPr lang="en-US" dirty="0" smtClean="0">
                <a:ea typeface="Times New Roman"/>
                <a:cs typeface="Calibri"/>
              </a:rPr>
              <a:t>Community (St. Mary’s County)</a:t>
            </a:r>
          </a:p>
          <a:p>
            <a:pPr marL="320040" indent="-228600" eaLnBrk="1" fontAlgn="auto" hangingPunct="1">
              <a:lnSpc>
                <a:spcPct val="115000"/>
              </a:lnSpc>
              <a:spcBef>
                <a:spcPts val="325"/>
              </a:spcBef>
              <a:spcAft>
                <a:spcPts val="1000"/>
              </a:spcAft>
              <a:buFont typeface="Symbol"/>
              <a:buChar char=""/>
              <a:defRPr/>
            </a:pPr>
            <a:r>
              <a:rPr lang="en-US" dirty="0" smtClean="0">
                <a:ea typeface="Calibri"/>
                <a:cs typeface="Times New Roman"/>
              </a:rPr>
              <a:t>State (Maryland)</a:t>
            </a:r>
          </a:p>
          <a:p>
            <a:pPr marL="274320" indent="-274320" eaLnBrk="1" fontAlgn="auto" hangingPunct="1">
              <a:spcBef>
                <a:spcPts val="0"/>
              </a:spcBef>
              <a:spcAft>
                <a:spcPts val="0"/>
              </a:spcAft>
              <a:buFont typeface="Wingdings 2"/>
              <a:buNone/>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ox(i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ox(i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ox(i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ox(in)">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ox(in)">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74638"/>
            <a:ext cx="8229600" cy="944562"/>
          </a:xfrm>
        </p:spPr>
        <p:txBody>
          <a:bodyPr/>
          <a:lstStyle/>
          <a:p>
            <a:pPr algn="ctr" eaLnBrk="1" fontAlgn="auto" hangingPunct="1">
              <a:spcAft>
                <a:spcPts val="0"/>
              </a:spcAft>
              <a:defRPr/>
            </a:pPr>
            <a:r>
              <a:rPr lang="en-US" sz="4800" dirty="0" smtClean="0">
                <a:ln w="1905"/>
                <a:solidFill>
                  <a:schemeClr val="accent6"/>
                </a:solidFill>
                <a:effectLst>
                  <a:innerShdw blurRad="69850" dist="43180" dir="5400000">
                    <a:srgbClr val="000000">
                      <a:alpha val="65000"/>
                    </a:srgbClr>
                  </a:innerShdw>
                </a:effectLst>
              </a:rPr>
              <a:t>Team  - Noun or Verb?</a:t>
            </a:r>
            <a:endParaRPr lang="en-US" dirty="0" smtClean="0">
              <a:solidFill>
                <a:schemeClr val="accent6"/>
              </a:solidFill>
            </a:endParaRPr>
          </a:p>
        </p:txBody>
      </p:sp>
      <p:sp>
        <p:nvSpPr>
          <p:cNvPr id="19459" name="Content Placeholder 2"/>
          <p:cNvSpPr>
            <a:spLocks noGrp="1"/>
          </p:cNvSpPr>
          <p:nvPr>
            <p:ph idx="1"/>
          </p:nvPr>
        </p:nvSpPr>
        <p:spPr>
          <a:xfrm>
            <a:off x="228600" y="1600200"/>
            <a:ext cx="8686800" cy="4876800"/>
          </a:xfrm>
        </p:spPr>
        <p:txBody>
          <a:bodyPr/>
          <a:lstStyle/>
          <a:p>
            <a:pPr eaLnBrk="1" hangingPunct="1">
              <a:buFont typeface="Arial" charset="0"/>
              <a:buNone/>
            </a:pPr>
            <a:endParaRPr lang="en-US" smtClean="0"/>
          </a:p>
          <a:p>
            <a:pPr eaLnBrk="1" hangingPunct="1"/>
            <a:r>
              <a:rPr lang="en-US" b="1" smtClean="0"/>
              <a:t>Noun</a:t>
            </a:r>
            <a:r>
              <a:rPr lang="en-US" smtClean="0"/>
              <a:t> – physically located in same place &amp; learn to interact, develop trust and knowledge of one another’s roles 		</a:t>
            </a:r>
          </a:p>
          <a:p>
            <a:pPr eaLnBrk="1" hangingPunct="1"/>
            <a:endParaRPr lang="en-US" smtClean="0"/>
          </a:p>
          <a:p>
            <a:pPr eaLnBrk="1" hangingPunct="1"/>
            <a:r>
              <a:rPr lang="en-US" b="1" smtClean="0"/>
              <a:t>Verb</a:t>
            </a:r>
            <a:r>
              <a:rPr lang="en-US" smtClean="0"/>
              <a:t> – dynamic activity of coordinating &amp; collaborating; still need to be able to share crucial knowledge quickly, ask questions clearly and frequently		</a:t>
            </a:r>
          </a:p>
        </p:txBody>
      </p:sp>
      <p:cxnSp>
        <p:nvCxnSpPr>
          <p:cNvPr id="5" name="Straight Arrow Connector 4"/>
          <p:cNvCxnSpPr/>
          <p:nvPr/>
        </p:nvCxnSpPr>
        <p:spPr>
          <a:xfrm>
            <a:off x="3429000" y="3429000"/>
            <a:ext cx="1295400"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6" name="Straight Arrow Connector 5"/>
          <p:cNvCxnSpPr/>
          <p:nvPr/>
        </p:nvCxnSpPr>
        <p:spPr>
          <a:xfrm>
            <a:off x="3352800" y="5867400"/>
            <a:ext cx="1295400"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7" name="Rectangle 6"/>
          <p:cNvSpPr/>
          <p:nvPr/>
        </p:nvSpPr>
        <p:spPr>
          <a:xfrm>
            <a:off x="4953000" y="3124200"/>
            <a:ext cx="1905000" cy="53340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2800" b="1" dirty="0"/>
              <a:t>Geo Team</a:t>
            </a:r>
          </a:p>
        </p:txBody>
      </p:sp>
      <p:sp>
        <p:nvSpPr>
          <p:cNvPr id="8" name="Rectangle 7"/>
          <p:cNvSpPr/>
          <p:nvPr/>
        </p:nvSpPr>
        <p:spPr>
          <a:xfrm>
            <a:off x="4876800" y="5638800"/>
            <a:ext cx="3124200" cy="53340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2800" b="1" dirty="0"/>
              <a:t>Staffing/Teaming</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4" presetClass="entr" presetSubtype="16" fill="hold" grpId="0" nodeType="after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ox(in)">
                                      <p:cBhvr>
                                        <p:cTn id="10" dur="2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par>
                          <p:cTn id="15" fill="hold">
                            <p:stCondLst>
                              <p:cond delay="0"/>
                            </p:stCondLst>
                            <p:childTnLst>
                              <p:par>
                                <p:cTn id="16" presetID="4" presetClass="entr" presetSubtype="16"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ox(in)">
                                      <p:cBhvr>
                                        <p:cTn id="18"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3" descr="SMC logo.jpg"/>
          <p:cNvPicPr>
            <a:picLocks noChangeAspect="1"/>
          </p:cNvPicPr>
          <p:nvPr/>
        </p:nvPicPr>
        <p:blipFill>
          <a:blip r:embed="rId3" cstate="print"/>
          <a:srcRect/>
          <a:stretch>
            <a:fillRect/>
          </a:stretch>
        </p:blipFill>
        <p:spPr bwMode="auto">
          <a:xfrm>
            <a:off x="5867400" y="2971800"/>
            <a:ext cx="1628775" cy="1657350"/>
          </a:xfrm>
          <a:prstGeom prst="rect">
            <a:avLst/>
          </a:prstGeom>
          <a:noFill/>
          <a:ln w="9525">
            <a:noFill/>
            <a:miter lim="800000"/>
            <a:headEnd/>
            <a:tailEnd/>
          </a:ln>
        </p:spPr>
      </p:pic>
      <p:sp>
        <p:nvSpPr>
          <p:cNvPr id="2" name="Title 1"/>
          <p:cNvSpPr>
            <a:spLocks noGrp="1"/>
          </p:cNvSpPr>
          <p:nvPr>
            <p:ph type="title"/>
          </p:nvPr>
        </p:nvSpPr>
        <p:spPr>
          <a:xfrm>
            <a:off x="152400" y="228600"/>
            <a:ext cx="8839200" cy="1066800"/>
          </a:xfrm>
        </p:spPr>
        <p:txBody>
          <a:bodyPr>
            <a:noAutofit/>
          </a:bodyPr>
          <a:lstStyle/>
          <a:p>
            <a:pPr algn="ctr" eaLnBrk="1" fontAlgn="auto" hangingPunct="1">
              <a:spcAft>
                <a:spcPts val="0"/>
              </a:spcAft>
              <a:defRPr/>
            </a:pPr>
            <a:r>
              <a:rPr sz="3600" dirty="0" smtClean="0">
                <a:ln w="1905"/>
                <a:solidFill>
                  <a:schemeClr val="accent6"/>
                </a:solidFill>
                <a:effectLst>
                  <a:innerShdw blurRad="69850" dist="43180" dir="5400000">
                    <a:srgbClr val="000000">
                      <a:alpha val="65000"/>
                    </a:srgbClr>
                  </a:innerShdw>
                </a:effectLst>
              </a:rPr>
              <a:t>St. Mary’s County </a:t>
            </a:r>
            <a:br>
              <a:rPr sz="3600" dirty="0" smtClean="0">
                <a:ln w="1905"/>
                <a:solidFill>
                  <a:schemeClr val="accent6"/>
                </a:solidFill>
                <a:effectLst>
                  <a:innerShdw blurRad="69850" dist="43180" dir="5400000">
                    <a:srgbClr val="000000">
                      <a:alpha val="65000"/>
                    </a:srgbClr>
                  </a:innerShdw>
                </a:effectLst>
              </a:rPr>
            </a:br>
            <a:r>
              <a:rPr sz="3600" dirty="0" smtClean="0">
                <a:ln w="1905"/>
                <a:solidFill>
                  <a:schemeClr val="accent6"/>
                </a:solidFill>
                <a:effectLst>
                  <a:innerShdw blurRad="69850" dist="43180" dir="5400000">
                    <a:srgbClr val="000000">
                      <a:alpha val="65000"/>
                    </a:srgbClr>
                  </a:innerShdw>
                </a:effectLst>
              </a:rPr>
              <a:t>Department of Social Services</a:t>
            </a:r>
            <a:endParaRPr sz="3600" dirty="0">
              <a:ln w="1905"/>
              <a:solidFill>
                <a:schemeClr val="accent6"/>
              </a:solidFill>
              <a:effectLst>
                <a:innerShdw blurRad="69850" dist="43180" dir="5400000">
                  <a:srgbClr val="000000">
                    <a:alpha val="65000"/>
                  </a:srgbClr>
                </a:innerShdw>
              </a:effectLst>
            </a:endParaRPr>
          </a:p>
        </p:txBody>
      </p:sp>
      <p:sp>
        <p:nvSpPr>
          <p:cNvPr id="3" name="Content Placeholder 2"/>
          <p:cNvSpPr>
            <a:spLocks noGrp="1"/>
          </p:cNvSpPr>
          <p:nvPr>
            <p:ph idx="1"/>
          </p:nvPr>
        </p:nvSpPr>
        <p:spPr>
          <a:xfrm>
            <a:off x="381000" y="1600200"/>
            <a:ext cx="8382000" cy="5105400"/>
          </a:xfrm>
        </p:spPr>
        <p:txBody>
          <a:bodyPr rtlCol="0">
            <a:normAutofit/>
          </a:bodyPr>
          <a:lstStyle/>
          <a:p>
            <a:pPr marL="82296" indent="0" eaLnBrk="1" fontAlgn="auto" hangingPunct="1">
              <a:spcBef>
                <a:spcPts val="0"/>
              </a:spcBef>
              <a:spcAft>
                <a:spcPts val="0"/>
              </a:spcAft>
              <a:buFont typeface="Wingdings 2"/>
              <a:buNone/>
              <a:defRPr/>
            </a:pPr>
            <a:endParaRPr lang="en-US" sz="2400" b="1" u="sng" dirty="0" smtClean="0">
              <a:solidFill>
                <a:schemeClr val="accent6">
                  <a:lumMod val="50000"/>
                </a:schemeClr>
              </a:solidFill>
            </a:endParaRPr>
          </a:p>
          <a:p>
            <a:pPr marL="82296" indent="0" eaLnBrk="1" fontAlgn="auto" hangingPunct="1">
              <a:spcBef>
                <a:spcPts val="0"/>
              </a:spcBef>
              <a:spcAft>
                <a:spcPts val="0"/>
              </a:spcAft>
              <a:buFont typeface="Wingdings 2"/>
              <a:buNone/>
              <a:defRPr/>
            </a:pPr>
            <a:r>
              <a:rPr lang="en-US" b="1" u="sng" dirty="0" smtClean="0">
                <a:solidFill>
                  <a:schemeClr val="accent6">
                    <a:lumMod val="50000"/>
                  </a:schemeClr>
                </a:solidFill>
              </a:rPr>
              <a:t>Vision</a:t>
            </a:r>
            <a:r>
              <a:rPr lang="en-US" b="1" dirty="0" smtClean="0">
                <a:solidFill>
                  <a:schemeClr val="accent6">
                    <a:lumMod val="50000"/>
                  </a:schemeClr>
                </a:solidFill>
              </a:rPr>
              <a:t>: </a:t>
            </a:r>
            <a:r>
              <a:rPr lang="en-US" sz="2400" dirty="0" smtClean="0"/>
              <a:t>We envision a St. Mary’s County of healthy communities in which individuals and families are safe and thriving.</a:t>
            </a:r>
          </a:p>
          <a:p>
            <a:pPr marL="82296" indent="0" eaLnBrk="1" fontAlgn="auto" hangingPunct="1">
              <a:spcBef>
                <a:spcPts val="0"/>
              </a:spcBef>
              <a:spcAft>
                <a:spcPts val="0"/>
              </a:spcAft>
              <a:buFont typeface="Wingdings 2"/>
              <a:buNone/>
              <a:defRPr/>
            </a:pPr>
            <a:endParaRPr lang="en-US" sz="2400" dirty="0" smtClean="0"/>
          </a:p>
          <a:p>
            <a:pPr marL="82296" indent="0" eaLnBrk="1" fontAlgn="auto" hangingPunct="1">
              <a:spcBef>
                <a:spcPts val="0"/>
              </a:spcBef>
              <a:spcAft>
                <a:spcPts val="0"/>
              </a:spcAft>
              <a:buFont typeface="Wingdings 2"/>
              <a:buNone/>
              <a:defRPr/>
            </a:pPr>
            <a:endParaRPr lang="en-US" sz="2400" dirty="0" smtClean="0"/>
          </a:p>
          <a:p>
            <a:pPr marL="82296" indent="0" eaLnBrk="1" fontAlgn="auto" hangingPunct="1">
              <a:spcBef>
                <a:spcPts val="0"/>
              </a:spcBef>
              <a:spcAft>
                <a:spcPts val="0"/>
              </a:spcAft>
              <a:buFont typeface="Wingdings 2"/>
              <a:buNone/>
              <a:defRPr/>
            </a:pPr>
            <a:endParaRPr lang="en-US" sz="2400" dirty="0" smtClean="0"/>
          </a:p>
          <a:p>
            <a:pPr marL="82296" indent="0" eaLnBrk="1" fontAlgn="auto" hangingPunct="1">
              <a:spcBef>
                <a:spcPts val="0"/>
              </a:spcBef>
              <a:spcAft>
                <a:spcPts val="0"/>
              </a:spcAft>
              <a:buFont typeface="Wingdings 2"/>
              <a:buNone/>
              <a:defRPr/>
            </a:pPr>
            <a:endParaRPr lang="en-US" b="1" u="sng" dirty="0" smtClean="0">
              <a:solidFill>
                <a:schemeClr val="accent6">
                  <a:lumMod val="50000"/>
                </a:schemeClr>
              </a:solidFill>
            </a:endParaRPr>
          </a:p>
          <a:p>
            <a:pPr marL="82296" indent="0" eaLnBrk="1" fontAlgn="auto" hangingPunct="1">
              <a:spcBef>
                <a:spcPts val="0"/>
              </a:spcBef>
              <a:spcAft>
                <a:spcPts val="0"/>
              </a:spcAft>
              <a:buFont typeface="Wingdings 2"/>
              <a:buNone/>
              <a:defRPr/>
            </a:pPr>
            <a:r>
              <a:rPr lang="en-US" b="1" u="sng" dirty="0" smtClean="0">
                <a:solidFill>
                  <a:schemeClr val="accent6">
                    <a:lumMod val="50000"/>
                  </a:schemeClr>
                </a:solidFill>
              </a:rPr>
              <a:t>Mission:</a:t>
            </a:r>
            <a:r>
              <a:rPr lang="en-US" b="1" dirty="0" smtClean="0">
                <a:solidFill>
                  <a:schemeClr val="accent6">
                    <a:lumMod val="50000"/>
                  </a:schemeClr>
                </a:solidFill>
              </a:rPr>
              <a:t> </a:t>
            </a:r>
            <a:r>
              <a:rPr lang="en-US" sz="2400" dirty="0" smtClean="0"/>
              <a:t>St. Mary’s County Department of Social Services, in conjunction with our community partners, is dedicated to empowering and protecting individuals and families as they seek stability and self-sufficiency.</a:t>
            </a:r>
          </a:p>
          <a:p>
            <a:pPr marL="82296" indent="0" eaLnBrk="1" fontAlgn="auto" hangingPunct="1">
              <a:spcBef>
                <a:spcPts val="0"/>
              </a:spcBef>
              <a:spcAft>
                <a:spcPts val="0"/>
              </a:spcAft>
              <a:buFont typeface="Wingdings 2"/>
              <a:buNone/>
              <a:defRPr/>
            </a:pPr>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hangingPunct="1">
              <a:defRPr/>
            </a:pPr>
            <a:r>
              <a:rPr lang="en-US" sz="4800" dirty="0" smtClean="0">
                <a:ln w="1905"/>
                <a:solidFill>
                  <a:schemeClr val="accent6"/>
                </a:solidFill>
                <a:effectLst>
                  <a:innerShdw blurRad="69850" dist="43180" dir="5400000">
                    <a:srgbClr val="000000">
                      <a:alpha val="65000"/>
                    </a:srgbClr>
                  </a:innerShdw>
                </a:effectLst>
              </a:rPr>
              <a:t>St. Mary’s County </a:t>
            </a:r>
            <a:br>
              <a:rPr lang="en-US" sz="4800" dirty="0" smtClean="0">
                <a:ln w="1905"/>
                <a:solidFill>
                  <a:schemeClr val="accent6"/>
                </a:solidFill>
                <a:effectLst>
                  <a:innerShdw blurRad="69850" dist="43180" dir="5400000">
                    <a:srgbClr val="000000">
                      <a:alpha val="65000"/>
                    </a:srgbClr>
                  </a:innerShdw>
                </a:effectLst>
              </a:rPr>
            </a:br>
            <a:r>
              <a:rPr lang="en-US" sz="4800" dirty="0" smtClean="0">
                <a:ln w="1905"/>
                <a:solidFill>
                  <a:schemeClr val="accent6"/>
                </a:solidFill>
                <a:effectLst>
                  <a:innerShdw blurRad="69850" dist="43180" dir="5400000">
                    <a:srgbClr val="000000">
                      <a:alpha val="65000"/>
                    </a:srgbClr>
                  </a:innerShdw>
                </a:effectLst>
              </a:rPr>
              <a:t>Department of Social Services</a:t>
            </a:r>
            <a:endParaRPr lang="en-US" dirty="0">
              <a:solidFill>
                <a:schemeClr val="accent6"/>
              </a:solidFill>
            </a:endParaRPr>
          </a:p>
        </p:txBody>
      </p:sp>
      <p:sp>
        <p:nvSpPr>
          <p:cNvPr id="3" name="Content Placeholder 2"/>
          <p:cNvSpPr>
            <a:spLocks noGrp="1"/>
          </p:cNvSpPr>
          <p:nvPr>
            <p:ph idx="1"/>
          </p:nvPr>
        </p:nvSpPr>
        <p:spPr>
          <a:xfrm>
            <a:off x="0" y="1524000"/>
            <a:ext cx="9144000" cy="5334000"/>
          </a:xfrm>
        </p:spPr>
        <p:txBody>
          <a:bodyPr/>
          <a:lstStyle/>
          <a:p>
            <a:pPr marL="82296" indent="0" eaLnBrk="1" fontAlgn="auto" hangingPunct="1">
              <a:spcBef>
                <a:spcPts val="0"/>
              </a:spcBef>
              <a:spcAft>
                <a:spcPts val="0"/>
              </a:spcAft>
              <a:buFont typeface="Wingdings 2"/>
              <a:buNone/>
              <a:defRPr/>
            </a:pPr>
            <a:r>
              <a:rPr lang="en-US" b="1" u="sng" dirty="0" smtClean="0">
                <a:solidFill>
                  <a:schemeClr val="accent6">
                    <a:lumMod val="50000"/>
                  </a:schemeClr>
                </a:solidFill>
              </a:rPr>
              <a:t>Workplace Values</a:t>
            </a:r>
            <a:r>
              <a:rPr lang="en-US" b="1" dirty="0" smtClean="0">
                <a:solidFill>
                  <a:schemeClr val="accent6">
                    <a:lumMod val="50000"/>
                  </a:schemeClr>
                </a:solidFill>
              </a:rPr>
              <a:t>:</a:t>
            </a:r>
            <a:r>
              <a:rPr lang="en-US" sz="2400" dirty="0" smtClean="0">
                <a:solidFill>
                  <a:schemeClr val="accent6">
                    <a:lumMod val="50000"/>
                  </a:schemeClr>
                </a:solidFill>
              </a:rPr>
              <a:t> </a:t>
            </a:r>
            <a:r>
              <a:rPr lang="en-US" sz="2400" dirty="0" smtClean="0"/>
              <a:t>The SMCDSS staff believes in:</a:t>
            </a:r>
          </a:p>
          <a:p>
            <a:pPr marL="82296" indent="0" eaLnBrk="1" fontAlgn="auto" hangingPunct="1">
              <a:spcBef>
                <a:spcPts val="0"/>
              </a:spcBef>
              <a:spcAft>
                <a:spcPts val="0"/>
              </a:spcAft>
              <a:buFont typeface="Wingdings 2"/>
              <a:buNone/>
              <a:defRPr/>
            </a:pPr>
            <a:r>
              <a:rPr lang="en-US" sz="2400" b="1" cap="small" dirty="0" smtClean="0">
                <a:solidFill>
                  <a:schemeClr val="tx2"/>
                </a:solidFill>
              </a:rPr>
              <a:t>Responsibility &amp; Accountability</a:t>
            </a:r>
            <a:r>
              <a:rPr lang="en-US" sz="2400" dirty="0" smtClean="0">
                <a:solidFill>
                  <a:schemeClr val="tx2"/>
                </a:solidFill>
              </a:rPr>
              <a:t> </a:t>
            </a:r>
            <a:r>
              <a:rPr lang="en-US" sz="2400" dirty="0" smtClean="0"/>
              <a:t>– essential to the creation and maintenance of trusting and productive relationships.</a:t>
            </a:r>
          </a:p>
          <a:p>
            <a:pPr marL="82296" indent="0" eaLnBrk="1" fontAlgn="auto" hangingPunct="1">
              <a:spcBef>
                <a:spcPts val="0"/>
              </a:spcBef>
              <a:spcAft>
                <a:spcPts val="0"/>
              </a:spcAft>
              <a:buFont typeface="Wingdings 2"/>
              <a:buNone/>
              <a:defRPr/>
            </a:pPr>
            <a:r>
              <a:rPr lang="en-US" sz="2400" b="1" dirty="0" smtClean="0">
                <a:solidFill>
                  <a:schemeClr val="tx2"/>
                </a:solidFill>
              </a:rPr>
              <a:t>C</a:t>
            </a:r>
            <a:r>
              <a:rPr lang="en-US" sz="2400" b="1" cap="small" dirty="0" smtClean="0">
                <a:solidFill>
                  <a:schemeClr val="tx2"/>
                </a:solidFill>
              </a:rPr>
              <a:t>ommunication</a:t>
            </a:r>
            <a:r>
              <a:rPr lang="en-US" sz="2400" b="1" dirty="0" smtClean="0"/>
              <a:t> </a:t>
            </a:r>
            <a:r>
              <a:rPr lang="en-US" sz="2400" dirty="0" smtClean="0"/>
              <a:t>–essential for open and continuous sharing of knowledge, the work we do, and the results we achieve.</a:t>
            </a:r>
          </a:p>
          <a:p>
            <a:pPr marL="82296" indent="0" eaLnBrk="1" fontAlgn="auto" hangingPunct="1">
              <a:spcBef>
                <a:spcPts val="0"/>
              </a:spcBef>
              <a:spcAft>
                <a:spcPts val="0"/>
              </a:spcAft>
              <a:buFont typeface="Wingdings 2"/>
              <a:buNone/>
              <a:defRPr/>
            </a:pPr>
            <a:r>
              <a:rPr lang="en-US" sz="2400" b="1" dirty="0" smtClean="0">
                <a:solidFill>
                  <a:schemeClr val="accent1"/>
                </a:solidFill>
              </a:rPr>
              <a:t>T</a:t>
            </a:r>
            <a:r>
              <a:rPr lang="en-US" sz="2400" b="1" cap="small" dirty="0" smtClean="0">
                <a:solidFill>
                  <a:schemeClr val="accent1"/>
                </a:solidFill>
              </a:rPr>
              <a:t>eaming</a:t>
            </a:r>
            <a:r>
              <a:rPr lang="en-US" sz="2400" b="1" dirty="0" smtClean="0"/>
              <a:t> </a:t>
            </a:r>
            <a:r>
              <a:rPr lang="en-US" sz="2400" dirty="0" smtClean="0"/>
              <a:t>– an interdisciplinary way of doing business based on knowledge sharing, mutual ownership and collaborative decision-making</a:t>
            </a:r>
          </a:p>
          <a:p>
            <a:pPr marL="82296" indent="0" eaLnBrk="1" fontAlgn="auto" hangingPunct="1">
              <a:spcBef>
                <a:spcPts val="0"/>
              </a:spcBef>
              <a:spcAft>
                <a:spcPts val="0"/>
              </a:spcAft>
              <a:buFont typeface="Wingdings 2"/>
              <a:buNone/>
              <a:defRPr/>
            </a:pPr>
            <a:r>
              <a:rPr lang="en-US" sz="2400" b="1" dirty="0" smtClean="0">
                <a:solidFill>
                  <a:schemeClr val="accent1"/>
                </a:solidFill>
              </a:rPr>
              <a:t>R</a:t>
            </a:r>
            <a:r>
              <a:rPr lang="en-US" sz="2400" b="1" cap="small" dirty="0" smtClean="0">
                <a:solidFill>
                  <a:schemeClr val="accent1"/>
                </a:solidFill>
              </a:rPr>
              <a:t>espect</a:t>
            </a:r>
            <a:r>
              <a:rPr lang="en-US" sz="2400" dirty="0" smtClean="0"/>
              <a:t> – as a positive behavior we display and promote in our interactions with others</a:t>
            </a:r>
          </a:p>
          <a:p>
            <a:pPr marL="82296" indent="0" eaLnBrk="1" fontAlgn="auto" hangingPunct="1">
              <a:spcBef>
                <a:spcPts val="0"/>
              </a:spcBef>
              <a:spcAft>
                <a:spcPts val="0"/>
              </a:spcAft>
              <a:buFont typeface="Wingdings 2"/>
              <a:buNone/>
              <a:defRPr/>
            </a:pPr>
            <a:r>
              <a:rPr lang="en-US" sz="2400" b="1" dirty="0" smtClean="0">
                <a:solidFill>
                  <a:schemeClr val="accent2"/>
                </a:solidFill>
              </a:rPr>
              <a:t>E</a:t>
            </a:r>
            <a:r>
              <a:rPr lang="en-US" sz="2400" b="1" cap="small" dirty="0" smtClean="0">
                <a:solidFill>
                  <a:schemeClr val="accent2"/>
                </a:solidFill>
              </a:rPr>
              <a:t>xcellence</a:t>
            </a:r>
            <a:r>
              <a:rPr lang="en-US" sz="2400" dirty="0" smtClean="0"/>
              <a:t> – essential as the standard against we measure ourselves.</a:t>
            </a:r>
          </a:p>
          <a:p>
            <a:pPr marL="82296" indent="0" eaLnBrk="1" fontAlgn="auto" hangingPunct="1">
              <a:spcBef>
                <a:spcPts val="0"/>
              </a:spcBef>
              <a:spcAft>
                <a:spcPts val="0"/>
              </a:spcAft>
              <a:buFont typeface="Wingdings 2"/>
              <a:buNone/>
              <a:defRPr/>
            </a:pPr>
            <a:r>
              <a:rPr lang="en-US" sz="2400" b="1" dirty="0" smtClean="0">
                <a:solidFill>
                  <a:schemeClr val="accent2"/>
                </a:solidFill>
              </a:rPr>
              <a:t>E</a:t>
            </a:r>
            <a:r>
              <a:rPr lang="en-US" sz="2400" b="1" cap="small" dirty="0" smtClean="0">
                <a:solidFill>
                  <a:schemeClr val="accent2"/>
                </a:solidFill>
              </a:rPr>
              <a:t>mpowerment</a:t>
            </a:r>
            <a:r>
              <a:rPr lang="en-US" sz="2400" dirty="0" smtClean="0"/>
              <a:t> – as the outcome of a process that develops skills, provides support and creates opportunities for self-improvement and self-sufficiency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2"/>
          <p:cNvSpPr>
            <a:spLocks noGrp="1"/>
          </p:cNvSpPr>
          <p:nvPr>
            <p:ph type="title"/>
          </p:nvPr>
        </p:nvSpPr>
        <p:spPr/>
        <p:txBody>
          <a:bodyPr/>
          <a:lstStyle/>
          <a:p>
            <a:pPr algn="ctr" eaLnBrk="1" fontAlgn="auto" hangingPunct="1">
              <a:spcAft>
                <a:spcPts val="0"/>
              </a:spcAft>
              <a:defRPr/>
            </a:pPr>
            <a:r>
              <a:rPr lang="en-US" sz="4400" dirty="0" smtClean="0">
                <a:ln w="1905"/>
                <a:solidFill>
                  <a:schemeClr val="accent6"/>
                </a:solidFill>
                <a:effectLst>
                  <a:innerShdw blurRad="69850" dist="43180" dir="5400000">
                    <a:srgbClr val="000000">
                      <a:alpha val="65000"/>
                    </a:srgbClr>
                  </a:innerShdw>
                </a:effectLst>
              </a:rPr>
              <a:t>Workplace Behaviors</a:t>
            </a:r>
            <a:endParaRPr lang="en-US" dirty="0" smtClean="0">
              <a:solidFill>
                <a:schemeClr val="accent6"/>
              </a:solidFill>
            </a:endParaRPr>
          </a:p>
        </p:txBody>
      </p:sp>
      <p:sp>
        <p:nvSpPr>
          <p:cNvPr id="2" name="Content Placeholder 1"/>
          <p:cNvSpPr>
            <a:spLocks noGrp="1"/>
          </p:cNvSpPr>
          <p:nvPr>
            <p:ph idx="1"/>
          </p:nvPr>
        </p:nvSpPr>
        <p:spPr>
          <a:xfrm>
            <a:off x="304800" y="1676400"/>
            <a:ext cx="8610600" cy="5181600"/>
          </a:xfrm>
        </p:spPr>
        <p:txBody>
          <a:bodyPr rtlCol="0">
            <a:normAutofit fontScale="92500" lnSpcReduction="20000"/>
          </a:bodyPr>
          <a:lstStyle/>
          <a:p>
            <a:pPr marL="438912" indent="-320040" eaLnBrk="1" fontAlgn="auto" hangingPunct="1">
              <a:spcBef>
                <a:spcPts val="0"/>
              </a:spcBef>
              <a:spcAft>
                <a:spcPts val="0"/>
              </a:spcAft>
              <a:buFont typeface="Wingdings 2" pitchFamily="18" charset="2"/>
              <a:buNone/>
              <a:defRPr/>
            </a:pPr>
            <a:r>
              <a:rPr lang="en-US" dirty="0" smtClean="0"/>
              <a:t>Organizational Value: </a:t>
            </a:r>
            <a:r>
              <a:rPr lang="en-US" cap="small" dirty="0" smtClean="0">
                <a:solidFill>
                  <a:schemeClr val="accent1"/>
                </a:solidFill>
              </a:rPr>
              <a:t>Teaming</a:t>
            </a:r>
            <a:endParaRPr lang="en-US" dirty="0" smtClean="0">
              <a:solidFill>
                <a:schemeClr val="accent1"/>
              </a:solidFill>
            </a:endParaRPr>
          </a:p>
          <a:p>
            <a:pPr marL="438912" indent="-320040" eaLnBrk="1" fontAlgn="auto" hangingPunct="1">
              <a:spcBef>
                <a:spcPts val="0"/>
              </a:spcBef>
              <a:spcAft>
                <a:spcPts val="0"/>
              </a:spcAft>
              <a:buFont typeface="Wingdings 2" pitchFamily="18" charset="2"/>
              <a:buNone/>
              <a:defRPr/>
            </a:pPr>
            <a:r>
              <a:rPr lang="en-US" dirty="0" smtClean="0"/>
              <a:t>Behaviors:</a:t>
            </a:r>
          </a:p>
          <a:p>
            <a:pPr marL="731520" lvl="1" indent="-274320" eaLnBrk="1" fontAlgn="auto" hangingPunct="1">
              <a:spcAft>
                <a:spcPts val="0"/>
              </a:spcAft>
              <a:buFont typeface="Arial" pitchFamily="34" charset="0"/>
              <a:buChar char="–"/>
              <a:defRPr/>
            </a:pPr>
            <a:r>
              <a:rPr lang="en-US" dirty="0" smtClean="0"/>
              <a:t>Supporting colleagues – having each other’s backs</a:t>
            </a:r>
          </a:p>
          <a:p>
            <a:pPr marL="731520" lvl="1" indent="-274320" eaLnBrk="1" fontAlgn="auto" hangingPunct="1">
              <a:spcAft>
                <a:spcPts val="0"/>
              </a:spcAft>
              <a:buFont typeface="Arial" pitchFamily="34" charset="0"/>
              <a:buChar char="–"/>
              <a:defRPr/>
            </a:pPr>
            <a:r>
              <a:rPr lang="en-US" dirty="0" smtClean="0"/>
              <a:t>Sharing program knowledge</a:t>
            </a:r>
          </a:p>
          <a:p>
            <a:pPr marL="731520" lvl="1" indent="-274320" eaLnBrk="1" fontAlgn="auto" hangingPunct="1">
              <a:spcAft>
                <a:spcPts val="0"/>
              </a:spcAft>
              <a:buFont typeface="Arial" pitchFamily="34" charset="0"/>
              <a:buChar char="–"/>
              <a:defRPr/>
            </a:pPr>
            <a:r>
              <a:rPr lang="en-US" dirty="0" smtClean="0"/>
              <a:t>Respecting the program knowledge and practice of others</a:t>
            </a:r>
          </a:p>
          <a:p>
            <a:pPr marL="731520" lvl="1" indent="-274320" eaLnBrk="1" fontAlgn="auto" hangingPunct="1">
              <a:spcAft>
                <a:spcPts val="0"/>
              </a:spcAft>
              <a:buFont typeface="Arial" pitchFamily="34" charset="0"/>
              <a:buChar char="–"/>
              <a:defRPr/>
            </a:pPr>
            <a:r>
              <a:rPr lang="en-US" dirty="0" smtClean="0"/>
              <a:t>Being inclusive</a:t>
            </a:r>
          </a:p>
          <a:p>
            <a:pPr marL="731520" lvl="1" indent="-274320" eaLnBrk="1" fontAlgn="auto" hangingPunct="1">
              <a:spcAft>
                <a:spcPts val="0"/>
              </a:spcAft>
              <a:buFont typeface="Arial" pitchFamily="34" charset="0"/>
              <a:buChar char="–"/>
              <a:defRPr/>
            </a:pPr>
            <a:r>
              <a:rPr lang="en-US" dirty="0" smtClean="0"/>
              <a:t>Acting as part of the whole</a:t>
            </a:r>
          </a:p>
          <a:p>
            <a:pPr marL="731520" lvl="1" indent="-274320" eaLnBrk="1" fontAlgn="auto" hangingPunct="1">
              <a:spcAft>
                <a:spcPts val="0"/>
              </a:spcAft>
              <a:buFont typeface="Arial" pitchFamily="34" charset="0"/>
              <a:buChar char="–"/>
              <a:defRPr/>
            </a:pPr>
            <a:r>
              <a:rPr lang="en-US" dirty="0" smtClean="0"/>
              <a:t>Collaboration</a:t>
            </a:r>
          </a:p>
          <a:p>
            <a:pPr marL="731520" lvl="1" indent="-274320" eaLnBrk="1" fontAlgn="auto" hangingPunct="1">
              <a:spcAft>
                <a:spcPts val="0"/>
              </a:spcAft>
              <a:buFont typeface="Arial" pitchFamily="34" charset="0"/>
              <a:buChar char="–"/>
              <a:defRPr/>
            </a:pPr>
            <a:r>
              <a:rPr lang="en-US" dirty="0" smtClean="0"/>
              <a:t>Share problems and successes</a:t>
            </a:r>
          </a:p>
          <a:p>
            <a:pPr marL="731520" lvl="1" indent="-274320" eaLnBrk="1" fontAlgn="auto" hangingPunct="1">
              <a:spcAft>
                <a:spcPts val="0"/>
              </a:spcAft>
              <a:buFont typeface="Arial" pitchFamily="34" charset="0"/>
              <a:buChar char="–"/>
              <a:defRPr/>
            </a:pPr>
            <a:r>
              <a:rPr lang="en-US" dirty="0" smtClean="0"/>
              <a:t>Accepting the “big” picture and acting that way</a:t>
            </a:r>
          </a:p>
          <a:p>
            <a:pPr marL="731520" lvl="1" indent="-274320" eaLnBrk="1" fontAlgn="auto" hangingPunct="1">
              <a:spcAft>
                <a:spcPts val="0"/>
              </a:spcAft>
              <a:buFont typeface="Arial" pitchFamily="34" charset="0"/>
              <a:buChar char="–"/>
              <a:defRPr/>
            </a:pPr>
            <a:r>
              <a:rPr lang="en-US" dirty="0" smtClean="0"/>
              <a:t>Ability and willingness to adapt and change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5448"/>
            <a:ext cx="8610600" cy="1252728"/>
          </a:xfrm>
        </p:spPr>
        <p:txBody>
          <a:bodyPr/>
          <a:lstStyle/>
          <a:p>
            <a:pPr algn="ctr" eaLnBrk="1" hangingPunct="1">
              <a:defRPr/>
            </a:pPr>
            <a:r>
              <a:rPr lang="en-US" dirty="0" smtClean="0">
                <a:solidFill>
                  <a:schemeClr val="accent6"/>
                </a:solidFill>
              </a:rPr>
              <a:t>What are the barriers to Teaming?</a:t>
            </a:r>
            <a:endParaRPr lang="en-US" dirty="0">
              <a:solidFill>
                <a:schemeClr val="accent6"/>
              </a:solidFill>
            </a:endParaRPr>
          </a:p>
        </p:txBody>
      </p:sp>
      <p:sp>
        <p:nvSpPr>
          <p:cNvPr id="23555" name="Content Placeholder 2"/>
          <p:cNvSpPr>
            <a:spLocks noGrp="1"/>
          </p:cNvSpPr>
          <p:nvPr>
            <p:ph idx="1"/>
          </p:nvPr>
        </p:nvSpPr>
        <p:spPr>
          <a:xfrm>
            <a:off x="152400" y="1774825"/>
            <a:ext cx="8839200" cy="4854575"/>
          </a:xfrm>
        </p:spPr>
        <p:txBody>
          <a:bodyPr/>
          <a:lstStyle/>
          <a:p>
            <a:pPr eaLnBrk="1" hangingPunct="1"/>
            <a:r>
              <a:rPr lang="en-US" smtClean="0"/>
              <a:t>“Siloing” is still very hard to break since it is a construct of the larger hierarchy (DHR)</a:t>
            </a:r>
          </a:p>
          <a:p>
            <a:pPr eaLnBrk="1" hangingPunct="1"/>
            <a:endParaRPr lang="en-US" sz="900" smtClean="0"/>
          </a:p>
          <a:p>
            <a:pPr eaLnBrk="1" hangingPunct="1"/>
            <a:r>
              <a:rPr lang="en-US" smtClean="0"/>
              <a:t>People are hired for specific jobs and trained in the aspects of these roles/ often little time taken or available to learn the rest of the organization</a:t>
            </a:r>
            <a:br>
              <a:rPr lang="en-US" smtClean="0"/>
            </a:br>
            <a:endParaRPr lang="en-US" sz="900" smtClean="0"/>
          </a:p>
          <a:p>
            <a:pPr eaLnBrk="1" hangingPunct="1"/>
            <a:r>
              <a:rPr lang="en-US" smtClean="0"/>
              <a:t>Specific expectations/targets of each of program is presented as the goal</a:t>
            </a:r>
          </a:p>
          <a:p>
            <a:pPr eaLnBrk="1" hangingPunct="1"/>
            <a:endParaRPr lang="en-US" sz="900" smtClean="0"/>
          </a:p>
          <a:p>
            <a:pPr eaLnBrk="1" hangingPunct="1"/>
            <a:r>
              <a:rPr lang="en-US" smtClean="0"/>
              <a:t>What are the performance measures for FI, CSE, TCA/ETC, CPS, FC, AS, FS, Finance, HR?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solidFill>
                  <a:schemeClr val="accent6"/>
                </a:solidFill>
              </a:rPr>
              <a:t>21</a:t>
            </a:r>
            <a:r>
              <a:rPr lang="en-US" baseline="30000" dirty="0" smtClean="0">
                <a:solidFill>
                  <a:schemeClr val="accent6"/>
                </a:solidFill>
              </a:rPr>
              <a:t>st</a:t>
            </a:r>
            <a:r>
              <a:rPr lang="en-US" dirty="0" smtClean="0">
                <a:solidFill>
                  <a:schemeClr val="accent6"/>
                </a:solidFill>
              </a:rPr>
              <a:t> Century Teaming</a:t>
            </a:r>
            <a:endParaRPr lang="en-US" dirty="0">
              <a:solidFill>
                <a:schemeClr val="accent6"/>
              </a:solidFill>
            </a:endParaRPr>
          </a:p>
        </p:txBody>
      </p:sp>
      <p:sp>
        <p:nvSpPr>
          <p:cNvPr id="24579" name="Content Placeholder 2"/>
          <p:cNvSpPr>
            <a:spLocks noGrp="1"/>
          </p:cNvSpPr>
          <p:nvPr>
            <p:ph idx="1"/>
          </p:nvPr>
        </p:nvSpPr>
        <p:spPr>
          <a:xfrm>
            <a:off x="304800" y="1600200"/>
            <a:ext cx="8534400" cy="5029200"/>
          </a:xfrm>
        </p:spPr>
        <p:txBody>
          <a:bodyPr/>
          <a:lstStyle/>
          <a:p>
            <a:r>
              <a:rPr lang="en-US" sz="2800" smtClean="0"/>
              <a:t>Less feasible to have static teams – coordination &amp; collaboration are still essential but need to be fluid, which means “teaming” needs to be about reaching out, getting up to speed, establishing who is on the team and what they bring and try to make progress, all without a blueprint</a:t>
            </a:r>
          </a:p>
          <a:p>
            <a:r>
              <a:rPr lang="en-US" sz="2800" smtClean="0"/>
              <a:t>Learning &amp; execution occur simultaneously</a:t>
            </a:r>
          </a:p>
          <a:p>
            <a:r>
              <a:rPr lang="en-US" sz="2800" smtClean="0"/>
              <a:t>Skills required: </a:t>
            </a:r>
          </a:p>
          <a:p>
            <a:pPr lvl="1"/>
            <a:r>
              <a:rPr lang="en-US" sz="2400" smtClean="0"/>
              <a:t>Interpersonal awareness</a:t>
            </a:r>
          </a:p>
          <a:p>
            <a:pPr lvl="1"/>
            <a:r>
              <a:rPr lang="en-US" sz="2400" smtClean="0"/>
              <a:t>Skillful inquiry</a:t>
            </a:r>
          </a:p>
          <a:p>
            <a:pPr lvl="1"/>
            <a:r>
              <a:rPr lang="en-US" sz="2400" smtClean="0"/>
              <a:t>Ability to teach others what you know</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solidFill>
                  <a:schemeClr val="accent6"/>
                </a:solidFill>
              </a:rPr>
              <a:t>21</a:t>
            </a:r>
            <a:r>
              <a:rPr lang="en-US" baseline="30000" dirty="0" smtClean="0">
                <a:solidFill>
                  <a:schemeClr val="accent6"/>
                </a:solidFill>
              </a:rPr>
              <a:t>st</a:t>
            </a:r>
            <a:r>
              <a:rPr lang="en-US" dirty="0" smtClean="0">
                <a:solidFill>
                  <a:schemeClr val="accent6"/>
                </a:solidFill>
              </a:rPr>
              <a:t> Century Teaming</a:t>
            </a:r>
            <a:endParaRPr lang="en-US" dirty="0"/>
          </a:p>
        </p:txBody>
      </p:sp>
      <p:sp>
        <p:nvSpPr>
          <p:cNvPr id="25603" name="Content Placeholder 2"/>
          <p:cNvSpPr>
            <a:spLocks noGrp="1"/>
          </p:cNvSpPr>
          <p:nvPr>
            <p:ph idx="1"/>
          </p:nvPr>
        </p:nvSpPr>
        <p:spPr>
          <a:xfrm>
            <a:off x="228600" y="1600200"/>
            <a:ext cx="8610600" cy="5105400"/>
          </a:xfrm>
        </p:spPr>
        <p:txBody>
          <a:bodyPr/>
          <a:lstStyle/>
          <a:p>
            <a:r>
              <a:rPr lang="en-US" smtClean="0"/>
              <a:t>Interpersonal dynamics can affect teaming as most problems cannot be solved without cross-disciplinary collaboration</a:t>
            </a:r>
          </a:p>
          <a:p>
            <a:pPr lvl="1"/>
            <a:r>
              <a:rPr lang="en-US" smtClean="0"/>
              <a:t>This requires that individual participants recognize the interdependency of their roles</a:t>
            </a:r>
          </a:p>
          <a:p>
            <a:r>
              <a:rPr lang="en-US" smtClean="0"/>
              <a:t>Leading naturally to early &amp; constant communication among separate programs though joint work – reflection and feedback must take place once the task is completed (can be brief but must occur)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solidFill>
                  <a:schemeClr val="accent6"/>
                </a:solidFill>
              </a:rPr>
              <a:t>21</a:t>
            </a:r>
            <a:r>
              <a:rPr lang="en-US" baseline="30000" dirty="0" smtClean="0">
                <a:solidFill>
                  <a:schemeClr val="accent6"/>
                </a:solidFill>
              </a:rPr>
              <a:t>st</a:t>
            </a:r>
            <a:r>
              <a:rPr lang="en-US" dirty="0" smtClean="0">
                <a:solidFill>
                  <a:schemeClr val="accent6"/>
                </a:solidFill>
              </a:rPr>
              <a:t> Century Teaming</a:t>
            </a:r>
            <a:endParaRPr lang="en-US" dirty="0"/>
          </a:p>
        </p:txBody>
      </p:sp>
      <p:sp>
        <p:nvSpPr>
          <p:cNvPr id="26627" name="Content Placeholder 2"/>
          <p:cNvSpPr>
            <a:spLocks noGrp="1"/>
          </p:cNvSpPr>
          <p:nvPr>
            <p:ph idx="1"/>
          </p:nvPr>
        </p:nvSpPr>
        <p:spPr>
          <a:xfrm>
            <a:off x="228600" y="1600200"/>
            <a:ext cx="8686800" cy="5257800"/>
          </a:xfrm>
        </p:spPr>
        <p:txBody>
          <a:bodyPr/>
          <a:lstStyle/>
          <a:p>
            <a:r>
              <a:rPr lang="en-US" smtClean="0"/>
              <a:t>People need to speak up and to make this possible, it must be understood that failure </a:t>
            </a:r>
            <a:r>
              <a:rPr lang="en-US" b="1" u="sng" smtClean="0"/>
              <a:t>is</a:t>
            </a:r>
            <a:r>
              <a:rPr lang="en-US" smtClean="0"/>
              <a:t> an option</a:t>
            </a:r>
          </a:p>
          <a:p>
            <a:r>
              <a:rPr lang="en-US" smtClean="0"/>
              <a:t>Failure will happen in a dynamic, unpredictable and ambiguous world; it is not the goal but does occur</a:t>
            </a:r>
          </a:p>
          <a:p>
            <a:r>
              <a:rPr lang="en-US" smtClean="0"/>
              <a:t>It takes courage to be direct, hold high expectations and to understand that uncertainty and risk are part of the work so failure does occasionally happen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solidFill>
                  <a:schemeClr val="accent6"/>
                </a:solidFill>
              </a:rPr>
              <a:t>What puts or keeps you in the box?</a:t>
            </a:r>
            <a:endParaRPr lang="en-US" dirty="0">
              <a:solidFill>
                <a:schemeClr val="accent6"/>
              </a:solidFill>
            </a:endParaRPr>
          </a:p>
        </p:txBody>
      </p:sp>
      <p:sp>
        <p:nvSpPr>
          <p:cNvPr id="3" name="Content Placeholder 2"/>
          <p:cNvSpPr>
            <a:spLocks noGrp="1"/>
          </p:cNvSpPr>
          <p:nvPr>
            <p:ph sz="half" idx="1"/>
          </p:nvPr>
        </p:nvSpPr>
        <p:spPr>
          <a:xfrm>
            <a:off x="0" y="1676400"/>
            <a:ext cx="4800600" cy="5181600"/>
          </a:xfrm>
        </p:spPr>
        <p:txBody>
          <a:bodyPr/>
          <a:lstStyle/>
          <a:p>
            <a:r>
              <a:rPr lang="en-US" smtClean="0"/>
              <a:t>Conflicting demands</a:t>
            </a:r>
          </a:p>
          <a:p>
            <a:pPr lvl="1"/>
            <a:r>
              <a:rPr lang="en-US" sz="1900" smtClean="0"/>
              <a:t>Billable hours</a:t>
            </a:r>
          </a:p>
          <a:p>
            <a:pPr lvl="1"/>
            <a:r>
              <a:rPr lang="en-US" sz="1900" smtClean="0"/>
              <a:t>Insurance criteria/requirements</a:t>
            </a:r>
          </a:p>
          <a:p>
            <a:pPr lvl="1"/>
            <a:r>
              <a:rPr lang="en-US" sz="1900" smtClean="0"/>
              <a:t>Client needs</a:t>
            </a:r>
          </a:p>
          <a:p>
            <a:pPr lvl="1"/>
            <a:r>
              <a:rPr lang="en-US" sz="1900" smtClean="0"/>
              <a:t>Paperwork/documentation</a:t>
            </a:r>
          </a:p>
          <a:p>
            <a:pPr lvl="1"/>
            <a:r>
              <a:rPr lang="en-US" sz="1900" smtClean="0"/>
              <a:t>Supervision</a:t>
            </a:r>
          </a:p>
          <a:p>
            <a:pPr lvl="1"/>
            <a:r>
              <a:rPr lang="en-US" sz="1900" smtClean="0"/>
              <a:t>Meetings (internal/external)</a:t>
            </a:r>
          </a:p>
          <a:p>
            <a:pPr lvl="1"/>
            <a:r>
              <a:rPr lang="en-US" sz="1900" smtClean="0"/>
              <a:t>Agency expectations</a:t>
            </a:r>
          </a:p>
          <a:p>
            <a:pPr lvl="1"/>
            <a:r>
              <a:rPr lang="en-US" sz="1900" smtClean="0"/>
              <a:t>Accountability</a:t>
            </a:r>
          </a:p>
          <a:p>
            <a:pPr lvl="1"/>
            <a:r>
              <a:rPr lang="en-US" sz="1900" smtClean="0"/>
              <a:t>Lack of staff</a:t>
            </a:r>
          </a:p>
          <a:p>
            <a:pPr lvl="1"/>
            <a:r>
              <a:rPr lang="en-US" sz="1900" smtClean="0"/>
              <a:t>Lack of resources</a:t>
            </a:r>
          </a:p>
          <a:p>
            <a:pPr lvl="1"/>
            <a:r>
              <a:rPr lang="en-US" sz="1900" smtClean="0"/>
              <a:t>Isolation</a:t>
            </a:r>
          </a:p>
          <a:p>
            <a:pPr lvl="1"/>
            <a:r>
              <a:rPr lang="en-US" sz="1900" smtClean="0"/>
              <a:t>Lack of growth opportunities/training</a:t>
            </a:r>
          </a:p>
          <a:p>
            <a:pPr lvl="1"/>
            <a:r>
              <a:rPr lang="en-US" sz="1900" smtClean="0"/>
              <a:t>Regulations (federal, state, etc)</a:t>
            </a:r>
          </a:p>
          <a:p>
            <a:pPr lvl="1"/>
            <a:endParaRPr lang="en-US" smtClean="0"/>
          </a:p>
        </p:txBody>
      </p:sp>
      <p:sp>
        <p:nvSpPr>
          <p:cNvPr id="4" name="Content Placeholder 3"/>
          <p:cNvSpPr>
            <a:spLocks noGrp="1"/>
          </p:cNvSpPr>
          <p:nvPr>
            <p:ph sz="half" idx="2"/>
          </p:nvPr>
        </p:nvSpPr>
        <p:spPr>
          <a:xfrm>
            <a:off x="4572000" y="1676400"/>
            <a:ext cx="4572000" cy="5181600"/>
          </a:xfrm>
        </p:spPr>
        <p:txBody>
          <a:bodyPr/>
          <a:lstStyle/>
          <a:p>
            <a:r>
              <a:rPr lang="en-US" smtClean="0"/>
              <a:t>Who sets the limits?</a:t>
            </a:r>
          </a:p>
          <a:p>
            <a:endParaRPr lang="en-US" smtClean="0"/>
          </a:p>
          <a:p>
            <a:r>
              <a:rPr lang="en-US" smtClean="0"/>
              <a:t>Who controls your day to day?</a:t>
            </a:r>
          </a:p>
          <a:p>
            <a:endParaRPr lang="en-US" smtClean="0"/>
          </a:p>
          <a:p>
            <a:r>
              <a:rPr lang="en-US" smtClean="0"/>
              <a:t>What do you wish you could do?</a:t>
            </a:r>
          </a:p>
          <a:p>
            <a:endParaRPr lang="en-US" smtClean="0"/>
          </a:p>
          <a:p>
            <a:r>
              <a:rPr lang="en-US" smtClean="0"/>
              <a:t>What can you do?</a:t>
            </a:r>
          </a:p>
          <a:p>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solidFill>
                  <a:schemeClr val="accent6"/>
                </a:solidFill>
              </a:rPr>
              <a:t>Learning through Teaming </a:t>
            </a:r>
            <a:endParaRPr lang="en-US" dirty="0"/>
          </a:p>
        </p:txBody>
      </p:sp>
      <p:sp>
        <p:nvSpPr>
          <p:cNvPr id="27651" name="Content Placeholder 2"/>
          <p:cNvSpPr>
            <a:spLocks noGrp="1"/>
          </p:cNvSpPr>
          <p:nvPr>
            <p:ph idx="1"/>
          </p:nvPr>
        </p:nvSpPr>
        <p:spPr>
          <a:xfrm>
            <a:off x="152400" y="1600200"/>
            <a:ext cx="8839200" cy="5105400"/>
          </a:xfrm>
        </p:spPr>
        <p:txBody>
          <a:bodyPr/>
          <a:lstStyle/>
          <a:p>
            <a:r>
              <a:rPr lang="en-US" sz="3000" smtClean="0"/>
              <a:t>There is a built in tension between learning and performance along with a natural relationship – to maintain or improve performance, learning is required</a:t>
            </a:r>
          </a:p>
          <a:p>
            <a:r>
              <a:rPr lang="en-US" sz="3000" smtClean="0"/>
              <a:t>Group dynamics affect organization’s ability to learn – interpersonal fear has debilitating affects on the collective learning process</a:t>
            </a:r>
          </a:p>
          <a:p>
            <a:r>
              <a:rPr lang="en-US" sz="3000" smtClean="0"/>
              <a:t>Learning is:</a:t>
            </a:r>
          </a:p>
          <a:p>
            <a:pPr lvl="1"/>
            <a:r>
              <a:rPr lang="en-US" sz="2400" smtClean="0"/>
              <a:t>Process of action;</a:t>
            </a:r>
          </a:p>
          <a:p>
            <a:pPr lvl="1"/>
            <a:r>
              <a:rPr lang="en-US" sz="2400" smtClean="0"/>
              <a:t>Reflection; and </a:t>
            </a:r>
          </a:p>
          <a:p>
            <a:pPr lvl="1"/>
            <a:r>
              <a:rPr lang="en-US" sz="2400" smtClean="0"/>
              <a:t>New (often modified) action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solidFill>
                  <a:schemeClr val="accent6"/>
                </a:solidFill>
              </a:rPr>
              <a:t>Learning through Teaming </a:t>
            </a:r>
            <a:endParaRPr lang="en-US" dirty="0"/>
          </a:p>
        </p:txBody>
      </p:sp>
      <p:sp>
        <p:nvSpPr>
          <p:cNvPr id="28675" name="Content Placeholder 2"/>
          <p:cNvSpPr>
            <a:spLocks noGrp="1"/>
          </p:cNvSpPr>
          <p:nvPr>
            <p:ph idx="1"/>
          </p:nvPr>
        </p:nvSpPr>
        <p:spPr>
          <a:xfrm>
            <a:off x="457200" y="2057400"/>
            <a:ext cx="8229600" cy="4267200"/>
          </a:xfrm>
        </p:spPr>
        <p:txBody>
          <a:bodyPr/>
          <a:lstStyle/>
          <a:p>
            <a:r>
              <a:rPr lang="en-US" smtClean="0"/>
              <a:t>This promotes performance in 2 fundamental ways:</a:t>
            </a:r>
          </a:p>
          <a:p>
            <a:pPr marL="971550" lvl="1" indent="-514350">
              <a:buFont typeface="Corbel" pitchFamily="34" charset="0"/>
              <a:buAutoNum type="arabicPeriod"/>
            </a:pPr>
            <a:r>
              <a:rPr lang="en-US" smtClean="0"/>
              <a:t>Learning helps people develop skills and acquire knowledge 	</a:t>
            </a:r>
          </a:p>
          <a:p>
            <a:pPr marL="971550" lvl="1" indent="-514350">
              <a:buFont typeface="Wingdings" pitchFamily="2" charset="2"/>
              <a:buNone/>
            </a:pPr>
            <a:endParaRPr lang="en-US" smtClean="0"/>
          </a:p>
          <a:p>
            <a:pPr marL="1236663" lvl="2" indent="-514350"/>
            <a:r>
              <a:rPr lang="en-US" smtClean="0"/>
              <a:t>Relative performance/Gap filling – improving performance by acquiring necessary skills or knowledge to do what others already know how to do</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solidFill>
                  <a:schemeClr val="accent6"/>
                </a:solidFill>
              </a:rPr>
              <a:t>Learning through Teaming </a:t>
            </a:r>
            <a:endParaRPr lang="en-US" dirty="0"/>
          </a:p>
        </p:txBody>
      </p:sp>
      <p:sp>
        <p:nvSpPr>
          <p:cNvPr id="3" name="Content Placeholder 2"/>
          <p:cNvSpPr>
            <a:spLocks noGrp="1"/>
          </p:cNvSpPr>
          <p:nvPr>
            <p:ph idx="1"/>
          </p:nvPr>
        </p:nvSpPr>
        <p:spPr/>
        <p:txBody>
          <a:bodyPr/>
          <a:lstStyle/>
          <a:p>
            <a:pPr marL="971550" lvl="1" indent="-514350">
              <a:buFont typeface="+mj-lt"/>
              <a:buAutoNum type="arabicPeriod" startAt="2"/>
              <a:defRPr/>
            </a:pPr>
            <a:r>
              <a:rPr lang="en-US" dirty="0" smtClean="0"/>
              <a:t>Learning occurs in reaction to changes in the world that require brand new responses</a:t>
            </a:r>
          </a:p>
          <a:p>
            <a:pPr marL="1236663" lvl="2" indent="-514350">
              <a:defRPr/>
            </a:pPr>
            <a:r>
              <a:rPr lang="en-US" dirty="0" smtClean="0"/>
              <a:t>Promotes performance by discovering and inventing new ways to respond that improve performance in some endeavor – no role models</a:t>
            </a:r>
          </a:p>
          <a:p>
            <a:pPr marL="1236663" lvl="2" indent="-514350">
              <a:buFont typeface="Arial" charset="0"/>
              <a:buNone/>
              <a:defRPr/>
            </a:pPr>
            <a:endParaRPr lang="en-US" dirty="0" smtClean="0"/>
          </a:p>
          <a:p>
            <a:pPr lvl="1">
              <a:defRPr/>
            </a:pPr>
            <a:r>
              <a:rPr lang="en-US" dirty="0" smtClean="0"/>
              <a:t>Learning is paving new ground, often through trial and error</a:t>
            </a:r>
          </a:p>
          <a:p>
            <a:pPr lvl="1">
              <a:defRPr/>
            </a:pPr>
            <a:r>
              <a:rPr lang="en-US" dirty="0" smtClean="0"/>
              <a:t>Performance is improved by better fit between capabilities and environment’s demands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solidFill>
                  <a:schemeClr val="accent6"/>
                </a:solidFill>
              </a:rPr>
              <a:t>Learning through Teaming </a:t>
            </a:r>
            <a:endParaRPr lang="en-US" dirty="0"/>
          </a:p>
        </p:txBody>
      </p:sp>
      <p:sp>
        <p:nvSpPr>
          <p:cNvPr id="30723" name="Content Placeholder 2"/>
          <p:cNvSpPr>
            <a:spLocks noGrp="1"/>
          </p:cNvSpPr>
          <p:nvPr>
            <p:ph idx="1"/>
          </p:nvPr>
        </p:nvSpPr>
        <p:spPr>
          <a:xfrm>
            <a:off x="457200" y="1774825"/>
            <a:ext cx="8229600" cy="4930775"/>
          </a:xfrm>
        </p:spPr>
        <p:txBody>
          <a:bodyPr/>
          <a:lstStyle/>
          <a:p>
            <a:r>
              <a:rPr lang="en-US" smtClean="0"/>
              <a:t>Learning is messy – there is no instruction manual &amp; usually performance gains won’t show immediately</a:t>
            </a:r>
          </a:p>
          <a:p>
            <a:r>
              <a:rPr lang="en-US" smtClean="0"/>
              <a:t>There is no guarantee that the learning is the right kind</a:t>
            </a:r>
          </a:p>
          <a:p>
            <a:r>
              <a:rPr lang="en-US" smtClean="0"/>
              <a:t>A transition process is required </a:t>
            </a:r>
          </a:p>
          <a:p>
            <a:r>
              <a:rPr lang="en-US" smtClean="0"/>
              <a:t>Performance may worsen on the way to improving</a:t>
            </a:r>
          </a:p>
          <a:p>
            <a:r>
              <a:rPr lang="en-US" smtClean="0"/>
              <a:t>Trial and error does not look like good performance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solidFill>
                  <a:schemeClr val="accent6"/>
                </a:solidFill>
              </a:rPr>
              <a:t>Learning through Teaming </a:t>
            </a:r>
            <a:endParaRPr lang="en-US" dirty="0"/>
          </a:p>
        </p:txBody>
      </p:sp>
      <p:sp>
        <p:nvSpPr>
          <p:cNvPr id="31747" name="Content Placeholder 2"/>
          <p:cNvSpPr>
            <a:spLocks noGrp="1"/>
          </p:cNvSpPr>
          <p:nvPr>
            <p:ph idx="1"/>
          </p:nvPr>
        </p:nvSpPr>
        <p:spPr/>
        <p:txBody>
          <a:bodyPr/>
          <a:lstStyle/>
          <a:p>
            <a:r>
              <a:rPr lang="en-US" smtClean="0"/>
              <a:t>Organizational learning </a:t>
            </a:r>
          </a:p>
          <a:p>
            <a:endParaRPr lang="en-US" smtClean="0"/>
          </a:p>
          <a:p>
            <a:r>
              <a:rPr lang="en-US" smtClean="0"/>
              <a:t>Process of cascading team learning activities independently carried out but interdependent on organizational performance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defRPr/>
            </a:pPr>
            <a:r>
              <a:rPr lang="en-US" dirty="0" smtClean="0">
                <a:solidFill>
                  <a:schemeClr val="accent6"/>
                </a:solidFill>
              </a:rPr>
              <a:t>Challenges to Teaming</a:t>
            </a:r>
            <a:endParaRPr lang="en-US" dirty="0">
              <a:solidFill>
                <a:schemeClr val="accent6"/>
              </a:solidFill>
            </a:endParaRPr>
          </a:p>
        </p:txBody>
      </p:sp>
      <p:sp>
        <p:nvSpPr>
          <p:cNvPr id="32771" name="Content Placeholder 2"/>
          <p:cNvSpPr>
            <a:spLocks noGrp="1"/>
          </p:cNvSpPr>
          <p:nvPr>
            <p:ph idx="1"/>
          </p:nvPr>
        </p:nvSpPr>
        <p:spPr>
          <a:xfrm>
            <a:off x="457200" y="1600200"/>
            <a:ext cx="8229600" cy="5257800"/>
          </a:xfrm>
        </p:spPr>
        <p:txBody>
          <a:bodyPr/>
          <a:lstStyle/>
          <a:p>
            <a:pPr eaLnBrk="1" hangingPunct="1"/>
            <a:r>
              <a:rPr lang="en-US" smtClean="0"/>
              <a:t>When focus is on ‘becoming a team’ </a:t>
            </a:r>
          </a:p>
          <a:p>
            <a:pPr eaLnBrk="1" hangingPunct="1"/>
            <a:endParaRPr lang="en-US" smtClean="0"/>
          </a:p>
          <a:p>
            <a:pPr eaLnBrk="1" hangingPunct="1"/>
            <a:r>
              <a:rPr lang="en-US" smtClean="0"/>
              <a:t>Struggle or resistance to taking a risk in submitting final result to a group process rather than individual (inbred reaction)</a:t>
            </a:r>
          </a:p>
          <a:p>
            <a:pPr eaLnBrk="1" hangingPunct="1"/>
            <a:endParaRPr lang="en-US" smtClean="0"/>
          </a:p>
          <a:p>
            <a:pPr eaLnBrk="1" hangingPunct="1"/>
            <a:r>
              <a:rPr lang="en-US" smtClean="0"/>
              <a:t>People/roles become more important than the process</a:t>
            </a:r>
          </a:p>
          <a:p>
            <a:pPr eaLnBrk="1" hangingPunct="1"/>
            <a:endParaRPr lang="en-US" smtClean="0"/>
          </a:p>
          <a:p>
            <a:pPr eaLnBrk="1" hangingPunct="1"/>
            <a:r>
              <a:rPr lang="en-US" smtClean="0"/>
              <a:t>Too much focus on the “what”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defRPr/>
            </a:pPr>
            <a:r>
              <a:rPr lang="en-US" dirty="0" smtClean="0">
                <a:solidFill>
                  <a:schemeClr val="accent6"/>
                </a:solidFill>
              </a:rPr>
              <a:t>How to succeed</a:t>
            </a:r>
            <a:endParaRPr lang="en-US" dirty="0">
              <a:solidFill>
                <a:schemeClr val="accent6"/>
              </a:solidFill>
            </a:endParaRPr>
          </a:p>
        </p:txBody>
      </p:sp>
      <p:sp>
        <p:nvSpPr>
          <p:cNvPr id="33795" name="Content Placeholder 2"/>
          <p:cNvSpPr>
            <a:spLocks noGrp="1"/>
          </p:cNvSpPr>
          <p:nvPr>
            <p:ph idx="1"/>
          </p:nvPr>
        </p:nvSpPr>
        <p:spPr>
          <a:xfrm>
            <a:off x="228600" y="1600200"/>
            <a:ext cx="8686800" cy="5105400"/>
          </a:xfrm>
        </p:spPr>
        <p:txBody>
          <a:bodyPr/>
          <a:lstStyle/>
          <a:p>
            <a:pPr eaLnBrk="1" hangingPunct="1"/>
            <a:r>
              <a:rPr lang="en-US" smtClean="0"/>
              <a:t>Focus shift to performance, goal becomes end product; team is means, not the end</a:t>
            </a:r>
          </a:p>
          <a:p>
            <a:pPr eaLnBrk="1" hangingPunct="1"/>
            <a:r>
              <a:rPr lang="en-US" smtClean="0"/>
              <a:t>Commitment of team is on their common purpose</a:t>
            </a:r>
          </a:p>
          <a:p>
            <a:pPr eaLnBrk="1" hangingPunct="1"/>
            <a:r>
              <a:rPr lang="en-US" smtClean="0"/>
              <a:t>Performance ethic becomes the culture</a:t>
            </a:r>
          </a:p>
          <a:p>
            <a:pPr eaLnBrk="1" hangingPunct="1"/>
            <a:r>
              <a:rPr lang="en-US" smtClean="0"/>
              <a:t>Members commitment to one another’s growth &amp; development as well as the end product</a:t>
            </a:r>
          </a:p>
          <a:p>
            <a:pPr eaLnBrk="1" hangingPunct="1"/>
            <a:r>
              <a:rPr lang="en-US" smtClean="0"/>
              <a:t>Individual &amp; mutual accountability</a:t>
            </a:r>
          </a:p>
          <a:p>
            <a:pPr eaLnBrk="1" hangingPunct="1"/>
            <a:r>
              <a:rPr lang="en-US" smtClean="0"/>
              <a:t>Focus on the “how” – method instead of results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4"/>
          <p:cNvSpPr>
            <a:spLocks noGrp="1"/>
          </p:cNvSpPr>
          <p:nvPr>
            <p:ph type="title"/>
          </p:nvPr>
        </p:nvSpPr>
        <p:spPr/>
        <p:txBody>
          <a:bodyPr>
            <a:normAutofit fontScale="90000"/>
          </a:bodyPr>
          <a:lstStyle/>
          <a:p>
            <a:pPr algn="ctr" eaLnBrk="1" fontAlgn="auto" hangingPunct="1">
              <a:spcAft>
                <a:spcPts val="0"/>
              </a:spcAft>
              <a:defRPr/>
            </a:pPr>
            <a:r>
              <a:rPr lang="en-US" sz="4800" dirty="0" smtClean="0">
                <a:ln w="1905"/>
                <a:solidFill>
                  <a:schemeClr val="accent6"/>
                </a:solidFill>
                <a:effectLst>
                  <a:innerShdw blurRad="69850" dist="43180" dir="5400000">
                    <a:srgbClr val="000000">
                      <a:alpha val="65000"/>
                    </a:srgbClr>
                  </a:innerShdw>
                </a:effectLst>
              </a:rPr>
              <a:t>Three Pillars of a Teaming Culture</a:t>
            </a:r>
            <a:endParaRPr lang="en-US" sz="2000" dirty="0" smtClean="0">
              <a:solidFill>
                <a:schemeClr val="accent6"/>
              </a:solidFill>
              <a:ea typeface="Times New Roman" pitchFamily="18" charset="0"/>
              <a:cs typeface="Calibri" pitchFamily="34" charset="0"/>
            </a:endParaRPr>
          </a:p>
        </p:txBody>
      </p:sp>
      <p:sp>
        <p:nvSpPr>
          <p:cNvPr id="34819" name="Content Placeholder 5"/>
          <p:cNvSpPr>
            <a:spLocks noGrp="1"/>
          </p:cNvSpPr>
          <p:nvPr>
            <p:ph idx="1"/>
          </p:nvPr>
        </p:nvSpPr>
        <p:spPr>
          <a:xfrm>
            <a:off x="457200" y="1676400"/>
            <a:ext cx="8229600" cy="4876800"/>
          </a:xfrm>
        </p:spPr>
        <p:txBody>
          <a:bodyPr/>
          <a:lstStyle/>
          <a:p>
            <a:pPr marL="593725" indent="-457200" eaLnBrk="1" hangingPunct="1">
              <a:lnSpc>
                <a:spcPct val="115000"/>
              </a:lnSpc>
              <a:spcBef>
                <a:spcPts val="325"/>
              </a:spcBef>
              <a:spcAft>
                <a:spcPts val="1000"/>
              </a:spcAft>
              <a:buFont typeface="Wingdings 2" pitchFamily="18" charset="2"/>
              <a:buChar char=""/>
            </a:pPr>
            <a:r>
              <a:rPr lang="en-US" sz="2500" smtClean="0">
                <a:ea typeface="Times New Roman" pitchFamily="18" charset="0"/>
                <a:cs typeface="Calibri" pitchFamily="34" charset="0"/>
              </a:rPr>
              <a:t>An innovative organization has a teaming culture</a:t>
            </a:r>
          </a:p>
          <a:p>
            <a:pPr marL="593725" indent="-457200" eaLnBrk="1" hangingPunct="1">
              <a:lnSpc>
                <a:spcPct val="115000"/>
              </a:lnSpc>
              <a:spcBef>
                <a:spcPts val="325"/>
              </a:spcBef>
              <a:spcAft>
                <a:spcPts val="1000"/>
              </a:spcAft>
              <a:buFont typeface="Wingdings 2" pitchFamily="18" charset="2"/>
              <a:buChar char=""/>
            </a:pPr>
            <a:r>
              <a:rPr lang="en-US" sz="2500" smtClean="0">
                <a:ea typeface="Calibri" pitchFamily="34" charset="0"/>
                <a:cs typeface="Times New Roman" pitchFamily="18" charset="0"/>
              </a:rPr>
              <a:t>Teaming is an expectation</a:t>
            </a:r>
          </a:p>
          <a:p>
            <a:pPr marL="593725" indent="-457200" eaLnBrk="1" hangingPunct="1">
              <a:lnSpc>
                <a:spcPct val="115000"/>
              </a:lnSpc>
              <a:spcBef>
                <a:spcPts val="325"/>
              </a:spcBef>
              <a:spcAft>
                <a:spcPts val="1000"/>
              </a:spcAft>
              <a:buFont typeface="Wingdings 2" pitchFamily="18" charset="2"/>
              <a:buChar char=""/>
            </a:pPr>
            <a:r>
              <a:rPr lang="en-US" sz="2500" smtClean="0">
                <a:ea typeface="Calibri" pitchFamily="34" charset="0"/>
                <a:cs typeface="Times New Roman" pitchFamily="18" charset="0"/>
              </a:rPr>
              <a:t>It evolves through:</a:t>
            </a:r>
          </a:p>
          <a:p>
            <a:pPr marL="993775" lvl="1" indent="-457200" eaLnBrk="1" hangingPunct="1">
              <a:lnSpc>
                <a:spcPct val="115000"/>
              </a:lnSpc>
              <a:spcBef>
                <a:spcPts val="325"/>
              </a:spcBef>
              <a:spcAft>
                <a:spcPts val="1000"/>
              </a:spcAft>
              <a:buFont typeface="Calibri" pitchFamily="34" charset="0"/>
              <a:buAutoNum type="arabicPeriod"/>
            </a:pPr>
            <a:r>
              <a:rPr lang="en-US" sz="2100" smtClean="0">
                <a:ea typeface="Calibri" pitchFamily="34" charset="0"/>
                <a:cs typeface="Times New Roman" pitchFamily="18" charset="0"/>
              </a:rPr>
              <a:t>Curiosity – drives people to find out what others know, bring to the table and what they can add</a:t>
            </a:r>
          </a:p>
          <a:p>
            <a:pPr marL="993775" lvl="1" indent="-457200" eaLnBrk="1" hangingPunct="1">
              <a:lnSpc>
                <a:spcPct val="115000"/>
              </a:lnSpc>
              <a:spcBef>
                <a:spcPts val="325"/>
              </a:spcBef>
              <a:spcAft>
                <a:spcPts val="1000"/>
              </a:spcAft>
              <a:buFont typeface="Calibri" pitchFamily="34" charset="0"/>
              <a:buAutoNum type="arabicPeriod"/>
            </a:pPr>
            <a:r>
              <a:rPr lang="en-US" sz="2100" smtClean="0">
                <a:ea typeface="Calibri" pitchFamily="34" charset="0"/>
                <a:cs typeface="Times New Roman" pitchFamily="18" charset="0"/>
              </a:rPr>
              <a:t>Passion – fuels enthusiasm and effort; care enough to stretch, go all out</a:t>
            </a:r>
          </a:p>
          <a:p>
            <a:pPr marL="993775" lvl="1" indent="-457200" eaLnBrk="1" hangingPunct="1">
              <a:lnSpc>
                <a:spcPct val="115000"/>
              </a:lnSpc>
              <a:spcBef>
                <a:spcPts val="325"/>
              </a:spcBef>
              <a:spcAft>
                <a:spcPts val="1000"/>
              </a:spcAft>
              <a:buFont typeface="Calibri" pitchFamily="34" charset="0"/>
              <a:buAutoNum type="arabicPeriod"/>
            </a:pPr>
            <a:r>
              <a:rPr lang="en-US" sz="2100" smtClean="0">
                <a:ea typeface="Calibri" pitchFamily="34" charset="0"/>
                <a:cs typeface="Times New Roman" pitchFamily="18" charset="0"/>
              </a:rPr>
              <a:t>Empathy – ability to see another’s perspective which is crucial to effective collaboration under pressure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defRPr/>
            </a:pPr>
            <a:r>
              <a:rPr lang="en-US" sz="4400" dirty="0" smtClean="0">
                <a:ln w="1905"/>
                <a:solidFill>
                  <a:schemeClr val="accent6"/>
                </a:solidFill>
                <a:effectLst>
                  <a:innerShdw blurRad="69850" dist="43180" dir="5400000">
                    <a:srgbClr val="000000">
                      <a:alpha val="65000"/>
                    </a:srgbClr>
                  </a:innerShdw>
                </a:effectLst>
              </a:rPr>
              <a:t>Develop “team” for Teaming</a:t>
            </a:r>
            <a:endParaRPr lang="en-US" dirty="0">
              <a:solidFill>
                <a:schemeClr val="accent6"/>
              </a:solidFill>
            </a:endParaRPr>
          </a:p>
        </p:txBody>
      </p:sp>
      <p:graphicFrame>
        <p:nvGraphicFramePr>
          <p:cNvPr id="4" name="Content Placeholder 3"/>
          <p:cNvGraphicFramePr>
            <a:graphicFrameLocks noGrp="1"/>
          </p:cNvGraphicFramePr>
          <p:nvPr>
            <p:ph idx="1"/>
          </p:nvPr>
        </p:nvGraphicFramePr>
        <p:xfrm>
          <a:off x="457200" y="1600200"/>
          <a:ext cx="8229600" cy="50069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Oval 5"/>
          <p:cNvSpPr/>
          <p:nvPr/>
        </p:nvSpPr>
        <p:spPr>
          <a:xfrm>
            <a:off x="2971800" y="2590800"/>
            <a:ext cx="2590800" cy="2667000"/>
          </a:xfrm>
          <a:prstGeom prst="ellipse">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US" b="1" dirty="0"/>
              <a:t>Customer</a:t>
            </a:r>
          </a:p>
        </p:txBody>
      </p:sp>
      <p:sp>
        <p:nvSpPr>
          <p:cNvPr id="7" name="Oval 6"/>
          <p:cNvSpPr/>
          <p:nvPr/>
        </p:nvSpPr>
        <p:spPr>
          <a:xfrm>
            <a:off x="2286000" y="2743200"/>
            <a:ext cx="1295400" cy="1219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en-US" sz="1600" dirty="0"/>
              <a:t>Services Intake</a:t>
            </a:r>
          </a:p>
        </p:txBody>
      </p:sp>
      <p:sp>
        <p:nvSpPr>
          <p:cNvPr id="9" name="Oval 8"/>
          <p:cNvSpPr/>
          <p:nvPr/>
        </p:nvSpPr>
        <p:spPr>
          <a:xfrm>
            <a:off x="4800600" y="2209800"/>
            <a:ext cx="1295400" cy="1066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en-US" b="1" dirty="0"/>
              <a:t>FI</a:t>
            </a:r>
          </a:p>
        </p:txBody>
      </p:sp>
      <p:sp>
        <p:nvSpPr>
          <p:cNvPr id="11" name="Oval 10"/>
          <p:cNvSpPr/>
          <p:nvPr/>
        </p:nvSpPr>
        <p:spPr>
          <a:xfrm>
            <a:off x="5181600" y="4495800"/>
            <a:ext cx="1066800" cy="9906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en-US" b="1" dirty="0"/>
              <a:t>CSE</a:t>
            </a:r>
          </a:p>
        </p:txBody>
      </p:sp>
      <p:sp>
        <p:nvSpPr>
          <p:cNvPr id="12" name="Oval 11"/>
          <p:cNvSpPr/>
          <p:nvPr/>
        </p:nvSpPr>
        <p:spPr>
          <a:xfrm>
            <a:off x="2362200" y="3962400"/>
            <a:ext cx="1219200" cy="1143000"/>
          </a:xfrm>
          <a:prstGeom prst="ellipse">
            <a:avLst/>
          </a:prstGeom>
        </p:spPr>
        <p:style>
          <a:lnRef idx="3">
            <a:schemeClr val="lt1"/>
          </a:lnRef>
          <a:fillRef idx="1">
            <a:schemeClr val="accent6"/>
          </a:fillRef>
          <a:effectRef idx="1">
            <a:schemeClr val="accent6"/>
          </a:effectRef>
          <a:fontRef idx="minor">
            <a:schemeClr val="lt1"/>
          </a:fontRef>
        </p:style>
        <p:txBody>
          <a:bodyPr anchor="ctr"/>
          <a:lstStyle/>
          <a:p>
            <a:pPr algn="ctr">
              <a:defRPr/>
            </a:pPr>
            <a:r>
              <a:rPr lang="en-US" sz="1400" b="1" dirty="0"/>
              <a:t>Services PS</a:t>
            </a:r>
          </a:p>
        </p:txBody>
      </p:sp>
      <p:sp>
        <p:nvSpPr>
          <p:cNvPr id="13" name="Oval 12"/>
          <p:cNvSpPr/>
          <p:nvPr/>
        </p:nvSpPr>
        <p:spPr>
          <a:xfrm>
            <a:off x="5334000" y="3124200"/>
            <a:ext cx="1143000" cy="1066800"/>
          </a:xfrm>
          <a:prstGeom prst="ellipse">
            <a:avLst/>
          </a:prstGeom>
        </p:spPr>
        <p:style>
          <a:lnRef idx="3">
            <a:schemeClr val="lt1"/>
          </a:lnRef>
          <a:fillRef idx="1">
            <a:schemeClr val="accent6"/>
          </a:fillRef>
          <a:effectRef idx="1">
            <a:schemeClr val="accent6"/>
          </a:effectRef>
          <a:fontRef idx="minor">
            <a:schemeClr val="lt1"/>
          </a:fontRef>
        </p:style>
        <p:txBody>
          <a:bodyPr anchor="ctr"/>
          <a:lstStyle/>
          <a:p>
            <a:pPr algn="ctr">
              <a:defRPr/>
            </a:pPr>
            <a:r>
              <a:rPr lang="en-US" dirty="0"/>
              <a:t>FI PS</a:t>
            </a:r>
          </a:p>
        </p:txBody>
      </p:sp>
      <p:sp>
        <p:nvSpPr>
          <p:cNvPr id="14" name="Oval 13"/>
          <p:cNvSpPr/>
          <p:nvPr/>
        </p:nvSpPr>
        <p:spPr>
          <a:xfrm>
            <a:off x="3276600" y="1828800"/>
            <a:ext cx="1524000" cy="1143000"/>
          </a:xfrm>
          <a:prstGeom prst="ellips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b="1" dirty="0"/>
              <a:t>Team Leader</a:t>
            </a:r>
          </a:p>
        </p:txBody>
      </p:sp>
      <p:sp>
        <p:nvSpPr>
          <p:cNvPr id="15" name="Oval 14"/>
          <p:cNvSpPr/>
          <p:nvPr/>
        </p:nvSpPr>
        <p:spPr>
          <a:xfrm>
            <a:off x="3505200" y="5029200"/>
            <a:ext cx="1600200" cy="1447800"/>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1400" b="1" dirty="0"/>
              <a:t>Community Partners</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 presetClass="entr" presetSubtype="5"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blinds(vertical)">
                                      <p:cBhvr>
                                        <p:cTn id="29" dur="10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8" presetClass="entr" presetSubtype="16" fill="hold" grpId="0" nodeType="click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diamond(in)">
                                      <p:cBhvr>
                                        <p:cTn id="34"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1" grpId="0" animBg="1"/>
      <p:bldP spid="12" grpId="0" animBg="1"/>
      <p:bldP spid="13" grpId="0" animBg="1"/>
      <p:bldP spid="14" grpId="0" animBg="1"/>
      <p:bldP spid="1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152400"/>
            <a:ext cx="8229600" cy="990600"/>
          </a:xfrm>
        </p:spPr>
        <p:txBody>
          <a:bodyPr/>
          <a:lstStyle/>
          <a:p>
            <a:pPr algn="ctr" eaLnBrk="1" fontAlgn="auto" hangingPunct="1">
              <a:spcAft>
                <a:spcPts val="0"/>
              </a:spcAft>
              <a:defRPr/>
            </a:pPr>
            <a:r>
              <a:rPr lang="en-US" sz="4800" dirty="0" smtClean="0">
                <a:ln w="1905"/>
                <a:solidFill>
                  <a:schemeClr val="accent6"/>
                </a:solidFill>
                <a:effectLst>
                  <a:innerShdw blurRad="69850" dist="43180" dir="5400000">
                    <a:srgbClr val="000000">
                      <a:alpha val="65000"/>
                    </a:srgbClr>
                  </a:innerShdw>
                </a:effectLst>
              </a:rPr>
              <a:t>Teaming Process</a:t>
            </a:r>
            <a:endParaRPr lang="en-US" dirty="0" smtClean="0">
              <a:solidFill>
                <a:schemeClr val="accent6"/>
              </a:solidFill>
            </a:endParaRPr>
          </a:p>
        </p:txBody>
      </p:sp>
      <p:graphicFrame>
        <p:nvGraphicFramePr>
          <p:cNvPr id="4" name="Content Placeholder 3"/>
          <p:cNvGraphicFramePr>
            <a:graphicFrameLocks noGrp="1"/>
          </p:cNvGraphicFramePr>
          <p:nvPr>
            <p:ph idx="1"/>
          </p:nvPr>
        </p:nvGraphicFramePr>
        <p:xfrm>
          <a:off x="0" y="1524000"/>
          <a:ext cx="89916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accent6"/>
                </a:solidFill>
              </a:rPr>
              <a:t>If you are a supervisor?</a:t>
            </a:r>
            <a:endParaRPr lang="en-US" dirty="0">
              <a:solidFill>
                <a:schemeClr val="accent6"/>
              </a:solidFill>
            </a:endParaRPr>
          </a:p>
        </p:txBody>
      </p:sp>
      <p:sp>
        <p:nvSpPr>
          <p:cNvPr id="3" name="Content Placeholder 2"/>
          <p:cNvSpPr>
            <a:spLocks noGrp="1"/>
          </p:cNvSpPr>
          <p:nvPr>
            <p:ph idx="1"/>
          </p:nvPr>
        </p:nvSpPr>
        <p:spPr>
          <a:xfrm>
            <a:off x="228600" y="1524000"/>
            <a:ext cx="8458200" cy="5105400"/>
          </a:xfrm>
        </p:spPr>
        <p:txBody>
          <a:bodyPr/>
          <a:lstStyle/>
          <a:p>
            <a:r>
              <a:rPr lang="en-US" smtClean="0"/>
              <a:t>Challenges</a:t>
            </a:r>
          </a:p>
          <a:p>
            <a:pPr lvl="1"/>
            <a:r>
              <a:rPr lang="en-US" smtClean="0"/>
              <a:t>Conflicts are similar to supervisee’s but also include:</a:t>
            </a:r>
          </a:p>
          <a:p>
            <a:pPr lvl="2"/>
            <a:r>
              <a:rPr lang="en-US" smtClean="0"/>
              <a:t>Accountability for/to the agency higher management</a:t>
            </a:r>
          </a:p>
          <a:p>
            <a:pPr lvl="2"/>
            <a:endParaRPr lang="en-US" sz="800" smtClean="0"/>
          </a:p>
          <a:p>
            <a:pPr lvl="2"/>
            <a:r>
              <a:rPr lang="en-US" smtClean="0"/>
              <a:t>Multiple worker needs to manage/support/balance</a:t>
            </a:r>
          </a:p>
          <a:p>
            <a:pPr lvl="2"/>
            <a:endParaRPr lang="en-US" sz="800" smtClean="0"/>
          </a:p>
          <a:p>
            <a:pPr lvl="2"/>
            <a:r>
              <a:rPr lang="en-US" smtClean="0"/>
              <a:t>Isolation</a:t>
            </a:r>
          </a:p>
          <a:p>
            <a:pPr lvl="2"/>
            <a:endParaRPr lang="en-US" smtClean="0"/>
          </a:p>
          <a:p>
            <a:pPr lvl="2"/>
            <a:r>
              <a:rPr lang="en-US" smtClean="0"/>
              <a:t>Sandwich feeling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defRPr/>
            </a:pPr>
            <a:r>
              <a:rPr lang="en-US" dirty="0" smtClean="0">
                <a:solidFill>
                  <a:schemeClr val="accent6"/>
                </a:solidFill>
              </a:rPr>
              <a:t>Case Studies</a:t>
            </a:r>
            <a:endParaRPr lang="en-US" dirty="0">
              <a:solidFill>
                <a:schemeClr val="accent6"/>
              </a:solidFill>
            </a:endParaRPr>
          </a:p>
        </p:txBody>
      </p:sp>
      <p:sp>
        <p:nvSpPr>
          <p:cNvPr id="37891" name="Content Placeholder 4"/>
          <p:cNvSpPr>
            <a:spLocks noGrp="1"/>
          </p:cNvSpPr>
          <p:nvPr>
            <p:ph idx="1"/>
          </p:nvPr>
        </p:nvSpPr>
        <p:spPr>
          <a:xfrm>
            <a:off x="0" y="1371600"/>
            <a:ext cx="9144000" cy="5486400"/>
          </a:xfrm>
        </p:spPr>
        <p:txBody>
          <a:bodyPr/>
          <a:lstStyle/>
          <a:p>
            <a:endParaRPr lang="en-US" smtClean="0"/>
          </a:p>
          <a:p>
            <a:endParaRPr lang="en-US" smtClean="0"/>
          </a:p>
          <a:p>
            <a:pPr lvl="4"/>
            <a:endParaRPr smtClean="0"/>
          </a:p>
          <a:p>
            <a:pPr lvl="4" algn="ctr">
              <a:buFont typeface="Wingdings 3" pitchFamily="18" charset="2"/>
              <a:buNone/>
            </a:pPr>
            <a:r>
              <a:rPr smtClean="0"/>
              <a:t>    4</a:t>
            </a:r>
          </a:p>
          <a:p>
            <a:pPr lvl="4" algn="ctr">
              <a:buFont typeface="Wingdings 3" pitchFamily="18" charset="2"/>
              <a:buNone/>
            </a:pPr>
            <a:endParaRPr smtClean="0"/>
          </a:p>
          <a:p>
            <a:pPr lvl="4" algn="ctr">
              <a:buFont typeface="Wingdings 3" pitchFamily="18" charset="2"/>
              <a:buNone/>
            </a:pPr>
            <a:endParaRPr smtClean="0"/>
          </a:p>
          <a:p>
            <a:pPr lvl="4">
              <a:buFont typeface="Wingdings 3" pitchFamily="18" charset="2"/>
              <a:buNone/>
            </a:pPr>
            <a:r>
              <a:rPr smtClean="0"/>
              <a:t>			          3</a:t>
            </a:r>
          </a:p>
        </p:txBody>
      </p:sp>
      <p:sp>
        <p:nvSpPr>
          <p:cNvPr id="6" name="Rectangle 5"/>
          <p:cNvSpPr/>
          <p:nvPr/>
        </p:nvSpPr>
        <p:spPr>
          <a:xfrm>
            <a:off x="228600" y="4876800"/>
            <a:ext cx="685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t>Dan</a:t>
            </a:r>
          </a:p>
          <a:p>
            <a:pPr algn="ctr">
              <a:defRPr/>
            </a:pPr>
            <a:r>
              <a:rPr lang="en-US" sz="1200" dirty="0"/>
              <a:t>39</a:t>
            </a:r>
          </a:p>
        </p:txBody>
      </p:sp>
      <p:sp>
        <p:nvSpPr>
          <p:cNvPr id="9" name="Rectangle 8"/>
          <p:cNvSpPr/>
          <p:nvPr/>
        </p:nvSpPr>
        <p:spPr>
          <a:xfrm>
            <a:off x="6781800" y="3581400"/>
            <a:ext cx="685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err="1"/>
              <a:t>Matty</a:t>
            </a:r>
            <a:endParaRPr lang="en-US" sz="1400" dirty="0"/>
          </a:p>
          <a:p>
            <a:pPr algn="ctr">
              <a:defRPr/>
            </a:pPr>
            <a:r>
              <a:rPr lang="en-US" sz="1400" dirty="0"/>
              <a:t>40</a:t>
            </a:r>
          </a:p>
        </p:txBody>
      </p:sp>
      <p:sp>
        <p:nvSpPr>
          <p:cNvPr id="12" name="Rectangle 11"/>
          <p:cNvSpPr/>
          <p:nvPr/>
        </p:nvSpPr>
        <p:spPr>
          <a:xfrm>
            <a:off x="4267200" y="3886200"/>
            <a:ext cx="685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Nat</a:t>
            </a:r>
          </a:p>
          <a:p>
            <a:pPr algn="ctr">
              <a:defRPr/>
            </a:pPr>
            <a:r>
              <a:rPr lang="en-US" sz="1400" dirty="0"/>
              <a:t>41</a:t>
            </a:r>
          </a:p>
        </p:txBody>
      </p:sp>
      <p:sp>
        <p:nvSpPr>
          <p:cNvPr id="13" name="Rectangle 12"/>
          <p:cNvSpPr/>
          <p:nvPr/>
        </p:nvSpPr>
        <p:spPr>
          <a:xfrm>
            <a:off x="5943600" y="4800600"/>
            <a:ext cx="685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Mike</a:t>
            </a:r>
          </a:p>
          <a:p>
            <a:pPr algn="ctr">
              <a:defRPr/>
            </a:pPr>
            <a:r>
              <a:rPr lang="en-US" sz="1400" dirty="0"/>
              <a:t>38</a:t>
            </a:r>
          </a:p>
        </p:txBody>
      </p:sp>
      <p:sp>
        <p:nvSpPr>
          <p:cNvPr id="14" name="Rectangle 13"/>
          <p:cNvSpPr/>
          <p:nvPr/>
        </p:nvSpPr>
        <p:spPr>
          <a:xfrm>
            <a:off x="3657600" y="4800600"/>
            <a:ext cx="685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Walter</a:t>
            </a:r>
          </a:p>
          <a:p>
            <a:pPr algn="ctr">
              <a:defRPr/>
            </a:pPr>
            <a:r>
              <a:rPr lang="en-US" sz="1400" dirty="0"/>
              <a:t>32</a:t>
            </a:r>
          </a:p>
        </p:txBody>
      </p:sp>
      <p:sp>
        <p:nvSpPr>
          <p:cNvPr id="15" name="Rectangle 14"/>
          <p:cNvSpPr/>
          <p:nvPr/>
        </p:nvSpPr>
        <p:spPr>
          <a:xfrm>
            <a:off x="3200400" y="6096000"/>
            <a:ext cx="609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t>Wally</a:t>
            </a:r>
          </a:p>
          <a:p>
            <a:pPr algn="ctr">
              <a:defRPr/>
            </a:pPr>
            <a:r>
              <a:rPr lang="en-US" sz="1200" dirty="0"/>
              <a:t>3</a:t>
            </a:r>
          </a:p>
        </p:txBody>
      </p:sp>
      <p:sp>
        <p:nvSpPr>
          <p:cNvPr id="16" name="Rectangle 15"/>
          <p:cNvSpPr/>
          <p:nvPr/>
        </p:nvSpPr>
        <p:spPr>
          <a:xfrm>
            <a:off x="2286000" y="6096000"/>
            <a:ext cx="609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t>Slick</a:t>
            </a:r>
          </a:p>
          <a:p>
            <a:pPr algn="ctr">
              <a:defRPr/>
            </a:pPr>
            <a:r>
              <a:rPr lang="en-US" sz="1200" dirty="0"/>
              <a:t>2</a:t>
            </a:r>
          </a:p>
        </p:txBody>
      </p:sp>
      <p:sp>
        <p:nvSpPr>
          <p:cNvPr id="17" name="Rectangle 16"/>
          <p:cNvSpPr/>
          <p:nvPr/>
        </p:nvSpPr>
        <p:spPr>
          <a:xfrm>
            <a:off x="8077200" y="4724400"/>
            <a:ext cx="685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Buddy</a:t>
            </a:r>
          </a:p>
          <a:p>
            <a:pPr algn="ctr">
              <a:defRPr/>
            </a:pPr>
            <a:r>
              <a:rPr lang="en-US" sz="1400" dirty="0"/>
              <a:t>46</a:t>
            </a:r>
          </a:p>
        </p:txBody>
      </p:sp>
      <p:sp>
        <p:nvSpPr>
          <p:cNvPr id="18" name="Rectangle 17"/>
          <p:cNvSpPr/>
          <p:nvPr/>
        </p:nvSpPr>
        <p:spPr>
          <a:xfrm>
            <a:off x="7162800" y="5943600"/>
            <a:ext cx="685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Junior</a:t>
            </a:r>
          </a:p>
          <a:p>
            <a:pPr algn="ctr">
              <a:defRPr/>
            </a:pPr>
            <a:r>
              <a:rPr lang="en-US" sz="1400" dirty="0"/>
              <a:t>9</a:t>
            </a:r>
          </a:p>
        </p:txBody>
      </p:sp>
      <p:sp>
        <p:nvSpPr>
          <p:cNvPr id="19" name="Oval 18"/>
          <p:cNvSpPr/>
          <p:nvPr/>
        </p:nvSpPr>
        <p:spPr>
          <a:xfrm>
            <a:off x="4495800" y="1447800"/>
            <a:ext cx="685800" cy="685800"/>
          </a:xfrm>
          <a:prstGeom prst="ellips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sz="1400" dirty="0"/>
              <a:t>Rita</a:t>
            </a:r>
          </a:p>
          <a:p>
            <a:pPr algn="ctr">
              <a:defRPr/>
            </a:pPr>
            <a:r>
              <a:rPr lang="en-US" sz="1400" dirty="0"/>
              <a:t>82</a:t>
            </a:r>
          </a:p>
        </p:txBody>
      </p:sp>
      <p:sp>
        <p:nvSpPr>
          <p:cNvPr id="20" name="Oval 19"/>
          <p:cNvSpPr/>
          <p:nvPr/>
        </p:nvSpPr>
        <p:spPr>
          <a:xfrm>
            <a:off x="1600200" y="4800600"/>
            <a:ext cx="838200" cy="762000"/>
          </a:xfrm>
          <a:prstGeom prst="ellips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sz="1200" dirty="0"/>
              <a:t>Nancy</a:t>
            </a:r>
          </a:p>
          <a:p>
            <a:pPr algn="ctr">
              <a:defRPr/>
            </a:pPr>
            <a:r>
              <a:rPr lang="en-US" sz="1200" dirty="0"/>
              <a:t>25</a:t>
            </a:r>
          </a:p>
        </p:txBody>
      </p:sp>
      <p:sp>
        <p:nvSpPr>
          <p:cNvPr id="21" name="Oval 20"/>
          <p:cNvSpPr/>
          <p:nvPr/>
        </p:nvSpPr>
        <p:spPr>
          <a:xfrm>
            <a:off x="5486400" y="6019800"/>
            <a:ext cx="762000" cy="685800"/>
          </a:xfrm>
          <a:prstGeom prst="ellips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sz="1200" dirty="0" err="1"/>
              <a:t>Ryley</a:t>
            </a:r>
            <a:endParaRPr lang="en-US" sz="1200" dirty="0"/>
          </a:p>
          <a:p>
            <a:pPr algn="ctr">
              <a:defRPr/>
            </a:pPr>
            <a:r>
              <a:rPr lang="en-US" sz="1200" dirty="0"/>
              <a:t>6</a:t>
            </a:r>
          </a:p>
        </p:txBody>
      </p:sp>
      <p:sp>
        <p:nvSpPr>
          <p:cNvPr id="22" name="Oval 21"/>
          <p:cNvSpPr/>
          <p:nvPr/>
        </p:nvSpPr>
        <p:spPr>
          <a:xfrm>
            <a:off x="2590800" y="2362200"/>
            <a:ext cx="838200" cy="838200"/>
          </a:xfrm>
          <a:prstGeom prst="ellips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sz="1400" dirty="0"/>
              <a:t>Susie</a:t>
            </a:r>
          </a:p>
          <a:p>
            <a:pPr algn="ctr">
              <a:defRPr/>
            </a:pPr>
            <a:r>
              <a:rPr lang="en-US" sz="1400" dirty="0"/>
              <a:t>64</a:t>
            </a:r>
          </a:p>
        </p:txBody>
      </p:sp>
      <p:sp>
        <p:nvSpPr>
          <p:cNvPr id="23" name="Oval 22"/>
          <p:cNvSpPr/>
          <p:nvPr/>
        </p:nvSpPr>
        <p:spPr>
          <a:xfrm>
            <a:off x="4419600" y="5943600"/>
            <a:ext cx="914400" cy="762000"/>
          </a:xfrm>
          <a:prstGeom prst="ellips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sz="1050" dirty="0"/>
              <a:t>Michelle</a:t>
            </a:r>
          </a:p>
          <a:p>
            <a:pPr algn="ctr">
              <a:defRPr/>
            </a:pPr>
            <a:r>
              <a:rPr lang="en-US" sz="1200" dirty="0"/>
              <a:t>8</a:t>
            </a:r>
          </a:p>
        </p:txBody>
      </p:sp>
      <p:sp>
        <p:nvSpPr>
          <p:cNvPr id="24" name="Oval 23"/>
          <p:cNvSpPr/>
          <p:nvPr/>
        </p:nvSpPr>
        <p:spPr>
          <a:xfrm>
            <a:off x="1676400" y="3733800"/>
            <a:ext cx="685800" cy="685800"/>
          </a:xfrm>
          <a:prstGeom prst="ellips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endParaRPr lang="en-US"/>
          </a:p>
        </p:txBody>
      </p:sp>
      <p:sp>
        <p:nvSpPr>
          <p:cNvPr id="25" name="Rectangle 24"/>
          <p:cNvSpPr/>
          <p:nvPr/>
        </p:nvSpPr>
        <p:spPr>
          <a:xfrm>
            <a:off x="6781800" y="2362200"/>
            <a:ext cx="609600" cy="609600"/>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en-US"/>
          </a:p>
        </p:txBody>
      </p:sp>
      <p:cxnSp>
        <p:nvCxnSpPr>
          <p:cNvPr id="27" name="Straight Connector 26"/>
          <p:cNvCxnSpPr/>
          <p:nvPr/>
        </p:nvCxnSpPr>
        <p:spPr>
          <a:xfrm>
            <a:off x="3657600" y="2438400"/>
            <a:ext cx="2819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2438400" y="3581400"/>
            <a:ext cx="16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2514600" y="5257800"/>
            <a:ext cx="1066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4572000" y="5181600"/>
            <a:ext cx="1219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6781800" y="5105400"/>
            <a:ext cx="1066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1066800" y="5257800"/>
            <a:ext cx="457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2590800" y="5410200"/>
            <a:ext cx="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7391400" y="5257800"/>
            <a:ext cx="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5715000" y="5334000"/>
            <a:ext cx="0"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7086600" y="3048000"/>
            <a:ext cx="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4800600" y="5257800"/>
            <a:ext cx="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3429000" y="5410200"/>
            <a:ext cx="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4038600" y="3581400"/>
            <a:ext cx="2286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H="1">
            <a:off x="2362200" y="3581400"/>
            <a:ext cx="762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3048000" y="3276600"/>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flipH="1">
            <a:off x="3429000" y="2438400"/>
            <a:ext cx="2286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6477000" y="2438400"/>
            <a:ext cx="3048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1981200" y="4495800"/>
            <a:ext cx="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4876800" y="2133600"/>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5257800" y="2438400"/>
            <a:ext cx="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3352800" y="3581400"/>
            <a:ext cx="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6629400" y="2209800"/>
            <a:ext cx="838200" cy="838200"/>
          </a:xfrm>
          <a:prstGeom prst="line">
            <a:avLst/>
          </a:prstGeom>
        </p:spPr>
        <p:style>
          <a:lnRef idx="2">
            <a:schemeClr val="accent2"/>
          </a:lnRef>
          <a:fillRef idx="0">
            <a:schemeClr val="accent2"/>
          </a:fillRef>
          <a:effectRef idx="1">
            <a:schemeClr val="accent2"/>
          </a:effectRef>
          <a:fontRef idx="minor">
            <a:schemeClr val="tx1"/>
          </a:fontRef>
        </p:style>
      </p:cxnSp>
      <p:cxnSp>
        <p:nvCxnSpPr>
          <p:cNvPr id="108" name="Straight Connector 107"/>
          <p:cNvCxnSpPr/>
          <p:nvPr/>
        </p:nvCxnSpPr>
        <p:spPr>
          <a:xfrm flipH="1">
            <a:off x="1676400" y="3657600"/>
            <a:ext cx="609600" cy="762000"/>
          </a:xfrm>
          <a:prstGeom prst="line">
            <a:avLst/>
          </a:prstGeom>
        </p:spPr>
        <p:style>
          <a:lnRef idx="2">
            <a:schemeClr val="accent3"/>
          </a:lnRef>
          <a:fillRef idx="0">
            <a:schemeClr val="accent3"/>
          </a:fillRef>
          <a:effectRef idx="1">
            <a:schemeClr val="accent3"/>
          </a:effectRef>
          <a:fontRef idx="minor">
            <a:schemeClr val="tx1"/>
          </a:fontRef>
        </p:style>
      </p:cxnSp>
      <p:cxnSp>
        <p:nvCxnSpPr>
          <p:cNvPr id="110" name="Straight Connector 109"/>
          <p:cNvCxnSpPr/>
          <p:nvPr/>
        </p:nvCxnSpPr>
        <p:spPr>
          <a:xfrm flipH="1">
            <a:off x="6629400" y="2209800"/>
            <a:ext cx="914400" cy="838200"/>
          </a:xfrm>
          <a:prstGeom prst="line">
            <a:avLst/>
          </a:prstGeom>
        </p:spPr>
        <p:style>
          <a:lnRef idx="2">
            <a:schemeClr val="accent2"/>
          </a:lnRef>
          <a:fillRef idx="0">
            <a:schemeClr val="accent2"/>
          </a:fillRef>
          <a:effectRef idx="1">
            <a:schemeClr val="accent2"/>
          </a:effectRef>
          <a:fontRef idx="minor">
            <a:schemeClr val="tx1"/>
          </a:fontRef>
        </p:style>
      </p:cxnSp>
      <p:cxnSp>
        <p:nvCxnSpPr>
          <p:cNvPr id="112" name="Straight Connector 111"/>
          <p:cNvCxnSpPr/>
          <p:nvPr/>
        </p:nvCxnSpPr>
        <p:spPr>
          <a:xfrm>
            <a:off x="1676400" y="3657600"/>
            <a:ext cx="685800" cy="685800"/>
          </a:xfrm>
          <a:prstGeom prst="line">
            <a:avLst/>
          </a:prstGeom>
        </p:spPr>
        <p:style>
          <a:lnRef idx="2">
            <a:schemeClr val="accent3"/>
          </a:lnRef>
          <a:fillRef idx="0">
            <a:schemeClr val="accent3"/>
          </a:fillRef>
          <a:effectRef idx="1">
            <a:schemeClr val="accent3"/>
          </a:effectRef>
          <a:fontRef idx="minor">
            <a:schemeClr val="tx1"/>
          </a:fontRef>
        </p:style>
      </p:cxnSp>
      <p:cxnSp>
        <p:nvCxnSpPr>
          <p:cNvPr id="132" name="Straight Connector 131"/>
          <p:cNvCxnSpPr/>
          <p:nvPr/>
        </p:nvCxnSpPr>
        <p:spPr>
          <a:xfrm>
            <a:off x="1295400" y="5257800"/>
            <a:ext cx="0" cy="685800"/>
          </a:xfrm>
          <a:prstGeom prst="line">
            <a:avLst/>
          </a:prstGeom>
        </p:spPr>
        <p:style>
          <a:lnRef idx="1">
            <a:schemeClr val="accent1"/>
          </a:lnRef>
          <a:fillRef idx="0">
            <a:schemeClr val="accent1"/>
          </a:fillRef>
          <a:effectRef idx="0">
            <a:schemeClr val="accent1"/>
          </a:effectRef>
          <a:fontRef idx="minor">
            <a:schemeClr val="tx1"/>
          </a:fontRef>
        </p:style>
      </p:cxnSp>
      <p:sp>
        <p:nvSpPr>
          <p:cNvPr id="133" name="Isosceles Triangle 132"/>
          <p:cNvSpPr/>
          <p:nvPr/>
        </p:nvSpPr>
        <p:spPr>
          <a:xfrm>
            <a:off x="1066800" y="6096000"/>
            <a:ext cx="381000" cy="457200"/>
          </a:xfrm>
          <a:prstGeom prst="triangle">
            <a:avLst/>
          </a:prstGeom>
        </p:spPr>
        <p:style>
          <a:lnRef idx="1">
            <a:schemeClr val="dk1"/>
          </a:lnRef>
          <a:fillRef idx="2">
            <a:schemeClr val="dk1"/>
          </a:fillRef>
          <a:effectRef idx="1">
            <a:schemeClr val="dk1"/>
          </a:effectRef>
          <a:fontRef idx="minor">
            <a:schemeClr val="dk1"/>
          </a:fontRef>
        </p:style>
        <p:txBody>
          <a:bodyPr anchor="ctr"/>
          <a:lstStyle/>
          <a:p>
            <a:pPr algn="ctr">
              <a:defRPr/>
            </a:pPr>
            <a:endParaRPr lang="en-US"/>
          </a:p>
        </p:txBody>
      </p:sp>
      <p:cxnSp>
        <p:nvCxnSpPr>
          <p:cNvPr id="138" name="Straight Connector 137"/>
          <p:cNvCxnSpPr/>
          <p:nvPr/>
        </p:nvCxnSpPr>
        <p:spPr>
          <a:xfrm>
            <a:off x="990600" y="6096000"/>
            <a:ext cx="609600" cy="609600"/>
          </a:xfrm>
          <a:prstGeom prst="line">
            <a:avLst/>
          </a:prstGeom>
        </p:spPr>
        <p:style>
          <a:lnRef idx="2">
            <a:schemeClr val="dk1"/>
          </a:lnRef>
          <a:fillRef idx="0">
            <a:schemeClr val="dk1"/>
          </a:fillRef>
          <a:effectRef idx="1">
            <a:schemeClr val="dk1"/>
          </a:effectRef>
          <a:fontRef idx="minor">
            <a:schemeClr val="tx1"/>
          </a:fontRef>
        </p:style>
      </p:cxnSp>
      <p:cxnSp>
        <p:nvCxnSpPr>
          <p:cNvPr id="140" name="Straight Connector 139"/>
          <p:cNvCxnSpPr/>
          <p:nvPr/>
        </p:nvCxnSpPr>
        <p:spPr>
          <a:xfrm flipH="1">
            <a:off x="914400" y="6096000"/>
            <a:ext cx="609600" cy="609600"/>
          </a:xfrm>
          <a:prstGeom prst="line">
            <a:avLst/>
          </a:prstGeom>
        </p:spPr>
        <p:style>
          <a:lnRef idx="2">
            <a:schemeClr val="dk1"/>
          </a:lnRef>
          <a:fillRef idx="0">
            <a:schemeClr val="dk1"/>
          </a:fillRef>
          <a:effectRef idx="1">
            <a:schemeClr val="dk1"/>
          </a:effectRef>
          <a:fontRef idx="minor">
            <a:schemeClr val="tx1"/>
          </a:fontRef>
        </p:style>
      </p:cxnSp>
      <p:cxnSp>
        <p:nvCxnSpPr>
          <p:cNvPr id="150" name="Curved Connector 149"/>
          <p:cNvCxnSpPr/>
          <p:nvPr/>
        </p:nvCxnSpPr>
        <p:spPr>
          <a:xfrm rot="5400000">
            <a:off x="2057400" y="2590800"/>
            <a:ext cx="4267200" cy="1981200"/>
          </a:xfrm>
          <a:prstGeom prst="curvedConnector3">
            <a:avLst>
              <a:gd name="adj1" fmla="val 52902"/>
            </a:avLst>
          </a:prstGeom>
        </p:spPr>
        <p:style>
          <a:lnRef idx="2">
            <a:schemeClr val="accent6"/>
          </a:lnRef>
          <a:fillRef idx="0">
            <a:schemeClr val="accent6"/>
          </a:fillRef>
          <a:effectRef idx="1">
            <a:schemeClr val="accent6"/>
          </a:effectRef>
          <a:fontRef idx="minor">
            <a:schemeClr val="tx1"/>
          </a:fontRef>
        </p:style>
      </p:cxnSp>
      <p:cxnSp>
        <p:nvCxnSpPr>
          <p:cNvPr id="157" name="Curved Connector 156"/>
          <p:cNvCxnSpPr/>
          <p:nvPr/>
        </p:nvCxnSpPr>
        <p:spPr>
          <a:xfrm>
            <a:off x="3200400" y="5715000"/>
            <a:ext cx="5334000" cy="76200"/>
          </a:xfrm>
          <a:prstGeom prst="curvedConnector3">
            <a:avLst>
              <a:gd name="adj1" fmla="val 50000"/>
            </a:avLst>
          </a:prstGeom>
        </p:spPr>
        <p:style>
          <a:lnRef idx="2">
            <a:schemeClr val="accent6"/>
          </a:lnRef>
          <a:fillRef idx="0">
            <a:schemeClr val="accent6"/>
          </a:fillRef>
          <a:effectRef idx="1">
            <a:schemeClr val="accent6"/>
          </a:effectRef>
          <a:fontRef idx="minor">
            <a:schemeClr val="tx1"/>
          </a:fontRef>
        </p:style>
      </p:cxnSp>
      <p:cxnSp>
        <p:nvCxnSpPr>
          <p:cNvPr id="160" name="Curved Connector 159"/>
          <p:cNvCxnSpPr/>
          <p:nvPr/>
        </p:nvCxnSpPr>
        <p:spPr>
          <a:xfrm rot="5400000">
            <a:off x="7848600" y="6019800"/>
            <a:ext cx="914400" cy="457200"/>
          </a:xfrm>
          <a:prstGeom prst="curvedConnector3">
            <a:avLst>
              <a:gd name="adj1" fmla="val 94792"/>
            </a:avLst>
          </a:prstGeom>
        </p:spPr>
        <p:style>
          <a:lnRef idx="2">
            <a:schemeClr val="accent6"/>
          </a:lnRef>
          <a:fillRef idx="0">
            <a:schemeClr val="accent6"/>
          </a:fillRef>
          <a:effectRef idx="1">
            <a:schemeClr val="accent6"/>
          </a:effectRef>
          <a:fontRef idx="minor">
            <a:schemeClr val="tx1"/>
          </a:fontRef>
        </p:style>
      </p:cxnSp>
      <p:cxnSp>
        <p:nvCxnSpPr>
          <p:cNvPr id="162" name="Curved Connector 161"/>
          <p:cNvCxnSpPr/>
          <p:nvPr/>
        </p:nvCxnSpPr>
        <p:spPr>
          <a:xfrm>
            <a:off x="1752600" y="6705600"/>
            <a:ext cx="6324600" cy="12700"/>
          </a:xfrm>
          <a:prstGeom prst="curvedConnector3">
            <a:avLst>
              <a:gd name="adj1" fmla="val 50000"/>
            </a:avLst>
          </a:prstGeom>
        </p:spPr>
        <p:style>
          <a:lnRef idx="2">
            <a:schemeClr val="accent6"/>
          </a:lnRef>
          <a:fillRef idx="0">
            <a:schemeClr val="accent6"/>
          </a:fillRef>
          <a:effectRef idx="1">
            <a:schemeClr val="accent6"/>
          </a:effectRef>
          <a:fontRef idx="minor">
            <a:schemeClr val="tx1"/>
          </a:fontRef>
        </p:style>
      </p:cxnSp>
      <p:cxnSp>
        <p:nvCxnSpPr>
          <p:cNvPr id="164" name="Curved Connector 163"/>
          <p:cNvCxnSpPr/>
          <p:nvPr/>
        </p:nvCxnSpPr>
        <p:spPr>
          <a:xfrm flipV="1">
            <a:off x="1981200" y="1447800"/>
            <a:ext cx="3200400" cy="1600200"/>
          </a:xfrm>
          <a:prstGeom prst="curvedConnector3">
            <a:avLst>
              <a:gd name="adj1" fmla="val 20238"/>
            </a:avLst>
          </a:prstGeom>
        </p:spPr>
        <p:style>
          <a:lnRef idx="2">
            <a:schemeClr val="accent6"/>
          </a:lnRef>
          <a:fillRef idx="0">
            <a:schemeClr val="accent6"/>
          </a:fillRef>
          <a:effectRef idx="1">
            <a:schemeClr val="accent6"/>
          </a:effectRef>
          <a:fontRef idx="minor">
            <a:schemeClr val="tx1"/>
          </a:fontRef>
        </p:style>
      </p:cxnSp>
      <p:cxnSp>
        <p:nvCxnSpPr>
          <p:cNvPr id="184" name="Curved Connector 183"/>
          <p:cNvCxnSpPr/>
          <p:nvPr/>
        </p:nvCxnSpPr>
        <p:spPr>
          <a:xfrm rot="10800000" flipV="1">
            <a:off x="0" y="4114800"/>
            <a:ext cx="3048000" cy="1524000"/>
          </a:xfrm>
          <a:prstGeom prst="curvedConnector3">
            <a:avLst>
              <a:gd name="adj1" fmla="val 95000"/>
            </a:avLst>
          </a:prstGeom>
        </p:spPr>
        <p:style>
          <a:lnRef idx="2">
            <a:schemeClr val="accent6"/>
          </a:lnRef>
          <a:fillRef idx="0">
            <a:schemeClr val="accent6"/>
          </a:fillRef>
          <a:effectRef idx="1">
            <a:schemeClr val="accent6"/>
          </a:effectRef>
          <a:fontRef idx="minor">
            <a:schemeClr val="tx1"/>
          </a:fontRef>
        </p:style>
      </p:cxnSp>
      <p:cxnSp>
        <p:nvCxnSpPr>
          <p:cNvPr id="186" name="Curved Connector 185"/>
          <p:cNvCxnSpPr/>
          <p:nvPr/>
        </p:nvCxnSpPr>
        <p:spPr>
          <a:xfrm>
            <a:off x="0" y="5638800"/>
            <a:ext cx="1752600" cy="1066800"/>
          </a:xfrm>
          <a:prstGeom prst="curvedConnector3">
            <a:avLst>
              <a:gd name="adj1" fmla="val 91848"/>
            </a:avLst>
          </a:prstGeom>
        </p:spPr>
        <p:style>
          <a:lnRef idx="2">
            <a:schemeClr val="accent6"/>
          </a:lnRef>
          <a:fillRef idx="0">
            <a:schemeClr val="accent6"/>
          </a:fillRef>
          <a:effectRef idx="1">
            <a:schemeClr val="accent6"/>
          </a:effectRef>
          <a:fontRef idx="minor">
            <a:schemeClr val="tx1"/>
          </a:fontRef>
        </p:style>
      </p:cxnSp>
      <p:cxnSp>
        <p:nvCxnSpPr>
          <p:cNvPr id="209" name="Curved Connector 208"/>
          <p:cNvCxnSpPr/>
          <p:nvPr/>
        </p:nvCxnSpPr>
        <p:spPr>
          <a:xfrm rot="16200000" flipH="1">
            <a:off x="1981200" y="3048000"/>
            <a:ext cx="1066800" cy="1066800"/>
          </a:xfrm>
          <a:prstGeom prst="curvedConnector3">
            <a:avLst>
              <a:gd name="adj1" fmla="val 50000"/>
            </a:avLst>
          </a:prstGeom>
        </p:spPr>
        <p:style>
          <a:lnRef idx="2">
            <a:schemeClr val="accent6"/>
          </a:lnRef>
          <a:fillRef idx="0">
            <a:schemeClr val="accent6"/>
          </a:fillRef>
          <a:effectRef idx="1">
            <a:schemeClr val="accent6"/>
          </a:effectRef>
          <a:fontRef idx="minor">
            <a:schemeClr val="tx1"/>
          </a:fontRef>
        </p:style>
      </p:cxn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err="1" smtClean="0"/>
              <a:t>Scenerios</a:t>
            </a:r>
            <a:endParaRPr lang="en-US" dirty="0"/>
          </a:p>
        </p:txBody>
      </p:sp>
      <p:sp>
        <p:nvSpPr>
          <p:cNvPr id="38915" name="Content Placeholder 2"/>
          <p:cNvSpPr>
            <a:spLocks noGrp="1"/>
          </p:cNvSpPr>
          <p:nvPr>
            <p:ph idx="1"/>
          </p:nvPr>
        </p:nvSpPr>
        <p:spPr>
          <a:xfrm>
            <a:off x="0" y="1447800"/>
            <a:ext cx="9144000" cy="5410200"/>
          </a:xfrm>
        </p:spPr>
        <p:txBody>
          <a:bodyPr/>
          <a:lstStyle/>
          <a:p>
            <a:pPr>
              <a:buFont typeface="Wingdings 2" pitchFamily="18" charset="2"/>
              <a:buNone/>
            </a:pPr>
            <a:r>
              <a:rPr lang="en-US" sz="1400" smtClean="0"/>
              <a:t>Mom Nancy 25				Boyfriend Dan 39</a:t>
            </a:r>
          </a:p>
          <a:p>
            <a:pPr>
              <a:buFont typeface="Wingdings 2" pitchFamily="18" charset="2"/>
              <a:buNone/>
            </a:pPr>
            <a:r>
              <a:rPr lang="en-US" sz="1400" smtClean="0"/>
              <a:t>Children – ‘Slick’ (boy) 2; Wally (boy) 3 [Father Walter – 32]; Ryley (girl) 6; Michelle (girl) 8 [Father Mike – 38]; Junior (boy) 9 [Father “Buddy” - 46]</a:t>
            </a:r>
          </a:p>
          <a:p>
            <a:pPr>
              <a:buFont typeface="Wingdings 2" pitchFamily="18" charset="2"/>
              <a:buNone/>
            </a:pPr>
            <a:r>
              <a:rPr lang="en-US" sz="1400" smtClean="0"/>
              <a:t> </a:t>
            </a:r>
          </a:p>
          <a:p>
            <a:pPr>
              <a:buFont typeface="Wingdings 2" pitchFamily="18" charset="2"/>
              <a:buNone/>
            </a:pPr>
            <a:r>
              <a:rPr lang="en-US" sz="1400" smtClean="0"/>
              <a:t>Live with Rita – 82, great-grandmother with diabetes &amp; high blood pressure (bed-ridden) and Susie – 64, grandmother with COPD &amp; obesity - live in a 3 bedroom house with a housing subsidy under Rita’s &amp; Susie’s names – Nancy is also on the voucher with her children.  Occasionally in the home are Matty (40), Rita’s grandson who uses drugs/drinks and has criminal history and Susie’s son/Nancy’s uncle Nat (41) who has the same issues – they often hang together </a:t>
            </a:r>
          </a:p>
          <a:p>
            <a:pPr>
              <a:buFont typeface="Wingdings 2" pitchFamily="18" charset="2"/>
              <a:buNone/>
            </a:pPr>
            <a:endParaRPr lang="en-US" sz="1400" smtClean="0"/>
          </a:p>
          <a:p>
            <a:pPr>
              <a:buFont typeface="Wingdings 2" pitchFamily="18" charset="2"/>
              <a:buNone/>
            </a:pPr>
            <a:r>
              <a:rPr lang="en-US" sz="1400" b="1" smtClean="0"/>
              <a:t>FS/MA application</a:t>
            </a:r>
            <a:endParaRPr lang="en-US" sz="1400" smtClean="0"/>
          </a:p>
          <a:p>
            <a:pPr lvl="1">
              <a:buFont typeface="Wingdings" pitchFamily="2" charset="2"/>
              <a:buNone/>
            </a:pPr>
            <a:r>
              <a:rPr lang="en-US" sz="1400" smtClean="0"/>
              <a:t>Basic info – assistance in getting food &amp; no health insurance</a:t>
            </a:r>
          </a:p>
          <a:p>
            <a:pPr lvl="1">
              <a:buFont typeface="Wingdings" pitchFamily="2" charset="2"/>
              <a:buNone/>
            </a:pPr>
            <a:r>
              <a:rPr lang="en-US" sz="1400" smtClean="0"/>
              <a:t>Additional info – job loss recently, 9 yr old having trouble in school which led to job loss, potential housing concerns</a:t>
            </a:r>
          </a:p>
          <a:p>
            <a:pPr>
              <a:buFont typeface="Wingdings 2" pitchFamily="18" charset="2"/>
              <a:buNone/>
            </a:pPr>
            <a:r>
              <a:rPr lang="en-US" sz="1400" b="1" smtClean="0"/>
              <a:t>CPS referral</a:t>
            </a:r>
            <a:r>
              <a:rPr lang="en-US" sz="1400" smtClean="0"/>
              <a:t>  - can come from variety of sources – school, dr’s, hospital, therapist, neighbor, family</a:t>
            </a:r>
          </a:p>
          <a:p>
            <a:pPr lvl="1">
              <a:buFont typeface="Wingdings" pitchFamily="2" charset="2"/>
              <a:buNone/>
            </a:pPr>
            <a:r>
              <a:rPr lang="en-US" sz="1400" smtClean="0"/>
              <a:t>Basic info – neglect – children going to school dirty/hungry</a:t>
            </a:r>
          </a:p>
          <a:p>
            <a:pPr lvl="1">
              <a:buFont typeface="Wingdings" pitchFamily="2" charset="2"/>
              <a:buNone/>
            </a:pPr>
            <a:r>
              <a:rPr lang="en-US" sz="1400" smtClean="0"/>
              <a:t>Additional info – DV situation w/current boyfriend, mom never graduated school, hx of CPS as child</a:t>
            </a:r>
          </a:p>
          <a:p>
            <a:pPr>
              <a:buFont typeface="Wingdings 2" pitchFamily="18" charset="2"/>
              <a:buNone/>
            </a:pPr>
            <a:r>
              <a:rPr lang="en-US" sz="1400" b="1" smtClean="0"/>
              <a:t>CSE intake</a:t>
            </a:r>
            <a:endParaRPr lang="en-US" sz="1400" smtClean="0"/>
          </a:p>
          <a:p>
            <a:pPr lvl="1">
              <a:buFont typeface="Wingdings" pitchFamily="2" charset="2"/>
              <a:buNone/>
            </a:pPr>
            <a:r>
              <a:rPr lang="en-US" sz="1400" smtClean="0"/>
              <a:t>Basic info – seeking support from ex-boyfriend/father of 2 children</a:t>
            </a:r>
          </a:p>
          <a:p>
            <a:pPr lvl="1">
              <a:buFont typeface="Wingdings" pitchFamily="2" charset="2"/>
              <a:buNone/>
            </a:pPr>
            <a:r>
              <a:rPr lang="en-US" sz="1400" smtClean="0"/>
              <a:t>Additional info – living w/relatives w/SA issues, several young children in home, mom overwhelmed/depressed</a:t>
            </a:r>
          </a:p>
          <a:p>
            <a:pPr>
              <a:buFont typeface="Wingdings 2" pitchFamily="18" charset="2"/>
              <a:buNone/>
            </a:pPr>
            <a:r>
              <a:rPr lang="en-US" sz="1400" b="1" smtClean="0"/>
              <a:t>EA application</a:t>
            </a:r>
            <a:endParaRPr lang="en-US" sz="1400" smtClean="0"/>
          </a:p>
          <a:p>
            <a:pPr lvl="1">
              <a:buFont typeface="Wingdings" pitchFamily="2" charset="2"/>
              <a:buNone/>
            </a:pPr>
            <a:r>
              <a:rPr lang="en-US" sz="1400" smtClean="0"/>
              <a:t>Basic info – utility shut-off (2</a:t>
            </a:r>
            <a:r>
              <a:rPr lang="en-US" sz="1400" baseline="30000" smtClean="0"/>
              <a:t>nd</a:t>
            </a:r>
            <a:r>
              <a:rPr lang="en-US" sz="1400" smtClean="0"/>
              <a:t> notice from SMECO)</a:t>
            </a:r>
          </a:p>
          <a:p>
            <a:pPr lvl="1">
              <a:buFont typeface="Wingdings" pitchFamily="2" charset="2"/>
              <a:buNone/>
            </a:pPr>
            <a:r>
              <a:rPr lang="en-US" sz="1400" smtClean="0"/>
              <a:t>Additional info – housing could be lost due to utility, caring for disabled relative, currently working w/in-home services due to CPS investigation</a:t>
            </a:r>
          </a:p>
          <a:p>
            <a:pPr>
              <a:buFont typeface="Wingdings 2" pitchFamily="18" charset="2"/>
              <a:buNone/>
            </a:pPr>
            <a:endParaRPr lang="en-US" sz="160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Resources</a:t>
            </a:r>
            <a:endParaRPr lang="en-US" dirty="0"/>
          </a:p>
        </p:txBody>
      </p:sp>
      <p:sp>
        <p:nvSpPr>
          <p:cNvPr id="39939" name="Content Placeholder 2"/>
          <p:cNvSpPr>
            <a:spLocks noGrp="1"/>
          </p:cNvSpPr>
          <p:nvPr>
            <p:ph idx="1"/>
          </p:nvPr>
        </p:nvSpPr>
        <p:spPr>
          <a:xfrm>
            <a:off x="304800" y="1447800"/>
            <a:ext cx="8610600" cy="5410200"/>
          </a:xfrm>
        </p:spPr>
        <p:txBody>
          <a:bodyPr/>
          <a:lstStyle/>
          <a:p>
            <a:r>
              <a:rPr lang="en-US" smtClean="0"/>
              <a:t>Amy Edmondson – Economist at Harvard Business School  “Teaming: How Organizations Learn , Innovate and Compete in the Knowledge Economy” &amp; articles in Working Knowledge</a:t>
            </a:r>
          </a:p>
          <a:p>
            <a:endParaRPr lang="en-US" sz="1000" smtClean="0"/>
          </a:p>
          <a:p>
            <a:endParaRPr lang="en-US" sz="1000" smtClean="0"/>
          </a:p>
          <a:p>
            <a:r>
              <a:rPr lang="en-US" smtClean="0"/>
              <a:t>The Wisdom of Teams – Jon R. Katzenbach and Douglas K. Smith</a:t>
            </a:r>
          </a:p>
          <a:p>
            <a:endParaRPr lang="en-US" sz="1000" smtClean="0"/>
          </a:p>
          <a:p>
            <a:endParaRPr lang="en-US" sz="1000" smtClean="0"/>
          </a:p>
          <a:p>
            <a:r>
              <a:rPr lang="en-US" smtClean="0"/>
              <a:t>The Team Handbook – Peter R. Scholtes</a:t>
            </a:r>
          </a:p>
          <a:p>
            <a:endParaRPr lang="en-US" sz="1000" smtClean="0"/>
          </a:p>
          <a:p>
            <a:r>
              <a:rPr lang="en-US" smtClean="0"/>
              <a:t>Seamless Government – Russell M. Linden</a:t>
            </a:r>
          </a:p>
          <a:p>
            <a:pPr>
              <a:buFont typeface="Wingdings 2" pitchFamily="18" charset="2"/>
              <a:buNone/>
            </a:pPr>
            <a:endParaRPr lang="en-US"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575"/>
            <a:ext cx="8229600" cy="1252538"/>
          </a:xfrm>
        </p:spPr>
        <p:txBody>
          <a:bodyPr/>
          <a:lstStyle/>
          <a:p>
            <a:pPr>
              <a:defRPr/>
            </a:pPr>
            <a:endParaRPr lang="en-US"/>
          </a:p>
        </p:txBody>
      </p:sp>
      <p:sp>
        <p:nvSpPr>
          <p:cNvPr id="40963" name="Content Placeholder 2"/>
          <p:cNvSpPr>
            <a:spLocks noGrp="1"/>
          </p:cNvSpPr>
          <p:nvPr>
            <p:ph idx="1"/>
          </p:nvPr>
        </p:nvSpPr>
        <p:spPr/>
        <p:txBody>
          <a:bodyPr/>
          <a:lstStyle/>
          <a:p>
            <a:pPr>
              <a:buFont typeface="Wingdings 2" pitchFamily="18" charset="2"/>
              <a:buNone/>
            </a:pPr>
            <a:r>
              <a:rPr lang="en-US" smtClean="0"/>
              <a:t>	Hilary Laskey, LCSW-C</a:t>
            </a:r>
          </a:p>
          <a:p>
            <a:pPr>
              <a:buFont typeface="Wingdings 2" pitchFamily="18" charset="2"/>
              <a:buNone/>
            </a:pPr>
            <a:r>
              <a:rPr lang="en-US" smtClean="0"/>
              <a:t>	Assistant Director - QA</a:t>
            </a:r>
          </a:p>
          <a:p>
            <a:pPr>
              <a:buFont typeface="Wingdings 2" pitchFamily="18" charset="2"/>
              <a:buNone/>
            </a:pPr>
            <a:r>
              <a:rPr lang="en-US" smtClean="0"/>
              <a:t>	St. Mary’s County Department of Social Services</a:t>
            </a:r>
          </a:p>
          <a:p>
            <a:pPr>
              <a:buFont typeface="Wingdings 2" pitchFamily="18" charset="2"/>
              <a:buNone/>
            </a:pPr>
            <a:r>
              <a:rPr lang="en-US" smtClean="0"/>
              <a:t>	Leonardtown, MD</a:t>
            </a:r>
          </a:p>
          <a:p>
            <a:pPr>
              <a:buFont typeface="Wingdings 2" pitchFamily="18" charset="2"/>
              <a:buNone/>
            </a:pPr>
            <a:r>
              <a:rPr lang="en-US" smtClean="0"/>
              <a:t>	240/725-5761</a:t>
            </a:r>
          </a:p>
          <a:p>
            <a:pPr>
              <a:buFont typeface="Wingdings 2" pitchFamily="18" charset="2"/>
              <a:buNone/>
            </a:pPr>
            <a:r>
              <a:rPr lang="en-US" smtClean="0"/>
              <a:t>	</a:t>
            </a:r>
            <a:r>
              <a:rPr lang="en-US" b="1" smtClean="0">
                <a:hlinkClick r:id="rId2"/>
              </a:rPr>
              <a:t>hilary.laskey@maryland.gov</a:t>
            </a:r>
            <a:endParaRPr lang="en-US" smtClean="0"/>
          </a:p>
          <a:p>
            <a:pPr>
              <a:buFont typeface="Wingdings 2" pitchFamily="18" charset="2"/>
              <a:buNone/>
            </a:pPr>
            <a:endParaRPr lang="en-US" b="1"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5448"/>
            <a:ext cx="8991600" cy="1252728"/>
          </a:xfrm>
        </p:spPr>
        <p:txBody>
          <a:bodyPr/>
          <a:lstStyle/>
          <a:p>
            <a:pPr>
              <a:defRPr/>
            </a:pPr>
            <a:r>
              <a:rPr lang="en-US" sz="3800" dirty="0" smtClean="0">
                <a:solidFill>
                  <a:schemeClr val="accent6"/>
                </a:solidFill>
              </a:rPr>
              <a:t>If you don’t find a way out, what happens?</a:t>
            </a:r>
            <a:endParaRPr lang="en-US" sz="3800" dirty="0">
              <a:solidFill>
                <a:schemeClr val="accent6"/>
              </a:solidFill>
            </a:endParaRPr>
          </a:p>
        </p:txBody>
      </p:sp>
      <p:sp>
        <p:nvSpPr>
          <p:cNvPr id="11267" name="Content Placeholder 2"/>
          <p:cNvSpPr>
            <a:spLocks noGrp="1"/>
          </p:cNvSpPr>
          <p:nvPr>
            <p:ph idx="1"/>
          </p:nvPr>
        </p:nvSpPr>
        <p:spPr/>
        <p:txBody>
          <a:bodyPr/>
          <a:lstStyle/>
          <a:p>
            <a:r>
              <a:rPr lang="en-US" smtClean="0"/>
              <a:t>Disillusionment</a:t>
            </a:r>
          </a:p>
          <a:p>
            <a:endParaRPr lang="en-US" smtClean="0"/>
          </a:p>
          <a:p>
            <a:r>
              <a:rPr lang="en-US" smtClean="0"/>
              <a:t>Burnout</a:t>
            </a:r>
          </a:p>
          <a:p>
            <a:endParaRPr lang="en-US" smtClean="0"/>
          </a:p>
          <a:p>
            <a:r>
              <a:rPr lang="en-US" smtClean="0"/>
              <a:t>Poor decision making</a:t>
            </a:r>
          </a:p>
          <a:p>
            <a:endParaRPr lang="en-US" smtClean="0"/>
          </a:p>
          <a:p>
            <a:r>
              <a:rPr lang="en-US" smtClean="0"/>
              <a:t>Boundary violations</a:t>
            </a:r>
          </a:p>
          <a:p>
            <a:pPr>
              <a:buFont typeface="Wingdings 2" pitchFamily="18" charset="2"/>
              <a:buNone/>
            </a:pPr>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4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Maslow’s Hierarchy of Needs</a:t>
            </a:r>
            <a:endParaRPr lang="en-US" dirty="0"/>
          </a:p>
        </p:txBody>
      </p:sp>
      <p:pic>
        <p:nvPicPr>
          <p:cNvPr id="12291" name="Picture 3"/>
          <p:cNvPicPr>
            <a:picLocks noChangeAspect="1" noChangeArrowheads="1"/>
          </p:cNvPicPr>
          <p:nvPr/>
        </p:nvPicPr>
        <p:blipFill>
          <a:blip r:embed="rId3" cstate="print"/>
          <a:srcRect/>
          <a:stretch>
            <a:fillRect/>
          </a:stretch>
        </p:blipFill>
        <p:spPr bwMode="auto">
          <a:xfrm>
            <a:off x="152400" y="1524000"/>
            <a:ext cx="8839200" cy="518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575"/>
            <a:ext cx="8229600" cy="1252538"/>
          </a:xfrm>
        </p:spPr>
        <p:txBody>
          <a:bodyPr/>
          <a:lstStyle/>
          <a:p>
            <a:pPr>
              <a:defRPr/>
            </a:pPr>
            <a:r>
              <a:rPr lang="en-US" dirty="0" smtClean="0"/>
              <a:t> </a:t>
            </a:r>
            <a:endParaRPr lang="en-US" dirty="0"/>
          </a:p>
        </p:txBody>
      </p:sp>
      <p:sp>
        <p:nvSpPr>
          <p:cNvPr id="13315" name="Content Placeholder 2"/>
          <p:cNvSpPr>
            <a:spLocks noGrp="1"/>
          </p:cNvSpPr>
          <p:nvPr>
            <p:ph idx="1"/>
          </p:nvPr>
        </p:nvSpPr>
        <p:spPr>
          <a:xfrm>
            <a:off x="228600" y="1774825"/>
            <a:ext cx="8458200" cy="4625975"/>
          </a:xfrm>
        </p:spPr>
        <p:txBody>
          <a:bodyPr/>
          <a:lstStyle/>
          <a:p>
            <a:pPr algn="ctr">
              <a:buFont typeface="Wingdings 2" pitchFamily="18" charset="2"/>
              <a:buNone/>
            </a:pPr>
            <a:endParaRPr lang="en-US" sz="900" smtClean="0"/>
          </a:p>
          <a:p>
            <a:pPr>
              <a:buFont typeface="Wingdings 2" pitchFamily="18" charset="2"/>
              <a:buNone/>
            </a:pPr>
            <a:r>
              <a:rPr lang="en-US" sz="6000" smtClean="0"/>
              <a:t>What services do we provide to our customers?</a:t>
            </a:r>
          </a:p>
        </p:txBody>
      </p:sp>
      <p:pic>
        <p:nvPicPr>
          <p:cNvPr id="13316" name="Picture 3" descr="services.jpg"/>
          <p:cNvPicPr>
            <a:picLocks noChangeAspect="1"/>
          </p:cNvPicPr>
          <p:nvPr/>
        </p:nvPicPr>
        <p:blipFill>
          <a:blip r:embed="rId2" cstate="print"/>
          <a:srcRect/>
          <a:stretch>
            <a:fillRect/>
          </a:stretch>
        </p:blipFill>
        <p:spPr bwMode="auto">
          <a:xfrm>
            <a:off x="5715000" y="3657600"/>
            <a:ext cx="3124200" cy="2752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219200"/>
          </a:xfrm>
        </p:spPr>
        <p:txBody>
          <a:bodyPr>
            <a:noAutofit/>
          </a:bodyPr>
          <a:lstStyle/>
          <a:p>
            <a:pPr algn="ctr" eaLnBrk="1" fontAlgn="auto" hangingPunct="1">
              <a:spcAft>
                <a:spcPts val="0"/>
              </a:spcAft>
              <a:defRPr/>
            </a:pPr>
            <a:r>
              <a:rPr sz="4600" dirty="0" smtClean="0">
                <a:ln w="1905"/>
                <a:solidFill>
                  <a:schemeClr val="accent6"/>
                </a:solidFill>
                <a:effectLst>
                  <a:innerShdw blurRad="69850" dist="43180" dir="5400000">
                    <a:srgbClr val="000000">
                      <a:alpha val="65000"/>
                    </a:srgbClr>
                  </a:innerShdw>
                </a:effectLst>
              </a:rPr>
              <a:t>An Integrated Approach to </a:t>
            </a:r>
            <a:br>
              <a:rPr sz="4600" dirty="0" smtClean="0">
                <a:ln w="1905"/>
                <a:solidFill>
                  <a:schemeClr val="accent6"/>
                </a:solidFill>
                <a:effectLst>
                  <a:innerShdw blurRad="69850" dist="43180" dir="5400000">
                    <a:srgbClr val="000000">
                      <a:alpha val="65000"/>
                    </a:srgbClr>
                  </a:innerShdw>
                </a:effectLst>
              </a:rPr>
            </a:br>
            <a:r>
              <a:rPr sz="4600" dirty="0" smtClean="0">
                <a:ln w="1905"/>
                <a:solidFill>
                  <a:schemeClr val="accent6"/>
                </a:solidFill>
                <a:effectLst>
                  <a:innerShdw blurRad="69850" dist="43180" dir="5400000">
                    <a:srgbClr val="000000">
                      <a:alpha val="65000"/>
                    </a:srgbClr>
                  </a:innerShdw>
                </a:effectLst>
              </a:rPr>
              <a:t>Self-Sufficiency</a:t>
            </a:r>
            <a:endParaRPr sz="4600" dirty="0">
              <a:ln w="1905"/>
              <a:solidFill>
                <a:schemeClr val="accent6"/>
              </a:solidFill>
              <a:effectLst>
                <a:innerShdw blurRad="69850" dist="43180" dir="5400000">
                  <a:srgbClr val="000000">
                    <a:alpha val="65000"/>
                  </a:srgbClr>
                </a:innerShdw>
              </a:effectLst>
            </a:endParaRPr>
          </a:p>
        </p:txBody>
      </p:sp>
      <p:sp>
        <p:nvSpPr>
          <p:cNvPr id="18435" name="Content Placeholder 4"/>
          <p:cNvSpPr>
            <a:spLocks noGrp="1"/>
          </p:cNvSpPr>
          <p:nvPr>
            <p:ph idx="1"/>
          </p:nvPr>
        </p:nvSpPr>
        <p:spPr>
          <a:xfrm>
            <a:off x="152400" y="1676400"/>
            <a:ext cx="8763000" cy="5029200"/>
          </a:xfrm>
        </p:spPr>
        <p:txBody>
          <a:bodyPr/>
          <a:lstStyle/>
          <a:p>
            <a:pPr marL="80963" indent="0" eaLnBrk="1" hangingPunct="1">
              <a:buFont typeface="Wingdings 2" pitchFamily="18" charset="2"/>
              <a:buNone/>
              <a:defRPr/>
            </a:pPr>
            <a:r>
              <a:rPr lang="en-US" sz="2800" dirty="0" smtClean="0"/>
              <a:t>The services we provide occur in a </a:t>
            </a:r>
          </a:p>
          <a:p>
            <a:pPr marL="80963" indent="0" eaLnBrk="1" hangingPunct="1">
              <a:buFont typeface="Wingdings 2" pitchFamily="18" charset="2"/>
              <a:buNone/>
              <a:defRPr/>
            </a:pPr>
            <a:r>
              <a:rPr lang="en-US" sz="2800" dirty="0" smtClean="0"/>
              <a:t>multi-dimensional environment.</a:t>
            </a:r>
          </a:p>
          <a:p>
            <a:pPr marL="80963" indent="0" eaLnBrk="1" hangingPunct="1">
              <a:buFont typeface="Wingdings 2" pitchFamily="18" charset="2"/>
              <a:buNone/>
              <a:defRPr/>
            </a:pPr>
            <a:endParaRPr lang="en-US" sz="800" dirty="0" smtClean="0"/>
          </a:p>
          <a:p>
            <a:pPr marL="80963" indent="0" eaLnBrk="1" hangingPunct="1">
              <a:buFont typeface="Wingdings 2" pitchFamily="18" charset="2"/>
              <a:buNone/>
              <a:defRPr/>
            </a:pPr>
            <a:r>
              <a:rPr lang="en-US" sz="2800" dirty="0" smtClean="0"/>
              <a:t>Individuals are assisted in</a:t>
            </a:r>
          </a:p>
          <a:p>
            <a:pPr marL="80963" indent="0" eaLnBrk="1" hangingPunct="1">
              <a:buFont typeface="Wingdings 2" pitchFamily="18" charset="2"/>
              <a:buNone/>
              <a:defRPr/>
            </a:pPr>
            <a:r>
              <a:rPr lang="en-US" sz="2800" dirty="0" smtClean="0"/>
              <a:t>their families and in the </a:t>
            </a:r>
          </a:p>
          <a:p>
            <a:pPr marL="80963" indent="0" eaLnBrk="1" hangingPunct="1">
              <a:buFont typeface="Wingdings 2" pitchFamily="18" charset="2"/>
              <a:buNone/>
              <a:defRPr/>
            </a:pPr>
            <a:r>
              <a:rPr lang="en-US" sz="2800" dirty="0" smtClean="0"/>
              <a:t>community in which </a:t>
            </a:r>
          </a:p>
          <a:p>
            <a:pPr marL="80963" indent="0" eaLnBrk="1" hangingPunct="1">
              <a:buFont typeface="Wingdings 2" pitchFamily="18" charset="2"/>
              <a:buNone/>
              <a:defRPr/>
            </a:pPr>
            <a:r>
              <a:rPr lang="en-US" sz="2800" dirty="0" smtClean="0"/>
              <a:t>they live.</a:t>
            </a:r>
          </a:p>
          <a:p>
            <a:pPr marL="80963" indent="0" eaLnBrk="1" hangingPunct="1">
              <a:buFont typeface="Wingdings 2" pitchFamily="18" charset="2"/>
              <a:buNone/>
              <a:defRPr/>
            </a:pPr>
            <a:endParaRPr lang="en-US" sz="800" dirty="0" smtClean="0"/>
          </a:p>
          <a:p>
            <a:pPr marL="80963" indent="0" eaLnBrk="1" hangingPunct="1">
              <a:buFont typeface="Wingdings 2" pitchFamily="18" charset="2"/>
              <a:buNone/>
              <a:defRPr/>
            </a:pPr>
            <a:r>
              <a:rPr lang="en-US" sz="2800" dirty="0" smtClean="0"/>
              <a:t>Invest in all three.</a:t>
            </a:r>
          </a:p>
          <a:p>
            <a:pPr marL="80963" indent="0" eaLnBrk="1" hangingPunct="1">
              <a:buFont typeface="Wingdings 2" pitchFamily="18" charset="2"/>
              <a:buNone/>
              <a:defRPr/>
            </a:pPr>
            <a:endParaRPr lang="en-US" sz="800" dirty="0" smtClean="0"/>
          </a:p>
          <a:p>
            <a:pPr marL="80963" indent="0" eaLnBrk="1" hangingPunct="1">
              <a:buFont typeface="Wingdings 2" pitchFamily="18" charset="2"/>
              <a:buNone/>
              <a:defRPr/>
            </a:pPr>
            <a:r>
              <a:rPr lang="en-US" sz="2800" dirty="0" smtClean="0">
                <a:solidFill>
                  <a:schemeClr val="accent1">
                    <a:lumMod val="75000"/>
                  </a:schemeClr>
                </a:solidFill>
              </a:rPr>
              <a:t>Teaming process can mirror </a:t>
            </a:r>
          </a:p>
          <a:p>
            <a:pPr marL="80963" indent="0" eaLnBrk="1" hangingPunct="1">
              <a:buFont typeface="Wingdings 2" pitchFamily="18" charset="2"/>
              <a:buNone/>
              <a:defRPr/>
            </a:pPr>
            <a:r>
              <a:rPr lang="en-US" sz="2800" dirty="0" smtClean="0">
                <a:solidFill>
                  <a:schemeClr val="accent1">
                    <a:lumMod val="75000"/>
                  </a:schemeClr>
                </a:solidFill>
              </a:rPr>
              <a:t>this – specific need expanded</a:t>
            </a:r>
          </a:p>
          <a:p>
            <a:pPr marL="80963" indent="0" eaLnBrk="1" hangingPunct="1">
              <a:buFont typeface="Wingdings 2" pitchFamily="18" charset="2"/>
              <a:buNone/>
              <a:defRPr/>
            </a:pPr>
            <a:r>
              <a:rPr lang="en-US" sz="2800" dirty="0" smtClean="0">
                <a:solidFill>
                  <a:schemeClr val="accent1">
                    <a:lumMod val="75000"/>
                  </a:schemeClr>
                </a:solidFill>
              </a:rPr>
              <a:t>to geo team services. </a:t>
            </a:r>
          </a:p>
        </p:txBody>
      </p:sp>
      <p:sp>
        <p:nvSpPr>
          <p:cNvPr id="6" name="Oval 5"/>
          <p:cNvSpPr/>
          <p:nvPr/>
        </p:nvSpPr>
        <p:spPr>
          <a:xfrm>
            <a:off x="4953000" y="2219325"/>
            <a:ext cx="3962400" cy="433387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r>
              <a:rPr lang="en-US" sz="3600" dirty="0"/>
              <a:t>Community</a:t>
            </a:r>
          </a:p>
          <a:p>
            <a:pPr algn="ctr" fontAlgn="auto">
              <a:spcBef>
                <a:spcPts val="0"/>
              </a:spcBef>
              <a:spcAft>
                <a:spcPts val="0"/>
              </a:spcAft>
              <a:defRPr/>
            </a:pPr>
            <a:endParaRPr lang="en-US" dirty="0"/>
          </a:p>
          <a:p>
            <a:pPr algn="ctr" fontAlgn="auto">
              <a:spcBef>
                <a:spcPts val="0"/>
              </a:spcBef>
              <a:spcAft>
                <a:spcPts val="0"/>
              </a:spcAft>
              <a:defRPr/>
            </a:pPr>
            <a:endParaRPr lang="en-US" dirty="0"/>
          </a:p>
          <a:p>
            <a:pPr algn="ctr" fontAlgn="auto">
              <a:spcBef>
                <a:spcPts val="0"/>
              </a:spcBef>
              <a:spcAft>
                <a:spcPts val="0"/>
              </a:spcAft>
              <a:defRPr/>
            </a:pPr>
            <a:endParaRPr lang="en-US" dirty="0"/>
          </a:p>
          <a:p>
            <a:pPr algn="ctr" fontAlgn="auto">
              <a:spcBef>
                <a:spcPts val="0"/>
              </a:spcBef>
              <a:spcAft>
                <a:spcPts val="0"/>
              </a:spcAft>
              <a:defRPr/>
            </a:pPr>
            <a:endParaRPr lang="en-US" dirty="0"/>
          </a:p>
          <a:p>
            <a:pPr algn="ctr" fontAlgn="auto">
              <a:spcBef>
                <a:spcPts val="0"/>
              </a:spcBef>
              <a:spcAft>
                <a:spcPts val="0"/>
              </a:spcAft>
              <a:defRPr/>
            </a:pPr>
            <a:endParaRPr lang="en-US" dirty="0"/>
          </a:p>
          <a:p>
            <a:pPr algn="ctr" fontAlgn="auto">
              <a:spcBef>
                <a:spcPts val="0"/>
              </a:spcBef>
              <a:spcAft>
                <a:spcPts val="0"/>
              </a:spcAft>
              <a:defRPr/>
            </a:pPr>
            <a:endParaRPr lang="en-US" dirty="0"/>
          </a:p>
          <a:p>
            <a:pPr algn="ctr" fontAlgn="auto">
              <a:spcBef>
                <a:spcPts val="0"/>
              </a:spcBef>
              <a:spcAft>
                <a:spcPts val="0"/>
              </a:spcAft>
              <a:defRPr/>
            </a:pPr>
            <a:endParaRPr lang="en-US" dirty="0"/>
          </a:p>
          <a:p>
            <a:pPr algn="ctr" fontAlgn="auto">
              <a:spcBef>
                <a:spcPts val="0"/>
              </a:spcBef>
              <a:spcAft>
                <a:spcPts val="0"/>
              </a:spcAft>
              <a:defRPr/>
            </a:pPr>
            <a:endParaRPr lang="en-US" dirty="0"/>
          </a:p>
          <a:p>
            <a:pPr algn="ctr" fontAlgn="auto">
              <a:spcBef>
                <a:spcPts val="0"/>
              </a:spcBef>
              <a:spcAft>
                <a:spcPts val="0"/>
              </a:spcAft>
              <a:defRPr/>
            </a:pPr>
            <a:endParaRPr lang="en-US" dirty="0"/>
          </a:p>
          <a:p>
            <a:pPr algn="ctr" fontAlgn="auto">
              <a:spcBef>
                <a:spcPts val="0"/>
              </a:spcBef>
              <a:spcAft>
                <a:spcPts val="0"/>
              </a:spcAft>
              <a:defRPr/>
            </a:pPr>
            <a:endParaRPr lang="en-US" dirty="0"/>
          </a:p>
          <a:p>
            <a:pPr algn="ctr" fontAlgn="auto">
              <a:spcBef>
                <a:spcPts val="0"/>
              </a:spcBef>
              <a:spcAft>
                <a:spcPts val="0"/>
              </a:spcAft>
              <a:defRPr/>
            </a:pPr>
            <a:endParaRPr lang="en-US" dirty="0"/>
          </a:p>
        </p:txBody>
      </p:sp>
      <p:sp>
        <p:nvSpPr>
          <p:cNvPr id="7" name="Oval 6"/>
          <p:cNvSpPr/>
          <p:nvPr/>
        </p:nvSpPr>
        <p:spPr>
          <a:xfrm>
            <a:off x="5562600" y="4114800"/>
            <a:ext cx="2667000" cy="2438400"/>
          </a:xfrm>
          <a:prstGeom prst="ellipse">
            <a:avLst/>
          </a:prstGeom>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r>
              <a:rPr lang="en-US" sz="2800" dirty="0"/>
              <a:t>Family/</a:t>
            </a:r>
          </a:p>
          <a:p>
            <a:pPr algn="ctr" fontAlgn="auto">
              <a:spcBef>
                <a:spcPts val="0"/>
              </a:spcBef>
              <a:spcAft>
                <a:spcPts val="0"/>
              </a:spcAft>
              <a:defRPr/>
            </a:pPr>
            <a:r>
              <a:rPr lang="en-US" sz="2800" b="1" dirty="0">
                <a:solidFill>
                  <a:schemeClr val="accent1">
                    <a:lumMod val="75000"/>
                  </a:schemeClr>
                </a:solidFill>
              </a:rPr>
              <a:t>Geo Team</a:t>
            </a:r>
          </a:p>
          <a:p>
            <a:pPr algn="ctr" fontAlgn="auto">
              <a:spcBef>
                <a:spcPts val="0"/>
              </a:spcBef>
              <a:spcAft>
                <a:spcPts val="0"/>
              </a:spcAft>
              <a:defRPr/>
            </a:pPr>
            <a:endParaRPr lang="en-US" dirty="0"/>
          </a:p>
          <a:p>
            <a:pPr algn="ctr" fontAlgn="auto">
              <a:spcBef>
                <a:spcPts val="0"/>
              </a:spcBef>
              <a:spcAft>
                <a:spcPts val="0"/>
              </a:spcAft>
              <a:defRPr/>
            </a:pPr>
            <a:endParaRPr lang="en-US" dirty="0"/>
          </a:p>
          <a:p>
            <a:pPr algn="ctr" fontAlgn="auto">
              <a:spcBef>
                <a:spcPts val="0"/>
              </a:spcBef>
              <a:spcAft>
                <a:spcPts val="0"/>
              </a:spcAft>
              <a:defRPr/>
            </a:pPr>
            <a:endParaRPr lang="en-US" dirty="0"/>
          </a:p>
          <a:p>
            <a:pPr algn="ctr" fontAlgn="auto">
              <a:spcBef>
                <a:spcPts val="0"/>
              </a:spcBef>
              <a:spcAft>
                <a:spcPts val="0"/>
              </a:spcAft>
              <a:defRPr/>
            </a:pPr>
            <a:endParaRPr lang="en-US" dirty="0"/>
          </a:p>
        </p:txBody>
      </p:sp>
      <p:sp>
        <p:nvSpPr>
          <p:cNvPr id="8" name="Oval 7"/>
          <p:cNvSpPr/>
          <p:nvPr/>
        </p:nvSpPr>
        <p:spPr>
          <a:xfrm>
            <a:off x="6096000" y="5334000"/>
            <a:ext cx="1676400" cy="1219200"/>
          </a:xfrm>
          <a:prstGeom prst="ellipse">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r>
              <a:rPr lang="en-US" sz="1600" dirty="0"/>
              <a:t>Individual/</a:t>
            </a:r>
          </a:p>
          <a:p>
            <a:pPr algn="ctr" fontAlgn="auto">
              <a:spcBef>
                <a:spcPts val="0"/>
              </a:spcBef>
              <a:spcAft>
                <a:spcPts val="0"/>
              </a:spcAft>
              <a:defRPr/>
            </a:pPr>
            <a:r>
              <a:rPr lang="en-US" sz="1600" b="1" dirty="0">
                <a:solidFill>
                  <a:schemeClr val="accent6">
                    <a:lumMod val="60000"/>
                    <a:lumOff val="40000"/>
                  </a:schemeClr>
                </a:solidFill>
              </a:rPr>
              <a:t>Program</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211513" y="2554288"/>
            <a:ext cx="2971800" cy="2800350"/>
          </a:xfrm>
          <a:prstGeom prst="ellips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sz="1600" b="1" dirty="0"/>
              <a:t>Team Leaders</a:t>
            </a:r>
          </a:p>
          <a:p>
            <a:pPr algn="ctr">
              <a:defRPr/>
            </a:pPr>
            <a:r>
              <a:rPr lang="en-US" sz="1400" dirty="0"/>
              <a:t>Leonardtown</a:t>
            </a:r>
          </a:p>
          <a:p>
            <a:pPr algn="ctr">
              <a:defRPr/>
            </a:pPr>
            <a:r>
              <a:rPr lang="en-US" sz="1400" dirty="0"/>
              <a:t>Lexington Park</a:t>
            </a:r>
          </a:p>
          <a:p>
            <a:pPr algn="ctr">
              <a:defRPr/>
            </a:pPr>
            <a:endParaRPr lang="en-US" sz="800" dirty="0"/>
          </a:p>
          <a:p>
            <a:pPr algn="ctr">
              <a:defRPr/>
            </a:pPr>
            <a:r>
              <a:rPr lang="en-US" sz="1600" b="1" dirty="0"/>
              <a:t>Team Staff</a:t>
            </a:r>
          </a:p>
          <a:p>
            <a:pPr algn="ctr">
              <a:defRPr/>
            </a:pPr>
            <a:r>
              <a:rPr lang="en-US" sz="1400" dirty="0"/>
              <a:t>Child Welfare</a:t>
            </a:r>
          </a:p>
          <a:p>
            <a:pPr algn="ctr">
              <a:defRPr/>
            </a:pPr>
            <a:r>
              <a:rPr lang="en-US" sz="1400" dirty="0"/>
              <a:t>Protective Services</a:t>
            </a:r>
          </a:p>
          <a:p>
            <a:pPr algn="ctr">
              <a:defRPr/>
            </a:pPr>
            <a:r>
              <a:rPr lang="en-US" sz="1400" dirty="0"/>
              <a:t>Family Services</a:t>
            </a:r>
          </a:p>
          <a:p>
            <a:pPr algn="ctr">
              <a:defRPr/>
            </a:pPr>
            <a:r>
              <a:rPr lang="en-US" sz="1400" dirty="0"/>
              <a:t>Family Investment</a:t>
            </a:r>
          </a:p>
          <a:p>
            <a:pPr algn="ctr">
              <a:defRPr/>
            </a:pPr>
            <a:r>
              <a:rPr lang="en-US" sz="1400" dirty="0"/>
              <a:t>Child Support</a:t>
            </a:r>
          </a:p>
          <a:p>
            <a:pPr algn="ctr">
              <a:defRPr/>
            </a:pPr>
            <a:r>
              <a:rPr lang="en-US" sz="1400" dirty="0"/>
              <a:t>Employment Training</a:t>
            </a:r>
          </a:p>
        </p:txBody>
      </p:sp>
      <p:sp>
        <p:nvSpPr>
          <p:cNvPr id="5" name="Rectangle 4"/>
          <p:cNvSpPr/>
          <p:nvPr/>
        </p:nvSpPr>
        <p:spPr>
          <a:xfrm>
            <a:off x="609600" y="2895600"/>
            <a:ext cx="1600200" cy="2743200"/>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1600" b="1" dirty="0"/>
              <a:t>Program Specialist </a:t>
            </a:r>
          </a:p>
          <a:p>
            <a:pPr algn="ctr">
              <a:defRPr/>
            </a:pPr>
            <a:r>
              <a:rPr lang="en-US" sz="1400" dirty="0"/>
              <a:t>for </a:t>
            </a:r>
          </a:p>
          <a:p>
            <a:pPr algn="ctr">
              <a:defRPr/>
            </a:pPr>
            <a:endParaRPr lang="en-US" sz="1400" dirty="0"/>
          </a:p>
          <a:p>
            <a:pPr algn="ctr">
              <a:defRPr/>
            </a:pPr>
            <a:r>
              <a:rPr lang="en-US" sz="1400" dirty="0"/>
              <a:t>Child Support</a:t>
            </a:r>
          </a:p>
          <a:p>
            <a:pPr algn="ctr">
              <a:defRPr/>
            </a:pPr>
            <a:endParaRPr lang="en-US" sz="1400" dirty="0"/>
          </a:p>
          <a:p>
            <a:pPr algn="ctr">
              <a:defRPr/>
            </a:pPr>
            <a:r>
              <a:rPr lang="en-US" sz="1400" dirty="0"/>
              <a:t>Family Investment</a:t>
            </a:r>
          </a:p>
          <a:p>
            <a:pPr algn="ctr">
              <a:defRPr/>
            </a:pPr>
            <a:endParaRPr lang="en-US" sz="1400" dirty="0"/>
          </a:p>
          <a:p>
            <a:pPr algn="ctr">
              <a:defRPr/>
            </a:pPr>
            <a:r>
              <a:rPr lang="en-US" sz="1400" dirty="0"/>
              <a:t>TCA</a:t>
            </a:r>
          </a:p>
          <a:p>
            <a:pPr algn="ctr">
              <a:defRPr/>
            </a:pPr>
            <a:endParaRPr lang="en-US" sz="1400" dirty="0"/>
          </a:p>
          <a:p>
            <a:pPr algn="ctr">
              <a:defRPr/>
            </a:pPr>
            <a:r>
              <a:rPr lang="en-US" sz="1400" dirty="0"/>
              <a:t>Employment Training</a:t>
            </a:r>
          </a:p>
        </p:txBody>
      </p:sp>
      <p:sp>
        <p:nvSpPr>
          <p:cNvPr id="6" name="Rectangle 5"/>
          <p:cNvSpPr/>
          <p:nvPr/>
        </p:nvSpPr>
        <p:spPr>
          <a:xfrm>
            <a:off x="7162800" y="2743200"/>
            <a:ext cx="1581150" cy="2743200"/>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1600" b="1" dirty="0"/>
              <a:t>Program Specialist </a:t>
            </a:r>
          </a:p>
          <a:p>
            <a:pPr algn="ctr">
              <a:defRPr/>
            </a:pPr>
            <a:r>
              <a:rPr lang="en-US" sz="1400" dirty="0"/>
              <a:t>for</a:t>
            </a:r>
          </a:p>
          <a:p>
            <a:pPr algn="ctr">
              <a:defRPr/>
            </a:pPr>
            <a:endParaRPr lang="en-US" sz="1400" dirty="0"/>
          </a:p>
          <a:p>
            <a:pPr algn="ctr">
              <a:defRPr/>
            </a:pPr>
            <a:r>
              <a:rPr lang="en-US" sz="1400" dirty="0"/>
              <a:t>Child Protective Services</a:t>
            </a:r>
          </a:p>
          <a:p>
            <a:pPr algn="ctr">
              <a:defRPr/>
            </a:pPr>
            <a:endParaRPr lang="en-US" sz="1400" dirty="0"/>
          </a:p>
          <a:p>
            <a:pPr algn="ctr">
              <a:defRPr/>
            </a:pPr>
            <a:r>
              <a:rPr lang="en-US" sz="1400" dirty="0"/>
              <a:t>Family Services</a:t>
            </a:r>
          </a:p>
          <a:p>
            <a:pPr algn="ctr">
              <a:defRPr/>
            </a:pPr>
            <a:endParaRPr lang="en-US" sz="1400" dirty="0"/>
          </a:p>
          <a:p>
            <a:pPr algn="ctr">
              <a:defRPr/>
            </a:pPr>
            <a:r>
              <a:rPr lang="en-US" sz="1400" dirty="0"/>
              <a:t>Special Services</a:t>
            </a:r>
          </a:p>
          <a:p>
            <a:pPr algn="ctr">
              <a:defRPr/>
            </a:pPr>
            <a:endParaRPr lang="en-US" sz="1400" dirty="0"/>
          </a:p>
          <a:p>
            <a:pPr algn="ctr">
              <a:defRPr/>
            </a:pPr>
            <a:r>
              <a:rPr lang="en-US" sz="1400" dirty="0"/>
              <a:t>Foster Care</a:t>
            </a:r>
          </a:p>
        </p:txBody>
      </p:sp>
      <p:sp>
        <p:nvSpPr>
          <p:cNvPr id="7" name="Oval 6"/>
          <p:cNvSpPr/>
          <p:nvPr/>
        </p:nvSpPr>
        <p:spPr>
          <a:xfrm>
            <a:off x="533400" y="838200"/>
            <a:ext cx="1985963" cy="11430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sz="1400" b="1" dirty="0"/>
              <a:t>Assistant Director of Operations</a:t>
            </a:r>
          </a:p>
        </p:txBody>
      </p:sp>
      <p:sp>
        <p:nvSpPr>
          <p:cNvPr id="8" name="Oval 7"/>
          <p:cNvSpPr/>
          <p:nvPr/>
        </p:nvSpPr>
        <p:spPr>
          <a:xfrm>
            <a:off x="7010400" y="609600"/>
            <a:ext cx="1885950" cy="11430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sz="1400" b="1" dirty="0">
                <a:solidFill>
                  <a:prstClr val="white"/>
                </a:solidFill>
              </a:rPr>
              <a:t>Assistant Director for Services</a:t>
            </a:r>
          </a:p>
        </p:txBody>
      </p:sp>
      <p:sp>
        <p:nvSpPr>
          <p:cNvPr id="9" name="Oval 8"/>
          <p:cNvSpPr/>
          <p:nvPr/>
        </p:nvSpPr>
        <p:spPr>
          <a:xfrm>
            <a:off x="3886200" y="152400"/>
            <a:ext cx="1697038" cy="1028700"/>
          </a:xfrm>
          <a:prstGeom prst="ellipse">
            <a:avLst/>
          </a:prstGeom>
        </p:spPr>
        <p:style>
          <a:lnRef idx="3">
            <a:schemeClr val="lt1"/>
          </a:lnRef>
          <a:fillRef idx="1">
            <a:schemeClr val="accent5"/>
          </a:fillRef>
          <a:effectRef idx="1">
            <a:schemeClr val="accent5"/>
          </a:effectRef>
          <a:fontRef idx="minor">
            <a:schemeClr val="lt1"/>
          </a:fontRef>
        </p:style>
        <p:txBody>
          <a:bodyPr anchor="ctr"/>
          <a:lstStyle/>
          <a:p>
            <a:pPr algn="ctr">
              <a:defRPr/>
            </a:pPr>
            <a:r>
              <a:rPr lang="en-US" b="1" dirty="0">
                <a:solidFill>
                  <a:schemeClr val="bg1"/>
                </a:solidFill>
              </a:rPr>
              <a:t>Director</a:t>
            </a:r>
          </a:p>
        </p:txBody>
      </p:sp>
      <p:sp>
        <p:nvSpPr>
          <p:cNvPr id="10" name="Rectangle 9"/>
          <p:cNvSpPr/>
          <p:nvPr/>
        </p:nvSpPr>
        <p:spPr>
          <a:xfrm>
            <a:off x="4953000" y="6324600"/>
            <a:ext cx="1828800" cy="304800"/>
          </a:xfrm>
          <a:prstGeom prst="rect">
            <a:avLst/>
          </a:prstGeom>
        </p:spPr>
        <p:style>
          <a:lnRef idx="2">
            <a:schemeClr val="accent5"/>
          </a:lnRef>
          <a:fillRef idx="1">
            <a:schemeClr val="lt1"/>
          </a:fillRef>
          <a:effectRef idx="0">
            <a:schemeClr val="accent5"/>
          </a:effectRef>
          <a:fontRef idx="minor">
            <a:schemeClr val="dk1"/>
          </a:fontRef>
        </p:style>
        <p:txBody>
          <a:bodyPr anchor="ctr"/>
          <a:lstStyle/>
          <a:p>
            <a:pPr algn="ctr">
              <a:defRPr/>
            </a:pPr>
            <a:r>
              <a:rPr lang="en-US" sz="1600" dirty="0"/>
              <a:t>Program Integrity</a:t>
            </a:r>
            <a:r>
              <a:rPr lang="en-US" dirty="0"/>
              <a:t> </a:t>
            </a:r>
          </a:p>
        </p:txBody>
      </p:sp>
      <p:sp>
        <p:nvSpPr>
          <p:cNvPr id="11" name="Rectangle 10"/>
          <p:cNvSpPr/>
          <p:nvPr/>
        </p:nvSpPr>
        <p:spPr>
          <a:xfrm>
            <a:off x="688975" y="6334125"/>
            <a:ext cx="1828800" cy="304800"/>
          </a:xfrm>
          <a:prstGeom prst="rect">
            <a:avLst/>
          </a:prstGeom>
        </p:spPr>
        <p:style>
          <a:lnRef idx="2">
            <a:schemeClr val="accent5"/>
          </a:lnRef>
          <a:fillRef idx="1">
            <a:schemeClr val="lt1"/>
          </a:fillRef>
          <a:effectRef idx="0">
            <a:schemeClr val="accent5"/>
          </a:effectRef>
          <a:fontRef idx="minor">
            <a:schemeClr val="dk1"/>
          </a:fontRef>
        </p:style>
        <p:txBody>
          <a:bodyPr anchor="ctr"/>
          <a:lstStyle/>
          <a:p>
            <a:pPr algn="ctr">
              <a:defRPr/>
            </a:pPr>
            <a:r>
              <a:rPr lang="en-US" sz="1600" dirty="0"/>
              <a:t>Accountability</a:t>
            </a:r>
          </a:p>
        </p:txBody>
      </p:sp>
      <p:cxnSp>
        <p:nvCxnSpPr>
          <p:cNvPr id="12" name="Straight Arrow Connector 11"/>
          <p:cNvCxnSpPr/>
          <p:nvPr/>
        </p:nvCxnSpPr>
        <p:spPr>
          <a:xfrm>
            <a:off x="2706688" y="6486525"/>
            <a:ext cx="133191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3" name="Straight Arrow Connector 12"/>
          <p:cNvCxnSpPr/>
          <p:nvPr/>
        </p:nvCxnSpPr>
        <p:spPr>
          <a:xfrm>
            <a:off x="7086600" y="6477000"/>
            <a:ext cx="1262063" cy="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4" name="Straight Arrow Connector 13"/>
          <p:cNvCxnSpPr/>
          <p:nvPr/>
        </p:nvCxnSpPr>
        <p:spPr>
          <a:xfrm>
            <a:off x="2286000" y="4038600"/>
            <a:ext cx="838200" cy="0"/>
          </a:xfrm>
          <a:prstGeom prst="straightConnector1">
            <a:avLst/>
          </a:prstGeom>
          <a:ln>
            <a:headEnd type="arrow"/>
            <a:tailEnd type="arrow"/>
          </a:ln>
        </p:spPr>
        <p:style>
          <a:lnRef idx="2">
            <a:schemeClr val="accent6"/>
          </a:lnRef>
          <a:fillRef idx="0">
            <a:schemeClr val="accent6"/>
          </a:fillRef>
          <a:effectRef idx="1">
            <a:schemeClr val="accent6"/>
          </a:effectRef>
          <a:fontRef idx="minor">
            <a:schemeClr val="tx1"/>
          </a:fontRef>
        </p:style>
      </p:cxnSp>
      <p:cxnSp>
        <p:nvCxnSpPr>
          <p:cNvPr id="15" name="Straight Arrow Connector 14"/>
          <p:cNvCxnSpPr/>
          <p:nvPr/>
        </p:nvCxnSpPr>
        <p:spPr>
          <a:xfrm>
            <a:off x="6251575" y="4038600"/>
            <a:ext cx="835025" cy="0"/>
          </a:xfrm>
          <a:prstGeom prst="straightConnector1">
            <a:avLst/>
          </a:prstGeom>
          <a:ln>
            <a:headEnd type="arrow"/>
            <a:tailEnd type="arrow"/>
          </a:ln>
        </p:spPr>
        <p:style>
          <a:lnRef idx="2">
            <a:schemeClr val="accent6"/>
          </a:lnRef>
          <a:fillRef idx="0">
            <a:schemeClr val="accent6"/>
          </a:fillRef>
          <a:effectRef idx="1">
            <a:schemeClr val="accent6"/>
          </a:effectRef>
          <a:fontRef idx="minor">
            <a:schemeClr val="tx1"/>
          </a:fontRef>
        </p:style>
      </p:cxnSp>
      <p:cxnSp>
        <p:nvCxnSpPr>
          <p:cNvPr id="16" name="Straight Arrow Connector 15"/>
          <p:cNvCxnSpPr/>
          <p:nvPr/>
        </p:nvCxnSpPr>
        <p:spPr>
          <a:xfrm>
            <a:off x="1447800" y="2057400"/>
            <a:ext cx="0" cy="762000"/>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17" name="Straight Arrow Connector 16"/>
          <p:cNvCxnSpPr/>
          <p:nvPr/>
        </p:nvCxnSpPr>
        <p:spPr>
          <a:xfrm>
            <a:off x="8001000" y="1828800"/>
            <a:ext cx="0" cy="838200"/>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19" name="Straight Arrow Connector 18"/>
          <p:cNvCxnSpPr/>
          <p:nvPr/>
        </p:nvCxnSpPr>
        <p:spPr>
          <a:xfrm flipH="1">
            <a:off x="2514600" y="685800"/>
            <a:ext cx="1219200" cy="457200"/>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20" name="Straight Arrow Connector 19"/>
          <p:cNvCxnSpPr/>
          <p:nvPr/>
        </p:nvCxnSpPr>
        <p:spPr>
          <a:xfrm>
            <a:off x="5715000" y="762000"/>
            <a:ext cx="1219200" cy="304800"/>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22" name="Straight Arrow Connector 21"/>
          <p:cNvCxnSpPr/>
          <p:nvPr/>
        </p:nvCxnSpPr>
        <p:spPr>
          <a:xfrm>
            <a:off x="2362200" y="1828800"/>
            <a:ext cx="1006475" cy="1062038"/>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23" name="Straight Arrow Connector 22"/>
          <p:cNvCxnSpPr/>
          <p:nvPr/>
        </p:nvCxnSpPr>
        <p:spPr>
          <a:xfrm flipH="1">
            <a:off x="5943600" y="1752600"/>
            <a:ext cx="1219200" cy="985838"/>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14"/>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15"/>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16"/>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17"/>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19"/>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20"/>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22"/>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ctr" eaLnBrk="1" fontAlgn="auto" hangingPunct="1">
              <a:spcAft>
                <a:spcPts val="0"/>
              </a:spcAft>
              <a:defRPr/>
            </a:pPr>
            <a:r>
              <a:rPr lang="en-US" sz="4400" dirty="0" smtClean="0">
                <a:ln w="1905"/>
                <a:solidFill>
                  <a:schemeClr val="accent6"/>
                </a:solidFill>
                <a:effectLst>
                  <a:innerShdw blurRad="69850" dist="43180" dir="5400000">
                    <a:srgbClr val="000000">
                      <a:alpha val="65000"/>
                    </a:srgbClr>
                  </a:innerShdw>
                </a:effectLst>
              </a:rPr>
              <a:t>Teaming</a:t>
            </a:r>
            <a:endParaRPr lang="en-US" dirty="0" smtClean="0">
              <a:solidFill>
                <a:schemeClr val="accent6"/>
              </a:solidFill>
            </a:endParaRPr>
          </a:p>
        </p:txBody>
      </p:sp>
      <p:sp>
        <p:nvSpPr>
          <p:cNvPr id="16387" name="Content Placeholder 2"/>
          <p:cNvSpPr>
            <a:spLocks noGrp="1"/>
          </p:cNvSpPr>
          <p:nvPr>
            <p:ph idx="1"/>
          </p:nvPr>
        </p:nvSpPr>
        <p:spPr>
          <a:xfrm>
            <a:off x="457200" y="1676400"/>
            <a:ext cx="8229600" cy="4953000"/>
          </a:xfrm>
        </p:spPr>
        <p:txBody>
          <a:bodyPr/>
          <a:lstStyle/>
          <a:p>
            <a:pPr eaLnBrk="1" hangingPunct="1"/>
            <a:r>
              <a:rPr lang="en-US" smtClean="0"/>
              <a:t>Is the engine of organizational learning which encompasses multiple areas of expertise and engages in a variety of activities &amp; expands knowledge and expertise</a:t>
            </a:r>
          </a:p>
          <a:p>
            <a:pPr eaLnBrk="1" hangingPunct="1"/>
            <a:r>
              <a:rPr lang="en-US" smtClean="0"/>
              <a:t>Crucial learning activities take place within smaller, focused units of action for organizations to improve and innovate</a:t>
            </a:r>
          </a:p>
          <a:p>
            <a:pPr eaLnBrk="1" hangingPunct="1"/>
            <a:r>
              <a:rPr lang="en-US" smtClean="0"/>
              <a:t>Teaming is an essential aspect of PQI process/way of trying new ideas &amp; practices to move an individual or family forward</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8|4.6|2.3"/>
</p:tagLst>
</file>

<file path=ppt/tags/tag2.xml><?xml version="1.0" encoding="utf-8"?>
<p:tagLst xmlns:a="http://schemas.openxmlformats.org/drawingml/2006/main" xmlns:r="http://schemas.openxmlformats.org/officeDocument/2006/relationships" xmlns:p="http://schemas.openxmlformats.org/presentationml/2006/main">
  <p:tag name="TIMING" val="|6.9|0.8|7|0.5"/>
</p:tagLst>
</file>

<file path=ppt/tags/tag3.xml><?xml version="1.0" encoding="utf-8"?>
<p:tagLst xmlns:a="http://schemas.openxmlformats.org/drawingml/2006/main" xmlns:r="http://schemas.openxmlformats.org/officeDocument/2006/relationships" xmlns:p="http://schemas.openxmlformats.org/presentationml/2006/main">
  <p:tag name="TIMING" val="|1.7|1.7|1.6|1.5|2.8|1.7"/>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3383</TotalTime>
  <Words>1820</Words>
  <Application>Microsoft Office PowerPoint</Application>
  <PresentationFormat>On-screen Show (4:3)</PresentationFormat>
  <Paragraphs>359</Paragraphs>
  <Slides>33</Slides>
  <Notes>15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33</vt:i4>
      </vt:variant>
    </vt:vector>
  </HeadingPairs>
  <TitlesOfParts>
    <vt:vector size="42" baseType="lpstr">
      <vt:lpstr>Arial</vt:lpstr>
      <vt:lpstr>Corbel</vt:lpstr>
      <vt:lpstr>Wingdings 2</vt:lpstr>
      <vt:lpstr>Wingdings</vt:lpstr>
      <vt:lpstr>Wingdings 3</vt:lpstr>
      <vt:lpstr>Calibri</vt:lpstr>
      <vt:lpstr>Times New Roman</vt:lpstr>
      <vt:lpstr>Symbol</vt:lpstr>
      <vt:lpstr>Module</vt:lpstr>
      <vt:lpstr>Getting Out of the Box</vt:lpstr>
      <vt:lpstr>What puts or keeps you in the box?</vt:lpstr>
      <vt:lpstr>If you are a supervisor?</vt:lpstr>
      <vt:lpstr>If you don’t find a way out, what happens?</vt:lpstr>
      <vt:lpstr>Maslow’s Hierarchy of Needs</vt:lpstr>
      <vt:lpstr> </vt:lpstr>
      <vt:lpstr>An Integrated Approach to  Self-Sufficiency</vt:lpstr>
      <vt:lpstr>Slide 8</vt:lpstr>
      <vt:lpstr>Teaming</vt:lpstr>
      <vt:lpstr>Slide 10</vt:lpstr>
      <vt:lpstr>What Teams are we part of?</vt:lpstr>
      <vt:lpstr>Team  - Noun or Verb?</vt:lpstr>
      <vt:lpstr>St. Mary’s County  Department of Social Services</vt:lpstr>
      <vt:lpstr>St. Mary’s County  Department of Social Services</vt:lpstr>
      <vt:lpstr>Workplace Behaviors</vt:lpstr>
      <vt:lpstr>What are the barriers to Teaming?</vt:lpstr>
      <vt:lpstr>21st Century Teaming</vt:lpstr>
      <vt:lpstr>21st Century Teaming</vt:lpstr>
      <vt:lpstr>21st Century Teaming</vt:lpstr>
      <vt:lpstr>Learning through Teaming </vt:lpstr>
      <vt:lpstr>Learning through Teaming </vt:lpstr>
      <vt:lpstr>Learning through Teaming </vt:lpstr>
      <vt:lpstr>Learning through Teaming </vt:lpstr>
      <vt:lpstr>Learning through Teaming </vt:lpstr>
      <vt:lpstr>Challenges to Teaming</vt:lpstr>
      <vt:lpstr>How to succeed</vt:lpstr>
      <vt:lpstr>Three Pillars of a Teaming Culture</vt:lpstr>
      <vt:lpstr>Develop “team” for Teaming</vt:lpstr>
      <vt:lpstr>Teaming Process</vt:lpstr>
      <vt:lpstr>Case Studies</vt:lpstr>
      <vt:lpstr>Scenerios</vt:lpstr>
      <vt:lpstr>Resources</vt:lpstr>
      <vt:lpstr>Slide 33</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Marginalized Families</dc:title>
  <dc:creator>Hilary</dc:creator>
  <cp:lastModifiedBy>exec_assistant</cp:lastModifiedBy>
  <cp:revision>295</cp:revision>
  <dcterms:created xsi:type="dcterms:W3CDTF">2011-02-10T01:18:59Z</dcterms:created>
  <dcterms:modified xsi:type="dcterms:W3CDTF">2015-03-11T20:33:28Z</dcterms:modified>
</cp:coreProperties>
</file>