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63" r:id="rId3"/>
    <p:sldId id="264" r:id="rId4"/>
    <p:sldId id="274" r:id="rId5"/>
    <p:sldId id="276" r:id="rId6"/>
    <p:sldId id="277" r:id="rId7"/>
    <p:sldId id="278" r:id="rId8"/>
    <p:sldId id="279" r:id="rId9"/>
    <p:sldId id="281" r:id="rId10"/>
    <p:sldId id="297" r:id="rId11"/>
    <p:sldId id="298" r:id="rId12"/>
    <p:sldId id="327" r:id="rId13"/>
    <p:sldId id="328" r:id="rId14"/>
    <p:sldId id="300" r:id="rId15"/>
    <p:sldId id="301" r:id="rId16"/>
    <p:sldId id="285" r:id="rId17"/>
    <p:sldId id="286" r:id="rId18"/>
    <p:sldId id="289" r:id="rId19"/>
    <p:sldId id="290" r:id="rId20"/>
    <p:sldId id="291" r:id="rId21"/>
    <p:sldId id="292" r:id="rId22"/>
    <p:sldId id="293" r:id="rId23"/>
    <p:sldId id="294" r:id="rId24"/>
    <p:sldId id="295" r:id="rId25"/>
    <p:sldId id="329" r:id="rId26"/>
    <p:sldId id="259" r:id="rId27"/>
    <p:sldId id="266" r:id="rId28"/>
    <p:sldId id="267" r:id="rId29"/>
    <p:sldId id="268" r:id="rId30"/>
    <p:sldId id="269" r:id="rId31"/>
    <p:sldId id="270" r:id="rId32"/>
    <p:sldId id="271" r:id="rId33"/>
    <p:sldId id="272" r:id="rId34"/>
    <p:sldId id="330" r:id="rId35"/>
    <p:sldId id="331" r:id="rId36"/>
    <p:sldId id="332" r:id="rId37"/>
    <p:sldId id="307" r:id="rId38"/>
    <p:sldId id="308" r:id="rId39"/>
    <p:sldId id="309" r:id="rId40"/>
    <p:sldId id="310" r:id="rId41"/>
    <p:sldId id="311" r:id="rId42"/>
    <p:sldId id="312" r:id="rId43"/>
    <p:sldId id="313" r:id="rId44"/>
    <p:sldId id="333" r:id="rId45"/>
    <p:sldId id="334" r:id="rId46"/>
    <p:sldId id="316" r:id="rId47"/>
    <p:sldId id="335" r:id="rId48"/>
    <p:sldId id="317" r:id="rId49"/>
    <p:sldId id="318" r:id="rId50"/>
    <p:sldId id="303" r:id="rId51"/>
    <p:sldId id="302" r:id="rId52"/>
    <p:sldId id="304" r:id="rId53"/>
    <p:sldId id="305" r:id="rId54"/>
    <p:sldId id="337" r:id="rId55"/>
    <p:sldId id="338" r:id="rId56"/>
    <p:sldId id="339" r:id="rId57"/>
    <p:sldId id="340" r:id="rId58"/>
    <p:sldId id="306" r:id="rId59"/>
    <p:sldId id="265" r:id="rId60"/>
    <p:sldId id="273" r:id="rId61"/>
    <p:sldId id="33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85"/>
    <a:srgbClr val="205698"/>
    <a:srgbClr val="D4891C"/>
    <a:srgbClr val="AD7017"/>
    <a:srgbClr val="273691"/>
    <a:srgbClr val="00927E"/>
    <a:srgbClr val="3D76A9"/>
    <a:srgbClr val="2768B7"/>
    <a:srgbClr val="20A4E4"/>
    <a:srgbClr val="A1005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27" autoAdjust="0"/>
  </p:normalViewPr>
  <p:slideViewPr>
    <p:cSldViewPr>
      <p:cViewPr varScale="1">
        <p:scale>
          <a:sx n="75" d="100"/>
          <a:sy n="75" d="100"/>
        </p:scale>
        <p:origin x="-1422" y="-90"/>
      </p:cViewPr>
      <p:guideLst>
        <p:guide orient="horz" pos="2160"/>
        <p:guide orient="horz" pos="1152"/>
        <p:guide orient="horz" pos="960"/>
        <p:guide orient="horz" pos="240"/>
        <p:guide pos="2880"/>
        <p:guide pos="288"/>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u7355.LVHHN\AppData\Local\Microsoft\Windows\Temporary%20Internet%20Files\Content.Outlook\Y8ANDYQU\PAP%20data.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pivotSource>
    <c:name>[CCT_PIC_Graphs_Roles.xlsx]All Discharge!PivotTable1</c:name>
    <c:fmtId val="-1"/>
  </c:pivotSource>
  <c:chart>
    <c:autoTitleDeleted val="1"/>
    <c:pivotFmts>
      <c:pivotFmt>
        <c:idx val="0"/>
        <c:marker>
          <c:symbol val="none"/>
        </c:marker>
      </c:pivotFmt>
      <c:pivotFmt>
        <c:idx val="1"/>
        <c:marker>
          <c:symbol val="none"/>
        </c:marker>
      </c:pivotFmt>
      <c:pivotFmt>
        <c:idx val="2"/>
        <c:marker>
          <c:symbol val="none"/>
        </c:marker>
        <c:dLbl>
          <c:idx val="0"/>
          <c:spPr/>
          <c:txPr>
            <a:bodyPr/>
            <a:lstStyle/>
            <a:p>
              <a:pPr>
                <a:defRPr/>
              </a:pPr>
              <a:endParaRPr lang="en-US"/>
            </a:p>
          </c:txPr>
          <c:showVal val="1"/>
        </c:dLbl>
      </c:pivotFmt>
      <c:pivotFmt>
        <c:idx val="3"/>
        <c:spPr>
          <a:noFill/>
        </c:spPr>
        <c:marker>
          <c:symbol val="none"/>
        </c:marker>
      </c:pivotFmt>
      <c:pivotFmt>
        <c:idx val="4"/>
        <c:marker>
          <c:symbol val="none"/>
        </c:marker>
      </c:pivotFmt>
      <c:pivotFmt>
        <c:idx val="5"/>
        <c:marker>
          <c:symbol val="none"/>
        </c:marker>
      </c:pivotFmt>
      <c:pivotFmt>
        <c:idx val="6"/>
        <c:spPr>
          <a:noFill/>
        </c:spPr>
        <c:marker>
          <c:symbol val="none"/>
        </c:marker>
      </c:pivotFmt>
      <c:pivotFmt>
        <c:idx val="7"/>
        <c:marker>
          <c:symbol val="none"/>
        </c:marker>
      </c:pivotFmt>
      <c:pivotFmt>
        <c:idx val="8"/>
        <c:marker>
          <c:symbol val="none"/>
        </c:marker>
      </c:pivotFmt>
      <c:pivotFmt>
        <c:idx val="9"/>
        <c:spPr>
          <a:noFill/>
        </c:spPr>
        <c:marker>
          <c:symbol val="none"/>
        </c:marker>
      </c:pivotFmt>
    </c:pivotFmts>
    <c:plotArea>
      <c:layout/>
      <c:barChart>
        <c:barDir val="col"/>
        <c:grouping val="clustered"/>
        <c:ser>
          <c:idx val="0"/>
          <c:order val="0"/>
          <c:tx>
            <c:strRef>
              <c:f>'All Discharge'!$B$3</c:f>
              <c:strCache>
                <c:ptCount val="1"/>
                <c:pt idx="0">
                  <c:v>Pre-Engagement</c:v>
                </c:pt>
              </c:strCache>
            </c:strRef>
          </c:tx>
          <c:cat>
            <c:multiLvlStrRef>
              <c:f>'All Discharge'!$A$4:$A$8</c:f>
              <c:multiLvlStrCache>
                <c:ptCount val="3"/>
                <c:lvl>
                  <c:pt idx="0">
                    <c:v>Admission</c:v>
                  </c:pt>
                  <c:pt idx="1">
                    <c:v>Emergency</c:v>
                  </c:pt>
                  <c:pt idx="2">
                    <c:v>Readmission</c:v>
                  </c:pt>
                </c:lvl>
                <c:lvl>
                  <c:pt idx="0">
                    <c:v>D/C Episode</c:v>
                  </c:pt>
                </c:lvl>
              </c:multiLvlStrCache>
            </c:multiLvlStrRef>
          </c:cat>
          <c:val>
            <c:numRef>
              <c:f>'All Discharge'!$B$4:$B$8</c:f>
              <c:numCache>
                <c:formatCode>General</c:formatCode>
                <c:ptCount val="3"/>
                <c:pt idx="0">
                  <c:v>2778</c:v>
                </c:pt>
                <c:pt idx="1">
                  <c:v>840</c:v>
                </c:pt>
                <c:pt idx="2">
                  <c:v>485</c:v>
                </c:pt>
              </c:numCache>
            </c:numRef>
          </c:val>
        </c:ser>
        <c:ser>
          <c:idx val="1"/>
          <c:order val="1"/>
          <c:tx>
            <c:strRef>
              <c:f>'All Discharge'!$C$3</c:f>
              <c:strCache>
                <c:ptCount val="1"/>
                <c:pt idx="0">
                  <c:v>Post-Engagement</c:v>
                </c:pt>
              </c:strCache>
            </c:strRef>
          </c:tx>
          <c:cat>
            <c:multiLvlStrRef>
              <c:f>'All Discharge'!$A$4:$A$8</c:f>
              <c:multiLvlStrCache>
                <c:ptCount val="3"/>
                <c:lvl>
                  <c:pt idx="0">
                    <c:v>Admission</c:v>
                  </c:pt>
                  <c:pt idx="1">
                    <c:v>Emergency</c:v>
                  </c:pt>
                  <c:pt idx="2">
                    <c:v>Readmission</c:v>
                  </c:pt>
                </c:lvl>
                <c:lvl>
                  <c:pt idx="0">
                    <c:v>D/C Episode</c:v>
                  </c:pt>
                </c:lvl>
              </c:multiLvlStrCache>
            </c:multiLvlStrRef>
          </c:cat>
          <c:val>
            <c:numRef>
              <c:f>'All Discharge'!$C$4:$C$8</c:f>
              <c:numCache>
                <c:formatCode>General</c:formatCode>
                <c:ptCount val="3"/>
                <c:pt idx="0">
                  <c:v>1426</c:v>
                </c:pt>
                <c:pt idx="1">
                  <c:v>628</c:v>
                </c:pt>
                <c:pt idx="2">
                  <c:v>458</c:v>
                </c:pt>
              </c:numCache>
            </c:numRef>
          </c:val>
        </c:ser>
        <c:ser>
          <c:idx val="2"/>
          <c:order val="2"/>
          <c:tx>
            <c:strRef>
              <c:f>'All Discharge'!$D$3</c:f>
              <c:strCache>
                <c:ptCount val="1"/>
                <c:pt idx="0">
                  <c:v>Patient Count</c:v>
                </c:pt>
              </c:strCache>
            </c:strRef>
          </c:tx>
          <c:spPr>
            <a:noFill/>
          </c:spPr>
          <c:cat>
            <c:multiLvlStrRef>
              <c:f>'All Discharge'!$A$4:$A$8</c:f>
              <c:multiLvlStrCache>
                <c:ptCount val="3"/>
                <c:lvl>
                  <c:pt idx="0">
                    <c:v>Admission</c:v>
                  </c:pt>
                  <c:pt idx="1">
                    <c:v>Emergency</c:v>
                  </c:pt>
                  <c:pt idx="2">
                    <c:v>Readmission</c:v>
                  </c:pt>
                </c:lvl>
                <c:lvl>
                  <c:pt idx="0">
                    <c:v>D/C Episode</c:v>
                  </c:pt>
                </c:lvl>
              </c:multiLvlStrCache>
            </c:multiLvlStrRef>
          </c:cat>
          <c:val>
            <c:numRef>
              <c:f>'All Discharge'!$D$4:$D$8</c:f>
              <c:numCache>
                <c:formatCode>General</c:formatCode>
                <c:ptCount val="3"/>
                <c:pt idx="0">
                  <c:v>1237</c:v>
                </c:pt>
                <c:pt idx="1">
                  <c:v>608</c:v>
                </c:pt>
                <c:pt idx="2">
                  <c:v>488</c:v>
                </c:pt>
              </c:numCache>
            </c:numRef>
          </c:val>
        </c:ser>
        <c:dLbls/>
        <c:axId val="82956288"/>
        <c:axId val="82957824"/>
      </c:barChart>
      <c:catAx>
        <c:axId val="82956288"/>
        <c:scaling>
          <c:orientation val="minMax"/>
        </c:scaling>
        <c:axPos val="b"/>
        <c:majorTickMark val="none"/>
        <c:tickLblPos val="nextTo"/>
        <c:crossAx val="82957824"/>
        <c:crosses val="autoZero"/>
        <c:auto val="1"/>
        <c:lblAlgn val="ctr"/>
        <c:lblOffset val="100"/>
      </c:catAx>
      <c:valAx>
        <c:axId val="82957824"/>
        <c:scaling>
          <c:orientation val="minMax"/>
          <c:min val="0"/>
        </c:scaling>
        <c:axPos val="l"/>
        <c:majorGridlines/>
        <c:title>
          <c:tx>
            <c:rich>
              <a:bodyPr/>
              <a:lstStyle/>
              <a:p>
                <a:pPr>
                  <a:defRPr/>
                </a:pPr>
                <a:r>
                  <a:rPr lang="en-US" dirty="0"/>
                  <a:t>Number</a:t>
                </a:r>
                <a:r>
                  <a:rPr lang="en-US" baseline="0" dirty="0"/>
                  <a:t> of Encounters</a:t>
                </a:r>
                <a:endParaRPr lang="en-US" dirty="0"/>
              </a:p>
            </c:rich>
          </c:tx>
          <c:layout>
            <c:manualLayout>
              <c:xMode val="edge"/>
              <c:yMode val="edge"/>
              <c:x val="4.5695634434924526E-2"/>
              <c:y val="0.33645008773980195"/>
            </c:manualLayout>
          </c:layout>
        </c:title>
        <c:numFmt formatCode="General" sourceLinked="1"/>
        <c:majorTickMark val="none"/>
        <c:tickLblPos val="nextTo"/>
        <c:crossAx val="82956288"/>
        <c:crosses val="autoZero"/>
        <c:crossBetween val="between"/>
      </c:valAx>
      <c:dTable>
        <c:showHorzBorder val="1"/>
        <c:showVertBorder val="1"/>
        <c:showOutline val="1"/>
        <c:showKeys val="1"/>
      </c:dTable>
    </c:plotArea>
    <c:plotVisOnly val="1"/>
    <c:dispBlanksAs val="gap"/>
  </c:chart>
  <c:externalData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lang val="en-US"/>
  <c:pivotSource>
    <c:name>[CCT_PIC_Graphs_Roles.xlsx]Care Managers!PivotTable1</c:name>
    <c:fmtId val="-1"/>
  </c:pivotSource>
  <c:chart>
    <c:autoTitleDeleted val="1"/>
    <c:pivotFmts>
      <c:pivotFmt>
        <c:idx val="0"/>
        <c:marker>
          <c:symbol val="none"/>
        </c:marker>
      </c:pivotFmt>
      <c:pivotFmt>
        <c:idx val="1"/>
        <c:marker>
          <c:symbol val="none"/>
        </c:marker>
      </c:pivotFmt>
      <c:pivotFmt>
        <c:idx val="2"/>
        <c:spPr>
          <a:noFill/>
        </c:spPr>
        <c:marker>
          <c:symbol val="none"/>
        </c:marker>
      </c:pivotFmt>
      <c:pivotFmt>
        <c:idx val="3"/>
        <c:marker>
          <c:symbol val="none"/>
        </c:marker>
      </c:pivotFmt>
      <c:pivotFmt>
        <c:idx val="4"/>
        <c:marker>
          <c:symbol val="none"/>
        </c:marker>
      </c:pivotFmt>
      <c:pivotFmt>
        <c:idx val="5"/>
        <c:spPr>
          <a:noFill/>
        </c:spPr>
        <c:marker>
          <c:symbol val="none"/>
        </c:marker>
      </c:pivotFmt>
      <c:pivotFmt>
        <c:idx val="6"/>
        <c:marker>
          <c:symbol val="none"/>
        </c:marker>
      </c:pivotFmt>
      <c:pivotFmt>
        <c:idx val="7"/>
        <c:marker>
          <c:symbol val="none"/>
        </c:marker>
      </c:pivotFmt>
      <c:pivotFmt>
        <c:idx val="8"/>
        <c:spPr>
          <a:noFill/>
        </c:spPr>
        <c:marker>
          <c:symbol val="none"/>
        </c:marker>
      </c:pivotFmt>
    </c:pivotFmts>
    <c:plotArea>
      <c:layout/>
      <c:barChart>
        <c:barDir val="col"/>
        <c:grouping val="clustered"/>
        <c:ser>
          <c:idx val="0"/>
          <c:order val="0"/>
          <c:tx>
            <c:strRef>
              <c:f>'Care Managers'!$B$4</c:f>
              <c:strCache>
                <c:ptCount val="1"/>
                <c:pt idx="0">
                  <c:v>Pre-Engagement</c:v>
                </c:pt>
              </c:strCache>
            </c:strRef>
          </c:tx>
          <c:cat>
            <c:strRef>
              <c:f>'Care Managers'!$A$5:$A$7</c:f>
              <c:strCache>
                <c:ptCount val="2"/>
                <c:pt idx="0">
                  <c:v>17th Street</c:v>
                </c:pt>
                <c:pt idx="1">
                  <c:v>Non 17th Street</c:v>
                </c:pt>
              </c:strCache>
            </c:strRef>
          </c:cat>
          <c:val>
            <c:numRef>
              <c:f>'Care Managers'!$B$5:$B$7</c:f>
              <c:numCache>
                <c:formatCode>General</c:formatCode>
                <c:ptCount val="2"/>
                <c:pt idx="0">
                  <c:v>1996</c:v>
                </c:pt>
                <c:pt idx="1">
                  <c:v>5256</c:v>
                </c:pt>
              </c:numCache>
            </c:numRef>
          </c:val>
        </c:ser>
        <c:ser>
          <c:idx val="1"/>
          <c:order val="1"/>
          <c:tx>
            <c:strRef>
              <c:f>'Care Managers'!$C$4</c:f>
              <c:strCache>
                <c:ptCount val="1"/>
                <c:pt idx="0">
                  <c:v>Post-Engagement</c:v>
                </c:pt>
              </c:strCache>
            </c:strRef>
          </c:tx>
          <c:cat>
            <c:strRef>
              <c:f>'Care Managers'!$A$5:$A$7</c:f>
              <c:strCache>
                <c:ptCount val="2"/>
                <c:pt idx="0">
                  <c:v>17th Street</c:v>
                </c:pt>
                <c:pt idx="1">
                  <c:v>Non 17th Street</c:v>
                </c:pt>
              </c:strCache>
            </c:strRef>
          </c:cat>
          <c:val>
            <c:numRef>
              <c:f>'Care Managers'!$C$5:$C$7</c:f>
              <c:numCache>
                <c:formatCode>General</c:formatCode>
                <c:ptCount val="2"/>
                <c:pt idx="0">
                  <c:v>1618</c:v>
                </c:pt>
                <c:pt idx="1">
                  <c:v>3661</c:v>
                </c:pt>
              </c:numCache>
            </c:numRef>
          </c:val>
        </c:ser>
        <c:ser>
          <c:idx val="2"/>
          <c:order val="2"/>
          <c:tx>
            <c:strRef>
              <c:f>'Care Managers'!$D$4</c:f>
              <c:strCache>
                <c:ptCount val="1"/>
                <c:pt idx="0">
                  <c:v>Patient Count</c:v>
                </c:pt>
              </c:strCache>
            </c:strRef>
          </c:tx>
          <c:spPr>
            <a:noFill/>
          </c:spPr>
          <c:cat>
            <c:strRef>
              <c:f>'Care Managers'!$A$5:$A$7</c:f>
              <c:strCache>
                <c:ptCount val="2"/>
                <c:pt idx="0">
                  <c:v>17th Street</c:v>
                </c:pt>
                <c:pt idx="1">
                  <c:v>Non 17th Street</c:v>
                </c:pt>
              </c:strCache>
            </c:strRef>
          </c:cat>
          <c:val>
            <c:numRef>
              <c:f>'Care Managers'!$D$5:$D$7</c:f>
              <c:numCache>
                <c:formatCode>General</c:formatCode>
                <c:ptCount val="2"/>
                <c:pt idx="0">
                  <c:v>1123</c:v>
                </c:pt>
                <c:pt idx="1">
                  <c:v>3270</c:v>
                </c:pt>
              </c:numCache>
            </c:numRef>
          </c:val>
        </c:ser>
        <c:dLbls/>
        <c:axId val="82171008"/>
        <c:axId val="82172544"/>
      </c:barChart>
      <c:catAx>
        <c:axId val="82171008"/>
        <c:scaling>
          <c:orientation val="minMax"/>
        </c:scaling>
        <c:axPos val="b"/>
        <c:majorTickMark val="none"/>
        <c:tickLblPos val="nextTo"/>
        <c:crossAx val="82172544"/>
        <c:crosses val="autoZero"/>
        <c:auto val="1"/>
        <c:lblAlgn val="ctr"/>
        <c:lblOffset val="100"/>
      </c:catAx>
      <c:valAx>
        <c:axId val="82172544"/>
        <c:scaling>
          <c:orientation val="minMax"/>
          <c:min val="0"/>
        </c:scaling>
        <c:axPos val="l"/>
        <c:majorGridlines/>
        <c:title>
          <c:tx>
            <c:rich>
              <a:bodyPr rot="-5400000" vert="horz"/>
              <a:lstStyle/>
              <a:p>
                <a:pPr>
                  <a:defRPr/>
                </a:pPr>
                <a:r>
                  <a:rPr lang="en-US" sz="1000" b="1" i="0" u="none" strike="noStrike" baseline="0" dirty="0">
                    <a:effectLst/>
                  </a:rPr>
                  <a:t>Number of Encounters</a:t>
                </a:r>
                <a:endParaRPr lang="en-US" dirty="0"/>
              </a:p>
            </c:rich>
          </c:tx>
        </c:title>
        <c:numFmt formatCode="General" sourceLinked="1"/>
        <c:majorTickMark val="none"/>
        <c:tickLblPos val="nextTo"/>
        <c:crossAx val="82171008"/>
        <c:crosses val="autoZero"/>
        <c:crossBetween val="between"/>
      </c:valAx>
      <c:dTable>
        <c:showHorzBorder val="1"/>
        <c:showVertBorder val="1"/>
        <c:showOutline val="1"/>
        <c:showKeys val="1"/>
      </c:dTable>
    </c:plotArea>
    <c:plotVisOnly val="1"/>
    <c:dispBlanksAs val="gap"/>
  </c:chart>
  <c:externalData r:id="rId1"/>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lang val="en-US"/>
  <c:pivotSource>
    <c:name>[CCT_PIC_Graphs_Roles.xlsx]Behavioral Health Specialist!PivotTable1</c:name>
    <c:fmtId val="-1"/>
  </c:pivotSource>
  <c:chart>
    <c:autoTitleDeleted val="1"/>
    <c:pivotFmts>
      <c:pivotFmt>
        <c:idx val="0"/>
        <c:marker>
          <c:symbol val="none"/>
        </c:marker>
      </c:pivotFmt>
      <c:pivotFmt>
        <c:idx val="1"/>
        <c:marker>
          <c:symbol val="none"/>
        </c:marker>
      </c:pivotFmt>
      <c:pivotFmt>
        <c:idx val="2"/>
        <c:spPr>
          <a:noFill/>
        </c:spPr>
        <c:marker>
          <c:symbol val="none"/>
        </c:marker>
      </c:pivotFmt>
      <c:pivotFmt>
        <c:idx val="3"/>
        <c:marker>
          <c:symbol val="none"/>
        </c:marker>
      </c:pivotFmt>
      <c:pivotFmt>
        <c:idx val="4"/>
        <c:marker>
          <c:symbol val="none"/>
        </c:marker>
      </c:pivotFmt>
      <c:pivotFmt>
        <c:idx val="5"/>
        <c:spPr>
          <a:noFill/>
        </c:spPr>
        <c:marker>
          <c:symbol val="none"/>
        </c:marker>
      </c:pivotFmt>
      <c:pivotFmt>
        <c:idx val="6"/>
        <c:marker>
          <c:symbol val="none"/>
        </c:marker>
      </c:pivotFmt>
      <c:pivotFmt>
        <c:idx val="7"/>
        <c:marker>
          <c:symbol val="none"/>
        </c:marker>
      </c:pivotFmt>
      <c:pivotFmt>
        <c:idx val="8"/>
        <c:spPr>
          <a:noFill/>
        </c:spPr>
        <c:marker>
          <c:symbol val="none"/>
        </c:marker>
      </c:pivotFmt>
    </c:pivotFmts>
    <c:plotArea>
      <c:layout/>
      <c:barChart>
        <c:barDir val="col"/>
        <c:grouping val="clustered"/>
        <c:ser>
          <c:idx val="0"/>
          <c:order val="0"/>
          <c:tx>
            <c:strRef>
              <c:f>'Behavioral Health Specialist'!$B$4</c:f>
              <c:strCache>
                <c:ptCount val="1"/>
                <c:pt idx="0">
                  <c:v>Pre-Engagement</c:v>
                </c:pt>
              </c:strCache>
            </c:strRef>
          </c:tx>
          <c:cat>
            <c:strRef>
              <c:f>'Behavioral Health Specialist'!$A$5:$A$7</c:f>
              <c:strCache>
                <c:ptCount val="2"/>
                <c:pt idx="0">
                  <c:v>17th Street</c:v>
                </c:pt>
                <c:pt idx="1">
                  <c:v>Non 17th Street</c:v>
                </c:pt>
              </c:strCache>
            </c:strRef>
          </c:cat>
          <c:val>
            <c:numRef>
              <c:f>'Behavioral Health Specialist'!$B$5:$B$7</c:f>
              <c:numCache>
                <c:formatCode>General</c:formatCode>
                <c:ptCount val="2"/>
                <c:pt idx="0">
                  <c:v>417</c:v>
                </c:pt>
                <c:pt idx="1">
                  <c:v>439</c:v>
                </c:pt>
              </c:numCache>
            </c:numRef>
          </c:val>
        </c:ser>
        <c:ser>
          <c:idx val="1"/>
          <c:order val="1"/>
          <c:tx>
            <c:strRef>
              <c:f>'Behavioral Health Specialist'!$C$4</c:f>
              <c:strCache>
                <c:ptCount val="1"/>
                <c:pt idx="0">
                  <c:v>Post-Engagement</c:v>
                </c:pt>
              </c:strCache>
            </c:strRef>
          </c:tx>
          <c:cat>
            <c:strRef>
              <c:f>'Behavioral Health Specialist'!$A$5:$A$7</c:f>
              <c:strCache>
                <c:ptCount val="2"/>
                <c:pt idx="0">
                  <c:v>17th Street</c:v>
                </c:pt>
                <c:pt idx="1">
                  <c:v>Non 17th Street</c:v>
                </c:pt>
              </c:strCache>
            </c:strRef>
          </c:cat>
          <c:val>
            <c:numRef>
              <c:f>'Behavioral Health Specialist'!$C$5:$C$7</c:f>
              <c:numCache>
                <c:formatCode>General</c:formatCode>
                <c:ptCount val="2"/>
                <c:pt idx="0">
                  <c:v>405</c:v>
                </c:pt>
                <c:pt idx="1">
                  <c:v>397</c:v>
                </c:pt>
              </c:numCache>
            </c:numRef>
          </c:val>
        </c:ser>
        <c:ser>
          <c:idx val="2"/>
          <c:order val="2"/>
          <c:tx>
            <c:strRef>
              <c:f>'Behavioral Health Specialist'!$D$4</c:f>
              <c:strCache>
                <c:ptCount val="1"/>
                <c:pt idx="0">
                  <c:v>Patient Count</c:v>
                </c:pt>
              </c:strCache>
            </c:strRef>
          </c:tx>
          <c:spPr>
            <a:noFill/>
          </c:spPr>
          <c:cat>
            <c:strRef>
              <c:f>'Behavioral Health Specialist'!$A$5:$A$7</c:f>
              <c:strCache>
                <c:ptCount val="2"/>
                <c:pt idx="0">
                  <c:v>17th Street</c:v>
                </c:pt>
                <c:pt idx="1">
                  <c:v>Non 17th Street</c:v>
                </c:pt>
              </c:strCache>
            </c:strRef>
          </c:cat>
          <c:val>
            <c:numRef>
              <c:f>'Behavioral Health Specialist'!$D$5:$D$7</c:f>
              <c:numCache>
                <c:formatCode>General</c:formatCode>
                <c:ptCount val="2"/>
                <c:pt idx="0">
                  <c:v>425</c:v>
                </c:pt>
                <c:pt idx="1">
                  <c:v>485</c:v>
                </c:pt>
              </c:numCache>
            </c:numRef>
          </c:val>
        </c:ser>
        <c:dLbls/>
        <c:axId val="82996608"/>
        <c:axId val="82900096"/>
      </c:barChart>
      <c:catAx>
        <c:axId val="82996608"/>
        <c:scaling>
          <c:orientation val="minMax"/>
        </c:scaling>
        <c:axPos val="b"/>
        <c:majorTickMark val="none"/>
        <c:tickLblPos val="nextTo"/>
        <c:crossAx val="82900096"/>
        <c:crosses val="autoZero"/>
        <c:auto val="1"/>
        <c:lblAlgn val="ctr"/>
        <c:lblOffset val="100"/>
      </c:catAx>
      <c:valAx>
        <c:axId val="82900096"/>
        <c:scaling>
          <c:orientation val="minMax"/>
          <c:min val="0"/>
        </c:scaling>
        <c:axPos val="l"/>
        <c:majorGridlines/>
        <c:title>
          <c:tx>
            <c:rich>
              <a:bodyPr rot="-5400000" vert="horz"/>
              <a:lstStyle/>
              <a:p>
                <a:pPr>
                  <a:defRPr/>
                </a:pPr>
                <a:r>
                  <a:rPr lang="en-US" sz="1000" b="1" i="0" u="none" strike="noStrike" baseline="0" dirty="0">
                    <a:effectLst/>
                  </a:rPr>
                  <a:t>Number of Encounters</a:t>
                </a:r>
                <a:endParaRPr lang="en-US" dirty="0"/>
              </a:p>
            </c:rich>
          </c:tx>
        </c:title>
        <c:numFmt formatCode="General" sourceLinked="1"/>
        <c:majorTickMark val="none"/>
        <c:tickLblPos val="nextTo"/>
        <c:crossAx val="82996608"/>
        <c:crosses val="autoZero"/>
        <c:crossBetween val="between"/>
      </c:valAx>
      <c:dTable>
        <c:showHorzBorder val="1"/>
        <c:showVertBorder val="1"/>
        <c:showOutline val="1"/>
        <c:showKeys val="1"/>
      </c:dTable>
    </c:plotArea>
    <c:plotVisOnly val="1"/>
    <c:dispBlanksAs val="gap"/>
  </c:chart>
  <c:externalData r:id="rId1"/>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lang val="en-US"/>
  <c:pivotSource>
    <c:name>[CCT_PIC_Graphs_Roles.xlsx]Social Workers!PivotTable2</c:name>
    <c:fmtId val="-1"/>
  </c:pivotSource>
  <c:chart>
    <c:autoTitleDeleted val="1"/>
    <c:pivotFmts>
      <c:pivotFmt>
        <c:idx val="0"/>
        <c:marker>
          <c:symbol val="none"/>
        </c:marker>
      </c:pivotFmt>
      <c:pivotFmt>
        <c:idx val="1"/>
        <c:marker>
          <c:symbol val="none"/>
        </c:marker>
      </c:pivotFmt>
      <c:pivotFmt>
        <c:idx val="2"/>
        <c:spPr>
          <a:noFill/>
        </c:spPr>
        <c:marker>
          <c:symbol val="none"/>
        </c:marker>
      </c:pivotFmt>
      <c:pivotFmt>
        <c:idx val="3"/>
        <c:marker>
          <c:symbol val="none"/>
        </c:marker>
      </c:pivotFmt>
      <c:pivotFmt>
        <c:idx val="4"/>
        <c:marker>
          <c:symbol val="none"/>
        </c:marker>
      </c:pivotFmt>
      <c:pivotFmt>
        <c:idx val="5"/>
        <c:spPr>
          <a:noFill/>
        </c:spPr>
        <c:marker>
          <c:symbol val="none"/>
        </c:marker>
      </c:pivotFmt>
      <c:pivotFmt>
        <c:idx val="6"/>
        <c:marker>
          <c:symbol val="none"/>
        </c:marker>
      </c:pivotFmt>
      <c:pivotFmt>
        <c:idx val="7"/>
        <c:marker>
          <c:symbol val="none"/>
        </c:marker>
      </c:pivotFmt>
      <c:pivotFmt>
        <c:idx val="8"/>
        <c:spPr>
          <a:noFill/>
        </c:spPr>
        <c:marker>
          <c:symbol val="none"/>
        </c:marker>
      </c:pivotFmt>
    </c:pivotFmts>
    <c:plotArea>
      <c:layout/>
      <c:barChart>
        <c:barDir val="col"/>
        <c:grouping val="clustered"/>
        <c:ser>
          <c:idx val="0"/>
          <c:order val="0"/>
          <c:tx>
            <c:strRef>
              <c:f>'Social Workers'!$B$4</c:f>
              <c:strCache>
                <c:ptCount val="1"/>
                <c:pt idx="0">
                  <c:v>Pre-Engagement</c:v>
                </c:pt>
              </c:strCache>
            </c:strRef>
          </c:tx>
          <c:cat>
            <c:strRef>
              <c:f>'Social Workers'!$A$5:$A$7</c:f>
              <c:strCache>
                <c:ptCount val="2"/>
                <c:pt idx="0">
                  <c:v>17th Street</c:v>
                </c:pt>
                <c:pt idx="1">
                  <c:v>Non 17th Street</c:v>
                </c:pt>
              </c:strCache>
            </c:strRef>
          </c:cat>
          <c:val>
            <c:numRef>
              <c:f>'Social Workers'!$B$5:$B$7</c:f>
              <c:numCache>
                <c:formatCode>General</c:formatCode>
                <c:ptCount val="2"/>
                <c:pt idx="0">
                  <c:v>415</c:v>
                </c:pt>
                <c:pt idx="1">
                  <c:v>621</c:v>
                </c:pt>
              </c:numCache>
            </c:numRef>
          </c:val>
        </c:ser>
        <c:ser>
          <c:idx val="1"/>
          <c:order val="1"/>
          <c:tx>
            <c:strRef>
              <c:f>'Social Workers'!$C$4</c:f>
              <c:strCache>
                <c:ptCount val="1"/>
                <c:pt idx="0">
                  <c:v>Post-Engagement</c:v>
                </c:pt>
              </c:strCache>
            </c:strRef>
          </c:tx>
          <c:cat>
            <c:strRef>
              <c:f>'Social Workers'!$A$5:$A$7</c:f>
              <c:strCache>
                <c:ptCount val="2"/>
                <c:pt idx="0">
                  <c:v>17th Street</c:v>
                </c:pt>
                <c:pt idx="1">
                  <c:v>Non 17th Street</c:v>
                </c:pt>
              </c:strCache>
            </c:strRef>
          </c:cat>
          <c:val>
            <c:numRef>
              <c:f>'Social Workers'!$C$5:$C$7</c:f>
              <c:numCache>
                <c:formatCode>General</c:formatCode>
                <c:ptCount val="2"/>
                <c:pt idx="0">
                  <c:v>442</c:v>
                </c:pt>
                <c:pt idx="1">
                  <c:v>637</c:v>
                </c:pt>
              </c:numCache>
            </c:numRef>
          </c:val>
        </c:ser>
        <c:ser>
          <c:idx val="2"/>
          <c:order val="2"/>
          <c:tx>
            <c:strRef>
              <c:f>'Social Workers'!$D$4</c:f>
              <c:strCache>
                <c:ptCount val="1"/>
                <c:pt idx="0">
                  <c:v>Patient Count</c:v>
                </c:pt>
              </c:strCache>
            </c:strRef>
          </c:tx>
          <c:spPr>
            <a:noFill/>
          </c:spPr>
          <c:cat>
            <c:strRef>
              <c:f>'Social Workers'!$A$5:$A$7</c:f>
              <c:strCache>
                <c:ptCount val="2"/>
                <c:pt idx="0">
                  <c:v>17th Street</c:v>
                </c:pt>
                <c:pt idx="1">
                  <c:v>Non 17th Street</c:v>
                </c:pt>
              </c:strCache>
            </c:strRef>
          </c:cat>
          <c:val>
            <c:numRef>
              <c:f>'Social Workers'!$D$5:$D$7</c:f>
              <c:numCache>
                <c:formatCode>General</c:formatCode>
                <c:ptCount val="2"/>
                <c:pt idx="0">
                  <c:v>280</c:v>
                </c:pt>
                <c:pt idx="1">
                  <c:v>714</c:v>
                </c:pt>
              </c:numCache>
            </c:numRef>
          </c:val>
        </c:ser>
        <c:dLbls/>
        <c:axId val="83384576"/>
        <c:axId val="83398656"/>
      </c:barChart>
      <c:catAx>
        <c:axId val="83384576"/>
        <c:scaling>
          <c:orientation val="minMax"/>
        </c:scaling>
        <c:axPos val="b"/>
        <c:majorTickMark val="none"/>
        <c:tickLblPos val="nextTo"/>
        <c:crossAx val="83398656"/>
        <c:crosses val="autoZero"/>
        <c:auto val="1"/>
        <c:lblAlgn val="ctr"/>
        <c:lblOffset val="100"/>
      </c:catAx>
      <c:valAx>
        <c:axId val="83398656"/>
        <c:scaling>
          <c:orientation val="minMax"/>
          <c:min val="0"/>
        </c:scaling>
        <c:axPos val="l"/>
        <c:majorGridlines/>
        <c:title>
          <c:tx>
            <c:rich>
              <a:bodyPr rot="-5400000" vert="horz"/>
              <a:lstStyle/>
              <a:p>
                <a:pPr>
                  <a:defRPr/>
                </a:pPr>
                <a:r>
                  <a:rPr lang="en-US" sz="1000" b="1" i="0" u="none" strike="noStrike" baseline="0" dirty="0">
                    <a:effectLst/>
                  </a:rPr>
                  <a:t>Number of Encounters</a:t>
                </a:r>
                <a:endParaRPr lang="en-US" dirty="0"/>
              </a:p>
            </c:rich>
          </c:tx>
        </c:title>
        <c:numFmt formatCode="General" sourceLinked="1"/>
        <c:majorTickMark val="none"/>
        <c:tickLblPos val="nextTo"/>
        <c:crossAx val="83384576"/>
        <c:crosses val="autoZero"/>
        <c:crossBetween val="between"/>
      </c:valAx>
      <c:dTable>
        <c:showHorzBorder val="1"/>
        <c:showVertBorder val="1"/>
        <c:showOutline val="1"/>
        <c:showKeys val="1"/>
      </c:dTable>
    </c:plotArea>
    <c:plotVisOnly val="1"/>
    <c:dispBlanksAs val="gap"/>
  </c:chart>
  <c:externalData r:id="rId1"/>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lang val="en-US"/>
  <c:pivotSource>
    <c:name>[CCT_PIC_Graphs_Roles.xlsx]Clinical Pharmacists!PivotTable3</c:name>
    <c:fmtId val="-1"/>
  </c:pivotSource>
  <c:chart>
    <c:autoTitleDeleted val="1"/>
    <c:pivotFmts>
      <c:pivotFmt>
        <c:idx val="0"/>
        <c:marker>
          <c:symbol val="none"/>
        </c:marker>
      </c:pivotFmt>
      <c:pivotFmt>
        <c:idx val="1"/>
        <c:marker>
          <c:symbol val="none"/>
        </c:marker>
      </c:pivotFmt>
      <c:pivotFmt>
        <c:idx val="2"/>
        <c:spPr>
          <a:noFill/>
        </c:spPr>
        <c:marker>
          <c:symbol val="none"/>
        </c:marker>
      </c:pivotFmt>
      <c:pivotFmt>
        <c:idx val="3"/>
        <c:marker>
          <c:symbol val="none"/>
        </c:marker>
      </c:pivotFmt>
      <c:pivotFmt>
        <c:idx val="4"/>
        <c:marker>
          <c:symbol val="none"/>
        </c:marker>
      </c:pivotFmt>
      <c:pivotFmt>
        <c:idx val="5"/>
        <c:spPr>
          <a:noFill/>
        </c:spPr>
        <c:marker>
          <c:symbol val="none"/>
        </c:marker>
      </c:pivotFmt>
      <c:pivotFmt>
        <c:idx val="6"/>
        <c:marker>
          <c:symbol val="none"/>
        </c:marker>
      </c:pivotFmt>
      <c:pivotFmt>
        <c:idx val="7"/>
        <c:marker>
          <c:symbol val="none"/>
        </c:marker>
      </c:pivotFmt>
      <c:pivotFmt>
        <c:idx val="8"/>
        <c:spPr>
          <a:noFill/>
        </c:spPr>
        <c:marker>
          <c:symbol val="none"/>
        </c:marker>
      </c:pivotFmt>
    </c:pivotFmts>
    <c:plotArea>
      <c:layout/>
      <c:barChart>
        <c:barDir val="col"/>
        <c:grouping val="clustered"/>
        <c:ser>
          <c:idx val="0"/>
          <c:order val="0"/>
          <c:tx>
            <c:strRef>
              <c:f>'Clinical Pharmacists'!$B$4</c:f>
              <c:strCache>
                <c:ptCount val="1"/>
                <c:pt idx="0">
                  <c:v>Pre-Engagement</c:v>
                </c:pt>
              </c:strCache>
            </c:strRef>
          </c:tx>
          <c:cat>
            <c:strRef>
              <c:f>'Clinical Pharmacists'!$A$5:$A$7</c:f>
              <c:strCache>
                <c:ptCount val="2"/>
                <c:pt idx="0">
                  <c:v>17th Street</c:v>
                </c:pt>
                <c:pt idx="1">
                  <c:v>Non 17th Street</c:v>
                </c:pt>
              </c:strCache>
            </c:strRef>
          </c:cat>
          <c:val>
            <c:numRef>
              <c:f>'Clinical Pharmacists'!$B$5:$B$7</c:f>
              <c:numCache>
                <c:formatCode>General</c:formatCode>
                <c:ptCount val="2"/>
                <c:pt idx="0">
                  <c:v>6</c:v>
                </c:pt>
                <c:pt idx="1">
                  <c:v>251</c:v>
                </c:pt>
              </c:numCache>
            </c:numRef>
          </c:val>
        </c:ser>
        <c:ser>
          <c:idx val="1"/>
          <c:order val="1"/>
          <c:tx>
            <c:strRef>
              <c:f>'Clinical Pharmacists'!$C$4</c:f>
              <c:strCache>
                <c:ptCount val="1"/>
                <c:pt idx="0">
                  <c:v>Post-Engagement</c:v>
                </c:pt>
              </c:strCache>
            </c:strRef>
          </c:tx>
          <c:cat>
            <c:strRef>
              <c:f>'Clinical Pharmacists'!$A$5:$A$7</c:f>
              <c:strCache>
                <c:ptCount val="2"/>
                <c:pt idx="0">
                  <c:v>17th Street</c:v>
                </c:pt>
                <c:pt idx="1">
                  <c:v>Non 17th Street</c:v>
                </c:pt>
              </c:strCache>
            </c:strRef>
          </c:cat>
          <c:val>
            <c:numRef>
              <c:f>'Clinical Pharmacists'!$C$5:$C$7</c:f>
              <c:numCache>
                <c:formatCode>General</c:formatCode>
                <c:ptCount val="2"/>
                <c:pt idx="0">
                  <c:v>6</c:v>
                </c:pt>
                <c:pt idx="1">
                  <c:v>293</c:v>
                </c:pt>
              </c:numCache>
            </c:numRef>
          </c:val>
        </c:ser>
        <c:ser>
          <c:idx val="2"/>
          <c:order val="2"/>
          <c:tx>
            <c:strRef>
              <c:f>'Clinical Pharmacists'!$D$4</c:f>
              <c:strCache>
                <c:ptCount val="1"/>
                <c:pt idx="0">
                  <c:v>Patient Count</c:v>
                </c:pt>
              </c:strCache>
            </c:strRef>
          </c:tx>
          <c:spPr>
            <a:noFill/>
          </c:spPr>
          <c:cat>
            <c:strRef>
              <c:f>'Clinical Pharmacists'!$A$5:$A$7</c:f>
              <c:strCache>
                <c:ptCount val="2"/>
                <c:pt idx="0">
                  <c:v>17th Street</c:v>
                </c:pt>
                <c:pt idx="1">
                  <c:v>Non 17th Street</c:v>
                </c:pt>
              </c:strCache>
            </c:strRef>
          </c:cat>
          <c:val>
            <c:numRef>
              <c:f>'Clinical Pharmacists'!$D$5:$D$7</c:f>
              <c:numCache>
                <c:formatCode>General</c:formatCode>
                <c:ptCount val="2"/>
                <c:pt idx="0">
                  <c:v>2</c:v>
                </c:pt>
                <c:pt idx="1">
                  <c:v>214</c:v>
                </c:pt>
              </c:numCache>
            </c:numRef>
          </c:val>
        </c:ser>
        <c:dLbls/>
        <c:axId val="84509824"/>
        <c:axId val="84511360"/>
      </c:barChart>
      <c:catAx>
        <c:axId val="84509824"/>
        <c:scaling>
          <c:orientation val="minMax"/>
        </c:scaling>
        <c:axPos val="b"/>
        <c:majorTickMark val="none"/>
        <c:tickLblPos val="nextTo"/>
        <c:crossAx val="84511360"/>
        <c:crosses val="autoZero"/>
        <c:auto val="1"/>
        <c:lblAlgn val="ctr"/>
        <c:lblOffset val="100"/>
      </c:catAx>
      <c:valAx>
        <c:axId val="84511360"/>
        <c:scaling>
          <c:orientation val="minMax"/>
          <c:min val="0"/>
        </c:scaling>
        <c:axPos val="l"/>
        <c:majorGridlines/>
        <c:title>
          <c:tx>
            <c:rich>
              <a:bodyPr rot="-5400000" vert="horz"/>
              <a:lstStyle/>
              <a:p>
                <a:pPr>
                  <a:defRPr/>
                </a:pPr>
                <a:r>
                  <a:rPr lang="en-US" sz="1000" b="1" i="0" u="none" strike="noStrike" baseline="0" dirty="0">
                    <a:effectLst/>
                  </a:rPr>
                  <a:t>Number of Encounters</a:t>
                </a:r>
                <a:endParaRPr lang="en-US" dirty="0"/>
              </a:p>
            </c:rich>
          </c:tx>
        </c:title>
        <c:numFmt formatCode="General" sourceLinked="1"/>
        <c:majorTickMark val="none"/>
        <c:tickLblPos val="nextTo"/>
        <c:crossAx val="84509824"/>
        <c:crosses val="autoZero"/>
        <c:crossBetween val="between"/>
      </c:valAx>
      <c:dTable>
        <c:showHorzBorder val="1"/>
        <c:showVertBorder val="1"/>
        <c:showOutline val="1"/>
        <c:showKeys val="1"/>
      </c:dTable>
    </c:plotArea>
    <c:plotVisOnly val="1"/>
    <c:dispBlanksAs val="gap"/>
  </c:chart>
  <c:externalData r:id="rId1"/>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6.xml><?xml version="1.0" encoding="utf-8"?>
<c:chartSpace xmlns:c="http://schemas.openxmlformats.org/drawingml/2006/chart" xmlns:a="http://schemas.openxmlformats.org/drawingml/2006/main" xmlns:r="http://schemas.openxmlformats.org/officeDocument/2006/relationships">
  <c:lang val="en-US"/>
  <c:style val="31"/>
  <c:chart>
    <c:title/>
    <c:plotArea>
      <c:layout/>
      <c:barChart>
        <c:barDir val="col"/>
        <c:grouping val="clustered"/>
        <c:dLbls/>
        <c:axId val="61607936"/>
        <c:axId val="61609856"/>
      </c:barChart>
      <c:catAx>
        <c:axId val="61607936"/>
        <c:scaling>
          <c:orientation val="minMax"/>
        </c:scaling>
        <c:axPos val="b"/>
        <c:majorTickMark val="none"/>
        <c:tickLblPos val="nextTo"/>
        <c:crossAx val="61609856"/>
        <c:crosses val="autoZero"/>
        <c:auto val="1"/>
        <c:lblAlgn val="ctr"/>
        <c:lblOffset val="100"/>
      </c:catAx>
      <c:valAx>
        <c:axId val="61609856"/>
        <c:scaling>
          <c:orientation val="minMax"/>
        </c:scaling>
        <c:axPos val="l"/>
        <c:majorGridlines/>
        <c:majorTickMark val="none"/>
        <c:tickLblPos val="nextTo"/>
        <c:crossAx val="61607936"/>
        <c:crosses val="autoZero"/>
        <c:crossBetween val="between"/>
      </c:valAx>
    </c:plotArea>
    <c:legend>
      <c:legendPos val="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Column1</c:v>
                </c:pt>
              </c:strCache>
            </c:strRef>
          </c:tx>
          <c:cat>
            <c:strRef>
              <c:f>Sheet1!$A$2:$A$7</c:f>
              <c:strCache>
                <c:ptCount val="6"/>
                <c:pt idx="0">
                  <c:v>Aug</c:v>
                </c:pt>
                <c:pt idx="1">
                  <c:v>Sep</c:v>
                </c:pt>
                <c:pt idx="2">
                  <c:v>Oct</c:v>
                </c:pt>
                <c:pt idx="3">
                  <c:v>Nov</c:v>
                </c:pt>
                <c:pt idx="4">
                  <c:v>Dec</c:v>
                </c:pt>
                <c:pt idx="5">
                  <c:v>Jan</c:v>
                </c:pt>
              </c:strCache>
            </c:strRef>
          </c:cat>
          <c:val>
            <c:numRef>
              <c:f>Sheet1!$B$2:$B$7</c:f>
              <c:numCache>
                <c:formatCode>#,##0</c:formatCode>
                <c:ptCount val="6"/>
                <c:pt idx="0">
                  <c:v>10277</c:v>
                </c:pt>
                <c:pt idx="1">
                  <c:v>39445</c:v>
                </c:pt>
                <c:pt idx="2">
                  <c:v>63887</c:v>
                </c:pt>
                <c:pt idx="3">
                  <c:v>17144</c:v>
                </c:pt>
                <c:pt idx="4">
                  <c:v>50514</c:v>
                </c:pt>
                <c:pt idx="5">
                  <c:v>35771</c:v>
                </c:pt>
              </c:numCache>
            </c:numRef>
          </c:val>
        </c:ser>
        <c:dLbls/>
        <c:axId val="64523264"/>
        <c:axId val="64529152"/>
      </c:barChart>
      <c:catAx>
        <c:axId val="64523264"/>
        <c:scaling>
          <c:orientation val="minMax"/>
        </c:scaling>
        <c:axPos val="b"/>
        <c:numFmt formatCode="General" sourceLinked="1"/>
        <c:majorTickMark val="none"/>
        <c:tickLblPos val="nextTo"/>
        <c:crossAx val="64529152"/>
        <c:crosses val="autoZero"/>
        <c:auto val="1"/>
        <c:lblAlgn val="ctr"/>
        <c:lblOffset val="100"/>
      </c:catAx>
      <c:valAx>
        <c:axId val="64529152"/>
        <c:scaling>
          <c:orientation val="minMax"/>
        </c:scaling>
        <c:axPos val="l"/>
        <c:majorGridlines/>
        <c:title>
          <c:tx>
            <c:rich>
              <a:bodyPr/>
              <a:lstStyle/>
              <a:p>
                <a:pPr>
                  <a:defRPr/>
                </a:pPr>
                <a:r>
                  <a:rPr lang="en-US" dirty="0" smtClean="0"/>
                  <a:t>Dollars</a:t>
                </a:r>
                <a:endParaRPr lang="en-US" dirty="0"/>
              </a:p>
            </c:rich>
          </c:tx>
        </c:title>
        <c:numFmt formatCode="#,##0" sourceLinked="1"/>
        <c:tickLblPos val="nextTo"/>
        <c:crossAx val="64523264"/>
        <c:crosses val="autoZero"/>
        <c:crossBetween val="between"/>
      </c:valAx>
    </c:plotArea>
    <c:plotVisOnly val="1"/>
    <c:dispBlanksAs val="gap"/>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3B69E-9C0F-40C0-915D-277F37E24786}" type="doc">
      <dgm:prSet loTypeId="urn:microsoft.com/office/officeart/2005/8/layout/pyramid1" loCatId="pyramid" qsTypeId="urn:microsoft.com/office/officeart/2005/8/quickstyle/3d2" qsCatId="3D" csTypeId="urn:microsoft.com/office/officeart/2005/8/colors/colorful1#1" csCatId="colorful" phldr="1"/>
      <dgm:spPr/>
    </dgm:pt>
    <dgm:pt modelId="{2671D8E7-CD45-4EF5-BF8D-AF39E77FAEB0}">
      <dgm:prSet phldrT="[Text]" custT="1"/>
      <dgm:spPr>
        <a:solidFill>
          <a:schemeClr val="accent6"/>
        </a:solidFill>
      </dgm:spPr>
      <dgm:t>
        <a:bodyPr/>
        <a:lstStyle/>
        <a:p>
          <a:pPr>
            <a:spcAft>
              <a:spcPts val="0"/>
            </a:spcAft>
          </a:pPr>
          <a:endParaRPr lang="en-US" sz="2000" dirty="0"/>
        </a:p>
      </dgm:t>
    </dgm:pt>
    <dgm:pt modelId="{3C32358C-7720-4048-A325-85E898888674}" type="parTrans" cxnId="{D342267F-44F9-4B6B-9152-D87776F5706A}">
      <dgm:prSet/>
      <dgm:spPr/>
      <dgm:t>
        <a:bodyPr/>
        <a:lstStyle/>
        <a:p>
          <a:endParaRPr lang="en-US"/>
        </a:p>
      </dgm:t>
    </dgm:pt>
    <dgm:pt modelId="{955F2790-7E32-4CC3-861E-80907FFBCD93}" type="sibTrans" cxnId="{D342267F-44F9-4B6B-9152-D87776F5706A}">
      <dgm:prSet/>
      <dgm:spPr/>
      <dgm:t>
        <a:bodyPr/>
        <a:lstStyle/>
        <a:p>
          <a:endParaRPr lang="en-US"/>
        </a:p>
      </dgm:t>
    </dgm:pt>
    <dgm:pt modelId="{BB62893A-8847-4FBD-9D8B-744D99C0F171}">
      <dgm:prSet phldrT="[Text]" custT="1"/>
      <dgm:spPr>
        <a:solidFill>
          <a:srgbClr val="92D050"/>
        </a:solidFill>
      </dgm:spPr>
      <dgm:t>
        <a:bodyPr/>
        <a:lstStyle/>
        <a:p>
          <a:pPr>
            <a:spcAft>
              <a:spcPts val="0"/>
            </a:spcAft>
          </a:pPr>
          <a:endParaRPr lang="en-US" sz="1800" dirty="0"/>
        </a:p>
      </dgm:t>
    </dgm:pt>
    <dgm:pt modelId="{1C625F4E-1765-4441-B4D0-36C34DF3B9C9}" type="parTrans" cxnId="{6F25F642-AE87-4955-875E-6F0B2D63D402}">
      <dgm:prSet/>
      <dgm:spPr/>
      <dgm:t>
        <a:bodyPr/>
        <a:lstStyle/>
        <a:p>
          <a:endParaRPr lang="en-US"/>
        </a:p>
      </dgm:t>
    </dgm:pt>
    <dgm:pt modelId="{623F6A8B-9554-422D-8D68-B70E04886ECD}" type="sibTrans" cxnId="{6F25F642-AE87-4955-875E-6F0B2D63D402}">
      <dgm:prSet/>
      <dgm:spPr/>
      <dgm:t>
        <a:bodyPr/>
        <a:lstStyle/>
        <a:p>
          <a:endParaRPr lang="en-US"/>
        </a:p>
      </dgm:t>
    </dgm:pt>
    <dgm:pt modelId="{92672215-6C88-4BA3-BECD-57D32C64E05D}">
      <dgm:prSet phldrT="[Text]" custT="1"/>
      <dgm:spPr>
        <a:solidFill>
          <a:srgbClr val="00B0F0"/>
        </a:solidFill>
      </dgm:spPr>
      <dgm:t>
        <a:bodyPr/>
        <a:lstStyle/>
        <a:p>
          <a:pPr>
            <a:spcAft>
              <a:spcPts val="0"/>
            </a:spcAft>
          </a:pPr>
          <a:endParaRPr lang="en-US" sz="1800" dirty="0"/>
        </a:p>
      </dgm:t>
    </dgm:pt>
    <dgm:pt modelId="{AED574E0-86E5-43D3-A211-CF2782C506D8}" type="parTrans" cxnId="{690198B4-7B01-4946-8A26-FC73B2346248}">
      <dgm:prSet/>
      <dgm:spPr/>
      <dgm:t>
        <a:bodyPr/>
        <a:lstStyle/>
        <a:p>
          <a:endParaRPr lang="en-US"/>
        </a:p>
      </dgm:t>
    </dgm:pt>
    <dgm:pt modelId="{CD850977-F747-47DC-9AE1-C74D4A70C05D}" type="sibTrans" cxnId="{690198B4-7B01-4946-8A26-FC73B2346248}">
      <dgm:prSet/>
      <dgm:spPr/>
      <dgm:t>
        <a:bodyPr/>
        <a:lstStyle/>
        <a:p>
          <a:endParaRPr lang="en-US"/>
        </a:p>
      </dgm:t>
    </dgm:pt>
    <dgm:pt modelId="{8181BF7C-775E-49C4-B3D1-28F25514D6A5}">
      <dgm:prSet phldrT="[Text]" custT="1"/>
      <dgm:spPr>
        <a:solidFill>
          <a:srgbClr val="FF0000"/>
        </a:solidFill>
      </dgm:spPr>
      <dgm:t>
        <a:bodyPr/>
        <a:lstStyle/>
        <a:p>
          <a:pPr>
            <a:spcAft>
              <a:spcPts val="0"/>
            </a:spcAft>
          </a:pPr>
          <a:endParaRPr lang="en-US" sz="2000" dirty="0"/>
        </a:p>
      </dgm:t>
    </dgm:pt>
    <dgm:pt modelId="{F6439AEA-CB59-4725-9F27-43DD32589D06}" type="parTrans" cxnId="{F7280518-702E-4D43-B5B6-B7F2CA8F0C4E}">
      <dgm:prSet/>
      <dgm:spPr/>
      <dgm:t>
        <a:bodyPr/>
        <a:lstStyle/>
        <a:p>
          <a:endParaRPr lang="en-US"/>
        </a:p>
      </dgm:t>
    </dgm:pt>
    <dgm:pt modelId="{DB719376-8555-44F8-8827-044D28C30423}" type="sibTrans" cxnId="{F7280518-702E-4D43-B5B6-B7F2CA8F0C4E}">
      <dgm:prSet/>
      <dgm:spPr/>
      <dgm:t>
        <a:bodyPr/>
        <a:lstStyle/>
        <a:p>
          <a:endParaRPr lang="en-US"/>
        </a:p>
      </dgm:t>
    </dgm:pt>
    <dgm:pt modelId="{AF3AA987-67FB-4E9D-9DF2-9975CE4ECD24}" type="pres">
      <dgm:prSet presAssocID="{6B33B69E-9C0F-40C0-915D-277F37E24786}" presName="Name0" presStyleCnt="0">
        <dgm:presLayoutVars>
          <dgm:dir/>
          <dgm:animLvl val="lvl"/>
          <dgm:resizeHandles val="exact"/>
        </dgm:presLayoutVars>
      </dgm:prSet>
      <dgm:spPr/>
    </dgm:pt>
    <dgm:pt modelId="{98D2E63C-2997-4D49-B217-3D96669499EC}" type="pres">
      <dgm:prSet presAssocID="{8181BF7C-775E-49C4-B3D1-28F25514D6A5}" presName="Name8" presStyleCnt="0"/>
      <dgm:spPr/>
    </dgm:pt>
    <dgm:pt modelId="{691F435B-AA09-4CF8-B351-AAC53FF51373}" type="pres">
      <dgm:prSet presAssocID="{8181BF7C-775E-49C4-B3D1-28F25514D6A5}" presName="level" presStyleLbl="node1" presStyleIdx="0" presStyleCnt="4">
        <dgm:presLayoutVars>
          <dgm:chMax val="1"/>
          <dgm:bulletEnabled val="1"/>
        </dgm:presLayoutVars>
      </dgm:prSet>
      <dgm:spPr/>
      <dgm:t>
        <a:bodyPr/>
        <a:lstStyle/>
        <a:p>
          <a:endParaRPr lang="en-US"/>
        </a:p>
      </dgm:t>
    </dgm:pt>
    <dgm:pt modelId="{1B1D3E32-421A-4569-BFA4-4E6D50667B0E}" type="pres">
      <dgm:prSet presAssocID="{8181BF7C-775E-49C4-B3D1-28F25514D6A5}" presName="levelTx" presStyleLbl="revTx" presStyleIdx="0" presStyleCnt="0">
        <dgm:presLayoutVars>
          <dgm:chMax val="1"/>
          <dgm:bulletEnabled val="1"/>
        </dgm:presLayoutVars>
      </dgm:prSet>
      <dgm:spPr/>
      <dgm:t>
        <a:bodyPr/>
        <a:lstStyle/>
        <a:p>
          <a:endParaRPr lang="en-US"/>
        </a:p>
      </dgm:t>
    </dgm:pt>
    <dgm:pt modelId="{E7A627B4-5AC5-41A7-8E47-24B9200318FF}" type="pres">
      <dgm:prSet presAssocID="{2671D8E7-CD45-4EF5-BF8D-AF39E77FAEB0}" presName="Name8" presStyleCnt="0"/>
      <dgm:spPr/>
    </dgm:pt>
    <dgm:pt modelId="{D418920C-F202-4469-9A9B-EE2A9BCE2A29}" type="pres">
      <dgm:prSet presAssocID="{2671D8E7-CD45-4EF5-BF8D-AF39E77FAEB0}" presName="level" presStyleLbl="node1" presStyleIdx="1" presStyleCnt="4">
        <dgm:presLayoutVars>
          <dgm:chMax val="1"/>
          <dgm:bulletEnabled val="1"/>
        </dgm:presLayoutVars>
      </dgm:prSet>
      <dgm:spPr/>
      <dgm:t>
        <a:bodyPr/>
        <a:lstStyle/>
        <a:p>
          <a:endParaRPr lang="en-US"/>
        </a:p>
      </dgm:t>
    </dgm:pt>
    <dgm:pt modelId="{62E888D2-E7F4-4997-97B8-3A7177498D2C}" type="pres">
      <dgm:prSet presAssocID="{2671D8E7-CD45-4EF5-BF8D-AF39E77FAEB0}" presName="levelTx" presStyleLbl="revTx" presStyleIdx="0" presStyleCnt="0">
        <dgm:presLayoutVars>
          <dgm:chMax val="1"/>
          <dgm:bulletEnabled val="1"/>
        </dgm:presLayoutVars>
      </dgm:prSet>
      <dgm:spPr/>
      <dgm:t>
        <a:bodyPr/>
        <a:lstStyle/>
        <a:p>
          <a:endParaRPr lang="en-US"/>
        </a:p>
      </dgm:t>
    </dgm:pt>
    <dgm:pt modelId="{E8857901-8A7B-4E5D-8B97-E98419DB3C4B}" type="pres">
      <dgm:prSet presAssocID="{BB62893A-8847-4FBD-9D8B-744D99C0F171}" presName="Name8" presStyleCnt="0"/>
      <dgm:spPr/>
    </dgm:pt>
    <dgm:pt modelId="{AEB66643-C605-4003-8815-FA0ADC9E9BBB}" type="pres">
      <dgm:prSet presAssocID="{BB62893A-8847-4FBD-9D8B-744D99C0F171}" presName="level" presStyleLbl="node1" presStyleIdx="2" presStyleCnt="4">
        <dgm:presLayoutVars>
          <dgm:chMax val="1"/>
          <dgm:bulletEnabled val="1"/>
        </dgm:presLayoutVars>
      </dgm:prSet>
      <dgm:spPr/>
      <dgm:t>
        <a:bodyPr/>
        <a:lstStyle/>
        <a:p>
          <a:endParaRPr lang="en-US"/>
        </a:p>
      </dgm:t>
    </dgm:pt>
    <dgm:pt modelId="{122C71F0-32DC-43A0-BAC5-2A70B9589211}" type="pres">
      <dgm:prSet presAssocID="{BB62893A-8847-4FBD-9D8B-744D99C0F171}" presName="levelTx" presStyleLbl="revTx" presStyleIdx="0" presStyleCnt="0">
        <dgm:presLayoutVars>
          <dgm:chMax val="1"/>
          <dgm:bulletEnabled val="1"/>
        </dgm:presLayoutVars>
      </dgm:prSet>
      <dgm:spPr/>
      <dgm:t>
        <a:bodyPr/>
        <a:lstStyle/>
        <a:p>
          <a:endParaRPr lang="en-US"/>
        </a:p>
      </dgm:t>
    </dgm:pt>
    <dgm:pt modelId="{2CE4EBF6-B0CB-4969-B27B-81BDD0BADA22}" type="pres">
      <dgm:prSet presAssocID="{92672215-6C88-4BA3-BECD-57D32C64E05D}" presName="Name8" presStyleCnt="0"/>
      <dgm:spPr/>
    </dgm:pt>
    <dgm:pt modelId="{8E06B254-1F1E-4A3D-8C33-353E3D39B382}" type="pres">
      <dgm:prSet presAssocID="{92672215-6C88-4BA3-BECD-57D32C64E05D}" presName="level" presStyleLbl="node1" presStyleIdx="3" presStyleCnt="4">
        <dgm:presLayoutVars>
          <dgm:chMax val="1"/>
          <dgm:bulletEnabled val="1"/>
        </dgm:presLayoutVars>
      </dgm:prSet>
      <dgm:spPr/>
      <dgm:t>
        <a:bodyPr/>
        <a:lstStyle/>
        <a:p>
          <a:endParaRPr lang="en-US"/>
        </a:p>
      </dgm:t>
    </dgm:pt>
    <dgm:pt modelId="{DF98B7A3-07BA-4AAB-9740-2691C4A413CE}" type="pres">
      <dgm:prSet presAssocID="{92672215-6C88-4BA3-BECD-57D32C64E05D}" presName="levelTx" presStyleLbl="revTx" presStyleIdx="0" presStyleCnt="0">
        <dgm:presLayoutVars>
          <dgm:chMax val="1"/>
          <dgm:bulletEnabled val="1"/>
        </dgm:presLayoutVars>
      </dgm:prSet>
      <dgm:spPr/>
      <dgm:t>
        <a:bodyPr/>
        <a:lstStyle/>
        <a:p>
          <a:endParaRPr lang="en-US"/>
        </a:p>
      </dgm:t>
    </dgm:pt>
  </dgm:ptLst>
  <dgm:cxnLst>
    <dgm:cxn modelId="{1FF60624-1B3E-459F-9036-227E56B9FC92}" type="presOf" srcId="{92672215-6C88-4BA3-BECD-57D32C64E05D}" destId="{8E06B254-1F1E-4A3D-8C33-353E3D39B382}" srcOrd="0" destOrd="0" presId="urn:microsoft.com/office/officeart/2005/8/layout/pyramid1"/>
    <dgm:cxn modelId="{D342267F-44F9-4B6B-9152-D87776F5706A}" srcId="{6B33B69E-9C0F-40C0-915D-277F37E24786}" destId="{2671D8E7-CD45-4EF5-BF8D-AF39E77FAEB0}" srcOrd="1" destOrd="0" parTransId="{3C32358C-7720-4048-A325-85E898888674}" sibTransId="{955F2790-7E32-4CC3-861E-80907FFBCD93}"/>
    <dgm:cxn modelId="{32B1CA59-CCC1-4184-81CB-F0C2F0F5A2DF}" type="presOf" srcId="{8181BF7C-775E-49C4-B3D1-28F25514D6A5}" destId="{1B1D3E32-421A-4569-BFA4-4E6D50667B0E}" srcOrd="1" destOrd="0" presId="urn:microsoft.com/office/officeart/2005/8/layout/pyramid1"/>
    <dgm:cxn modelId="{A6581C4C-1665-4456-8A9E-87C39EBDB7ED}" type="presOf" srcId="{8181BF7C-775E-49C4-B3D1-28F25514D6A5}" destId="{691F435B-AA09-4CF8-B351-AAC53FF51373}" srcOrd="0" destOrd="0" presId="urn:microsoft.com/office/officeart/2005/8/layout/pyramid1"/>
    <dgm:cxn modelId="{F7280518-702E-4D43-B5B6-B7F2CA8F0C4E}" srcId="{6B33B69E-9C0F-40C0-915D-277F37E24786}" destId="{8181BF7C-775E-49C4-B3D1-28F25514D6A5}" srcOrd="0" destOrd="0" parTransId="{F6439AEA-CB59-4725-9F27-43DD32589D06}" sibTransId="{DB719376-8555-44F8-8827-044D28C30423}"/>
    <dgm:cxn modelId="{690198B4-7B01-4946-8A26-FC73B2346248}" srcId="{6B33B69E-9C0F-40C0-915D-277F37E24786}" destId="{92672215-6C88-4BA3-BECD-57D32C64E05D}" srcOrd="3" destOrd="0" parTransId="{AED574E0-86E5-43D3-A211-CF2782C506D8}" sibTransId="{CD850977-F747-47DC-9AE1-C74D4A70C05D}"/>
    <dgm:cxn modelId="{F133585D-0570-4309-B641-FE702B181480}" type="presOf" srcId="{2671D8E7-CD45-4EF5-BF8D-AF39E77FAEB0}" destId="{D418920C-F202-4469-9A9B-EE2A9BCE2A29}" srcOrd="0" destOrd="0" presId="urn:microsoft.com/office/officeart/2005/8/layout/pyramid1"/>
    <dgm:cxn modelId="{0E2E31DE-4C6E-4E34-B80A-0ADF7A032A51}" type="presOf" srcId="{6B33B69E-9C0F-40C0-915D-277F37E24786}" destId="{AF3AA987-67FB-4E9D-9DF2-9975CE4ECD24}" srcOrd="0" destOrd="0" presId="urn:microsoft.com/office/officeart/2005/8/layout/pyramid1"/>
    <dgm:cxn modelId="{1590CDCA-EDE9-4D40-BA27-24659F862429}" type="presOf" srcId="{92672215-6C88-4BA3-BECD-57D32C64E05D}" destId="{DF98B7A3-07BA-4AAB-9740-2691C4A413CE}" srcOrd="1" destOrd="0" presId="urn:microsoft.com/office/officeart/2005/8/layout/pyramid1"/>
    <dgm:cxn modelId="{43A0DFBF-CA63-4DF3-B030-E06C6D6B94DA}" type="presOf" srcId="{BB62893A-8847-4FBD-9D8B-744D99C0F171}" destId="{AEB66643-C605-4003-8815-FA0ADC9E9BBB}" srcOrd="0" destOrd="0" presId="urn:microsoft.com/office/officeart/2005/8/layout/pyramid1"/>
    <dgm:cxn modelId="{8CF0CDDF-A8DC-4ED7-A150-390E4B1E0589}" type="presOf" srcId="{BB62893A-8847-4FBD-9D8B-744D99C0F171}" destId="{122C71F0-32DC-43A0-BAC5-2A70B9589211}" srcOrd="1" destOrd="0" presId="urn:microsoft.com/office/officeart/2005/8/layout/pyramid1"/>
    <dgm:cxn modelId="{6F25F642-AE87-4955-875E-6F0B2D63D402}" srcId="{6B33B69E-9C0F-40C0-915D-277F37E24786}" destId="{BB62893A-8847-4FBD-9D8B-744D99C0F171}" srcOrd="2" destOrd="0" parTransId="{1C625F4E-1765-4441-B4D0-36C34DF3B9C9}" sibTransId="{623F6A8B-9554-422D-8D68-B70E04886ECD}"/>
    <dgm:cxn modelId="{C96D32DE-4554-4273-9D31-4C86A08B1109}" type="presOf" srcId="{2671D8E7-CD45-4EF5-BF8D-AF39E77FAEB0}" destId="{62E888D2-E7F4-4997-97B8-3A7177498D2C}" srcOrd="1" destOrd="0" presId="urn:microsoft.com/office/officeart/2005/8/layout/pyramid1"/>
    <dgm:cxn modelId="{068F6528-E40A-45F8-A609-F3C567B8EA48}" type="presParOf" srcId="{AF3AA987-67FB-4E9D-9DF2-9975CE4ECD24}" destId="{98D2E63C-2997-4D49-B217-3D96669499EC}" srcOrd="0" destOrd="0" presId="urn:microsoft.com/office/officeart/2005/8/layout/pyramid1"/>
    <dgm:cxn modelId="{1831160D-29F4-4F49-9F40-BBDE3A1C3925}" type="presParOf" srcId="{98D2E63C-2997-4D49-B217-3D96669499EC}" destId="{691F435B-AA09-4CF8-B351-AAC53FF51373}" srcOrd="0" destOrd="0" presId="urn:microsoft.com/office/officeart/2005/8/layout/pyramid1"/>
    <dgm:cxn modelId="{2B77CEC2-A041-403F-9F5A-B42BC8216AB2}" type="presParOf" srcId="{98D2E63C-2997-4D49-B217-3D96669499EC}" destId="{1B1D3E32-421A-4569-BFA4-4E6D50667B0E}" srcOrd="1" destOrd="0" presId="urn:microsoft.com/office/officeart/2005/8/layout/pyramid1"/>
    <dgm:cxn modelId="{B2FB5B74-BF4E-4CE7-BF2B-20617A4214E7}" type="presParOf" srcId="{AF3AA987-67FB-4E9D-9DF2-9975CE4ECD24}" destId="{E7A627B4-5AC5-41A7-8E47-24B9200318FF}" srcOrd="1" destOrd="0" presId="urn:microsoft.com/office/officeart/2005/8/layout/pyramid1"/>
    <dgm:cxn modelId="{485A08EB-F27B-4B9C-89C0-A2279CA3D992}" type="presParOf" srcId="{E7A627B4-5AC5-41A7-8E47-24B9200318FF}" destId="{D418920C-F202-4469-9A9B-EE2A9BCE2A29}" srcOrd="0" destOrd="0" presId="urn:microsoft.com/office/officeart/2005/8/layout/pyramid1"/>
    <dgm:cxn modelId="{0ADB70AE-1D6B-42B6-B843-A0A47E60F27C}" type="presParOf" srcId="{E7A627B4-5AC5-41A7-8E47-24B9200318FF}" destId="{62E888D2-E7F4-4997-97B8-3A7177498D2C}" srcOrd="1" destOrd="0" presId="urn:microsoft.com/office/officeart/2005/8/layout/pyramid1"/>
    <dgm:cxn modelId="{7F6E0F87-1AED-4AA1-85F1-401C5C61326A}" type="presParOf" srcId="{AF3AA987-67FB-4E9D-9DF2-9975CE4ECD24}" destId="{E8857901-8A7B-4E5D-8B97-E98419DB3C4B}" srcOrd="2" destOrd="0" presId="urn:microsoft.com/office/officeart/2005/8/layout/pyramid1"/>
    <dgm:cxn modelId="{4DFED1B1-8650-4134-B0F9-7204D2E96EBA}" type="presParOf" srcId="{E8857901-8A7B-4E5D-8B97-E98419DB3C4B}" destId="{AEB66643-C605-4003-8815-FA0ADC9E9BBB}" srcOrd="0" destOrd="0" presId="urn:microsoft.com/office/officeart/2005/8/layout/pyramid1"/>
    <dgm:cxn modelId="{18854673-4725-4DE4-9172-8062A966F896}" type="presParOf" srcId="{E8857901-8A7B-4E5D-8B97-E98419DB3C4B}" destId="{122C71F0-32DC-43A0-BAC5-2A70B9589211}" srcOrd="1" destOrd="0" presId="urn:microsoft.com/office/officeart/2005/8/layout/pyramid1"/>
    <dgm:cxn modelId="{CCB47188-5363-4914-8DFF-2A0848DDBB31}" type="presParOf" srcId="{AF3AA987-67FB-4E9D-9DF2-9975CE4ECD24}" destId="{2CE4EBF6-B0CB-4969-B27B-81BDD0BADA22}" srcOrd="3" destOrd="0" presId="urn:microsoft.com/office/officeart/2005/8/layout/pyramid1"/>
    <dgm:cxn modelId="{58574207-97D4-4CB9-82A0-CBE88CE3F36C}" type="presParOf" srcId="{2CE4EBF6-B0CB-4969-B27B-81BDD0BADA22}" destId="{8E06B254-1F1E-4A3D-8C33-353E3D39B382}" srcOrd="0" destOrd="0" presId="urn:microsoft.com/office/officeart/2005/8/layout/pyramid1"/>
    <dgm:cxn modelId="{0C9118EB-80E9-42F4-AF6C-0B11B172911B}" type="presParOf" srcId="{2CE4EBF6-B0CB-4969-B27B-81BDD0BADA22}" destId="{DF98B7A3-07BA-4AAB-9740-2691C4A413CE}"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1F435B-AA09-4CF8-B351-AAC53FF51373}">
      <dsp:nvSpPr>
        <dsp:cNvPr id="0" name=""/>
        <dsp:cNvSpPr/>
      </dsp:nvSpPr>
      <dsp:spPr>
        <a:xfrm>
          <a:off x="2731878" y="0"/>
          <a:ext cx="1821252" cy="1489198"/>
        </a:xfrm>
        <a:prstGeom prst="trapezoid">
          <a:avLst>
            <a:gd name="adj" fmla="val 61149"/>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endParaRPr lang="en-US" sz="2000" kern="1200" dirty="0"/>
        </a:p>
      </dsp:txBody>
      <dsp:txXfrm>
        <a:off x="2731878" y="0"/>
        <a:ext cx="1821252" cy="1489198"/>
      </dsp:txXfrm>
    </dsp:sp>
    <dsp:sp modelId="{D418920C-F202-4469-9A9B-EE2A9BCE2A29}">
      <dsp:nvSpPr>
        <dsp:cNvPr id="0" name=""/>
        <dsp:cNvSpPr/>
      </dsp:nvSpPr>
      <dsp:spPr>
        <a:xfrm>
          <a:off x="1821252" y="1489198"/>
          <a:ext cx="3642504" cy="1489198"/>
        </a:xfrm>
        <a:prstGeom prst="trapezoid">
          <a:avLst>
            <a:gd name="adj" fmla="val 61149"/>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endParaRPr lang="en-US" sz="2000" kern="1200" dirty="0"/>
        </a:p>
      </dsp:txBody>
      <dsp:txXfrm>
        <a:off x="2458690" y="1489198"/>
        <a:ext cx="2367627" cy="1489198"/>
      </dsp:txXfrm>
    </dsp:sp>
    <dsp:sp modelId="{AEB66643-C605-4003-8815-FA0ADC9E9BBB}">
      <dsp:nvSpPr>
        <dsp:cNvPr id="0" name=""/>
        <dsp:cNvSpPr/>
      </dsp:nvSpPr>
      <dsp:spPr>
        <a:xfrm>
          <a:off x="910626" y="2978396"/>
          <a:ext cx="5463755" cy="1489198"/>
        </a:xfrm>
        <a:prstGeom prst="trapezoid">
          <a:avLst>
            <a:gd name="adj" fmla="val 61149"/>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ts val="0"/>
            </a:spcAft>
          </a:pPr>
          <a:endParaRPr lang="en-US" sz="1800" kern="1200" dirty="0"/>
        </a:p>
      </dsp:txBody>
      <dsp:txXfrm>
        <a:off x="1866783" y="2978396"/>
        <a:ext cx="3551441" cy="1489198"/>
      </dsp:txXfrm>
    </dsp:sp>
    <dsp:sp modelId="{8E06B254-1F1E-4A3D-8C33-353E3D39B382}">
      <dsp:nvSpPr>
        <dsp:cNvPr id="0" name=""/>
        <dsp:cNvSpPr/>
      </dsp:nvSpPr>
      <dsp:spPr>
        <a:xfrm>
          <a:off x="0" y="4467594"/>
          <a:ext cx="7285008" cy="1489198"/>
        </a:xfrm>
        <a:prstGeom prst="trapezoid">
          <a:avLst>
            <a:gd name="adj" fmla="val 61149"/>
          </a:avLst>
        </a:prstGeom>
        <a:solidFill>
          <a:srgbClr val="00B0F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ts val="0"/>
            </a:spcAft>
          </a:pPr>
          <a:endParaRPr lang="en-US" sz="1800" kern="1200" dirty="0"/>
        </a:p>
      </dsp:txBody>
      <dsp:txXfrm>
        <a:off x="1274876" y="4467594"/>
        <a:ext cx="4735255" cy="148919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0.29167</cdr:x>
      <cdr:y>0.44118</cdr:y>
    </cdr:from>
    <cdr:to>
      <cdr:x>0.425</cdr:x>
      <cdr:y>0.57353</cdr:y>
    </cdr:to>
    <cdr:sp macro="" textlink="">
      <cdr:nvSpPr>
        <cdr:cNvPr id="2" name="Oval 1"/>
        <cdr:cNvSpPr/>
      </cdr:nvSpPr>
      <cdr:spPr>
        <a:xfrm xmlns:a="http://schemas.openxmlformats.org/drawingml/2006/main">
          <a:off x="2667000" y="2286000"/>
          <a:ext cx="1219200" cy="685800"/>
        </a:xfrm>
        <a:prstGeom xmlns:a="http://schemas.openxmlformats.org/drawingml/2006/main" prst="ellipse">
          <a:avLst/>
        </a:prstGeom>
        <a:solidFill xmlns:a="http://schemas.openxmlformats.org/drawingml/2006/main">
          <a:srgbClr val="92D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dirty="0" smtClean="0"/>
            <a:t>18% Reduction</a:t>
          </a:r>
          <a:endParaRPr lang="en-US" b="1" dirty="0"/>
        </a:p>
      </cdr:txBody>
    </cdr:sp>
  </cdr:relSizeAnchor>
  <cdr:relSizeAnchor xmlns:cdr="http://schemas.openxmlformats.org/drawingml/2006/chartDrawing">
    <cdr:from>
      <cdr:x>0.73333</cdr:x>
      <cdr:y>0.16176</cdr:y>
    </cdr:from>
    <cdr:to>
      <cdr:x>0.86667</cdr:x>
      <cdr:y>0.29412</cdr:y>
    </cdr:to>
    <cdr:sp macro="" textlink="">
      <cdr:nvSpPr>
        <cdr:cNvPr id="3" name="Oval 2"/>
        <cdr:cNvSpPr/>
      </cdr:nvSpPr>
      <cdr:spPr>
        <a:xfrm xmlns:a="http://schemas.openxmlformats.org/drawingml/2006/main">
          <a:off x="6705600" y="838200"/>
          <a:ext cx="1219200" cy="685800"/>
        </a:xfrm>
        <a:prstGeom xmlns:a="http://schemas.openxmlformats.org/drawingml/2006/main" prst="ellipse">
          <a:avLst/>
        </a:prstGeom>
        <a:solidFill xmlns:a="http://schemas.openxmlformats.org/drawingml/2006/main">
          <a:srgbClr val="92D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smtClean="0"/>
            <a:t>30% Reduction</a:t>
          </a:r>
          <a:endParaRPr lang="en-US"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0.30556</cdr:x>
      <cdr:y>0.11785</cdr:y>
    </cdr:from>
    <cdr:to>
      <cdr:x>0.4537</cdr:x>
      <cdr:y>0.26938</cdr:y>
    </cdr:to>
    <cdr:sp macro="" textlink="">
      <cdr:nvSpPr>
        <cdr:cNvPr id="3" name="Oval 2"/>
        <cdr:cNvSpPr/>
      </cdr:nvSpPr>
      <cdr:spPr>
        <a:xfrm xmlns:a="http://schemas.openxmlformats.org/drawingml/2006/main">
          <a:off x="2514600" y="533400"/>
          <a:ext cx="1219133" cy="685819"/>
        </a:xfrm>
        <a:prstGeom xmlns:a="http://schemas.openxmlformats.org/drawingml/2006/main" prst="ellipse">
          <a:avLst/>
        </a:prstGeom>
        <a:solidFill xmlns:a="http://schemas.openxmlformats.org/drawingml/2006/main">
          <a:srgbClr val="92D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a:t>3</a:t>
          </a:r>
          <a:r>
            <a:rPr lang="en-US" b="1" dirty="0" smtClean="0"/>
            <a:t>% Reduction</a:t>
          </a:r>
          <a:endParaRPr lang="en-US" b="1" dirty="0"/>
        </a:p>
      </cdr:txBody>
    </cdr:sp>
  </cdr:relSizeAnchor>
  <cdr:relSizeAnchor xmlns:cdr="http://schemas.openxmlformats.org/drawingml/2006/chartDrawing">
    <cdr:from>
      <cdr:x>0.72222</cdr:x>
      <cdr:y>0.11785</cdr:y>
    </cdr:from>
    <cdr:to>
      <cdr:x>0.87037</cdr:x>
      <cdr:y>0.26937</cdr:y>
    </cdr:to>
    <cdr:sp macro="" textlink="">
      <cdr:nvSpPr>
        <cdr:cNvPr id="4" name="Oval 3"/>
        <cdr:cNvSpPr/>
      </cdr:nvSpPr>
      <cdr:spPr>
        <a:xfrm xmlns:a="http://schemas.openxmlformats.org/drawingml/2006/main">
          <a:off x="5943600" y="533400"/>
          <a:ext cx="1219215" cy="685774"/>
        </a:xfrm>
        <a:prstGeom xmlns:a="http://schemas.openxmlformats.org/drawingml/2006/main" prst="ellipse">
          <a:avLst/>
        </a:prstGeom>
        <a:solidFill xmlns:a="http://schemas.openxmlformats.org/drawingml/2006/main">
          <a:srgbClr val="92D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smtClean="0"/>
            <a:t>10% Reduction</a:t>
          </a:r>
          <a:endParaRPr lang="en-US" b="1" dirty="0"/>
        </a:p>
      </cdr:txBody>
    </cdr:sp>
  </cdr:relSizeAnchor>
</c:userShapes>
</file>

<file path=ppt/drawings/drawing3.xml><?xml version="1.0" encoding="utf-8"?>
<c:userShapes xmlns:c="http://schemas.openxmlformats.org/drawingml/2006/chart">
  <cdr:relSizeAnchor xmlns:cdr="http://schemas.openxmlformats.org/drawingml/2006/chartDrawing">
    <cdr:from>
      <cdr:x>0.2963</cdr:x>
      <cdr:y>0.20203</cdr:y>
    </cdr:from>
    <cdr:to>
      <cdr:x>0.44444</cdr:x>
      <cdr:y>0.35355</cdr:y>
    </cdr:to>
    <cdr:sp macro="" textlink="">
      <cdr:nvSpPr>
        <cdr:cNvPr id="2" name="Oval 1"/>
        <cdr:cNvSpPr/>
      </cdr:nvSpPr>
      <cdr:spPr>
        <a:xfrm xmlns:a="http://schemas.openxmlformats.org/drawingml/2006/main">
          <a:off x="2438400" y="914400"/>
          <a:ext cx="1219133" cy="685774"/>
        </a:xfrm>
        <a:prstGeom xmlns:a="http://schemas.openxmlformats.org/drawingml/2006/main" prst="ellipse">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smtClean="0"/>
            <a:t>6% Increase </a:t>
          </a:r>
          <a:endParaRPr lang="en-US" b="1" dirty="0"/>
        </a:p>
      </cdr:txBody>
    </cdr:sp>
  </cdr:relSizeAnchor>
  <cdr:relSizeAnchor xmlns:cdr="http://schemas.openxmlformats.org/drawingml/2006/chartDrawing">
    <cdr:from>
      <cdr:x>0.7037</cdr:x>
      <cdr:y>0.01684</cdr:y>
    </cdr:from>
    <cdr:to>
      <cdr:x>0.85185</cdr:x>
      <cdr:y>0.16836</cdr:y>
    </cdr:to>
    <cdr:sp macro="" textlink="">
      <cdr:nvSpPr>
        <cdr:cNvPr id="3" name="Oval 2"/>
        <cdr:cNvSpPr/>
      </cdr:nvSpPr>
      <cdr:spPr>
        <a:xfrm xmlns:a="http://schemas.openxmlformats.org/drawingml/2006/main">
          <a:off x="5791200" y="76200"/>
          <a:ext cx="1219215" cy="685774"/>
        </a:xfrm>
        <a:prstGeom xmlns:a="http://schemas.openxmlformats.org/drawingml/2006/main" prst="ellipse">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smtClean="0"/>
            <a:t>3% Increase</a:t>
          </a:r>
          <a:endParaRPr lang="en-US"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A7E4C6-E5B2-4D3E-8731-B28EF0172EEC}" type="datetimeFigureOut">
              <a:rPr lang="en-US" smtClean="0"/>
              <a:pPr/>
              <a:t>3/12/2015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8E802-0FE1-40E9-B4F2-C15F9BD96A68}" type="slidenum">
              <a:rPr lang="en-US" smtClean="0"/>
              <a:pPr/>
              <a:t>‹#›</a:t>
            </a:fld>
            <a:endParaRPr lang="en-US" dirty="0"/>
          </a:p>
        </p:txBody>
      </p:sp>
    </p:spTree>
    <p:extLst>
      <p:ext uri="{BB962C8B-B14F-4D97-AF65-F5344CB8AC3E}">
        <p14:creationId xmlns:p14="http://schemas.microsoft.com/office/powerpoint/2010/main" xmlns="" val="235798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a:t>
            </a:fld>
            <a:endParaRPr lang="en-US" dirty="0"/>
          </a:p>
        </p:txBody>
      </p:sp>
    </p:spTree>
    <p:extLst>
      <p:ext uri="{BB962C8B-B14F-4D97-AF65-F5344CB8AC3E}">
        <p14:creationId xmlns:p14="http://schemas.microsoft.com/office/powerpoint/2010/main" xmlns="" val="165699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with complex or chronic conditions</a:t>
            </a:r>
          </a:p>
          <a:p>
            <a:r>
              <a:rPr lang="en-US" dirty="0" smtClean="0"/>
              <a:t>Limited</a:t>
            </a:r>
            <a:r>
              <a:rPr lang="en-US" baseline="0" dirty="0" smtClean="0"/>
              <a:t> support system</a:t>
            </a:r>
          </a:p>
          <a:p>
            <a:r>
              <a:rPr lang="en-US" baseline="0" dirty="0" smtClean="0"/>
              <a:t>Limited resources</a:t>
            </a:r>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xmlns="" val="168927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readmissions</a:t>
            </a:r>
          </a:p>
          <a:p>
            <a:r>
              <a:rPr lang="en-US" baseline="0" dirty="0" smtClean="0"/>
              <a:t>Clinical indicators</a:t>
            </a:r>
          </a:p>
          <a:p>
            <a:r>
              <a:rPr lang="en-US" baseline="0" dirty="0" smtClean="0"/>
              <a:t>Chronic conditions</a:t>
            </a:r>
          </a:p>
          <a:p>
            <a:r>
              <a:rPr lang="en-US" baseline="0" dirty="0" smtClean="0"/>
              <a:t>Multiple medications</a:t>
            </a:r>
          </a:p>
          <a:p>
            <a:r>
              <a:rPr lang="en-US" baseline="0" dirty="0" smtClean="0"/>
              <a:t>Insurance complications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xmlns="" val="29217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registry exits</a:t>
            </a:r>
            <a:r>
              <a:rPr lang="en-US" baseline="0" dirty="0" smtClean="0"/>
              <a:t> on HBI</a:t>
            </a:r>
          </a:p>
          <a:p>
            <a:endParaRPr lang="en-US" baseline="0" dirty="0" smtClean="0"/>
          </a:p>
          <a:p>
            <a:r>
              <a:rPr lang="en-US" baseline="0" dirty="0" smtClean="0"/>
              <a:t>Providers are encouraged to review the registry prior to the CCT members beginning work in their practice</a:t>
            </a:r>
          </a:p>
          <a:p>
            <a:endParaRPr lang="en-US" baseline="0" dirty="0" smtClean="0"/>
          </a:p>
          <a:p>
            <a:r>
              <a:rPr lang="en-US" baseline="0" dirty="0" smtClean="0"/>
              <a:t>Suggested to begin with 5 – 10 highest risk patients for management and allow for growth from that point</a:t>
            </a:r>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xmlns="" val="298140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better</a:t>
            </a:r>
            <a:r>
              <a:rPr lang="en-US" baseline="0" dirty="0" smtClean="0"/>
              <a:t> define the population served, a list of criteria was developed. Patients will automatically be listed as high risk based on the following: </a:t>
            </a:r>
            <a:endParaRPr lang="en-US" dirty="0" smtClean="0"/>
          </a:p>
          <a:p>
            <a:r>
              <a:rPr lang="en-US" dirty="0" smtClean="0"/>
              <a:t>3 or</a:t>
            </a:r>
            <a:r>
              <a:rPr lang="en-US" baseline="0" dirty="0" smtClean="0"/>
              <a:t> more of the following allow for enlistment on the registry</a:t>
            </a:r>
            <a:endParaRPr lang="en-US" dirty="0" smtClean="0"/>
          </a:p>
          <a:p>
            <a:endParaRPr lang="en-US" dirty="0" smtClean="0"/>
          </a:p>
          <a:p>
            <a:r>
              <a:rPr lang="en-US" dirty="0" smtClean="0"/>
              <a:t>Clinical</a:t>
            </a:r>
            <a:r>
              <a:rPr lang="en-US" baseline="0" dirty="0" smtClean="0"/>
              <a:t> indicators – 3 or more from indicator list</a:t>
            </a:r>
          </a:p>
          <a:p>
            <a:r>
              <a:rPr lang="en-US" baseline="0" dirty="0" smtClean="0"/>
              <a:t>Chronic conditions – 3 or more from list – mental health criteria counts as 1 contribution</a:t>
            </a:r>
          </a:p>
          <a:p>
            <a:r>
              <a:rPr lang="en-US" baseline="0" dirty="0" smtClean="0"/>
              <a:t>Multiple Medication – 6 or more prescribed meds </a:t>
            </a:r>
          </a:p>
          <a:p>
            <a:r>
              <a:rPr lang="en-US" baseline="0" dirty="0" smtClean="0"/>
              <a:t>Inpatient or ER two times within the past 6 months</a:t>
            </a:r>
          </a:p>
          <a:p>
            <a:r>
              <a:rPr lang="en-US" baseline="0" dirty="0" smtClean="0"/>
              <a:t>Insurance: Medicare, Medicaid, or Self Pay as primary</a:t>
            </a:r>
          </a:p>
          <a:p>
            <a:endParaRPr lang="en-US" baseline="0" dirty="0" smtClean="0"/>
          </a:p>
          <a:p>
            <a:r>
              <a:rPr lang="en-US" baseline="0" dirty="0" smtClean="0"/>
              <a:t>Add’l Criteria: Homeless/urgent housing need – SW</a:t>
            </a:r>
          </a:p>
          <a:p>
            <a:r>
              <a:rPr lang="en-US" baseline="0" dirty="0" smtClean="0"/>
              <a:t>Grief – acute loss or event within 3 months – BH</a:t>
            </a:r>
          </a:p>
          <a:p>
            <a:r>
              <a:rPr lang="en-US" baseline="0" dirty="0" smtClean="0"/>
              <a:t>Recent crisis or inpatient mental health admission – BH</a:t>
            </a:r>
          </a:p>
          <a:p>
            <a:r>
              <a:rPr lang="en-US" baseline="0" dirty="0" smtClean="0"/>
              <a:t>Services in home, financial, no support - SW</a:t>
            </a:r>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xmlns="" val="322812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 –high risk referrals:</a:t>
            </a:r>
            <a:r>
              <a:rPr lang="en-US" baseline="0" dirty="0" smtClean="0"/>
              <a:t> are accepted however must have a demonstrated need. Resources given to practice staff to relay to patient, if ongoing</a:t>
            </a:r>
          </a:p>
          <a:p>
            <a:r>
              <a:rPr lang="en-US" baseline="0" dirty="0" smtClean="0"/>
              <a:t>Talk about CCT referral process through CPO</a:t>
            </a:r>
          </a:p>
          <a:p>
            <a:endParaRPr lang="en-US" baseline="0" dirty="0" smtClean="0"/>
          </a:p>
          <a:p>
            <a:r>
              <a:rPr lang="en-US" baseline="0" dirty="0" smtClean="0"/>
              <a:t>Remember, this is a shared resource that is limited in capacity – please utilize for those patients who most closely fit the defined criteria, and who the provider feels will most benefit from the additional resource</a:t>
            </a:r>
          </a:p>
          <a:p>
            <a:endParaRPr lang="en-US" baseline="0" dirty="0" smtClean="0"/>
          </a:p>
          <a:p>
            <a:r>
              <a:rPr lang="en-US" baseline="0" dirty="0" smtClean="0"/>
              <a:t>Per the Maine model, the CCT is expected to serve approx 5-10% of the total patient population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xmlns="" val="201949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a resource here to collaborate with the practice to facilitate the management of the most complex patient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xmlns="" val="101045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inclusion of social workers to the Community Care Teams in primary care practices demonstrates the value that is being placed on assessing and addressing the socioeconomic and psychosocial variables that impact one’s health.</a:t>
            </a:r>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26</a:t>
            </a:fld>
            <a:endParaRPr lang="en-US" dirty="0"/>
          </a:p>
        </p:txBody>
      </p:sp>
    </p:spTree>
    <p:extLst>
      <p:ext uri="{BB962C8B-B14F-4D97-AF65-F5344CB8AC3E}">
        <p14:creationId xmlns:p14="http://schemas.microsoft.com/office/powerpoint/2010/main" xmlns="" val="226824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inclusion of social workers to the Community Care Teams in primary care practices demonstrates the value that is being placed on assessing and addressing the socioeconomic and psychosocial variables that impact one’s health.</a:t>
            </a:r>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27</a:t>
            </a:fld>
            <a:endParaRPr lang="en-US" dirty="0"/>
          </a:p>
        </p:txBody>
      </p:sp>
    </p:spTree>
    <p:extLst>
      <p:ext uri="{BB962C8B-B14F-4D97-AF65-F5344CB8AC3E}">
        <p14:creationId xmlns:p14="http://schemas.microsoft.com/office/powerpoint/2010/main" xmlns="" val="2268242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bulk of the referrals the social workers receive are for patients who are uninsured or underinsured and/or cannot afford their medications.  Other common reasons for referral include: lack of financial resources, lack of transportation, unsafe in the home, in need of placement or long-term care planning, allied health services, lack of food, shelter, or utilities, assistance with SSD, SSI, public assistance programs, such as food stamps or cash assistance, and unemployment claims.  </a:t>
            </a:r>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28</a:t>
            </a:fld>
            <a:endParaRPr lang="en-US" dirty="0"/>
          </a:p>
        </p:txBody>
      </p:sp>
    </p:spTree>
    <p:extLst>
      <p:ext uri="{BB962C8B-B14F-4D97-AF65-F5344CB8AC3E}">
        <p14:creationId xmlns:p14="http://schemas.microsoft.com/office/powerpoint/2010/main" xmlns="" val="2516498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30</a:t>
            </a:fld>
            <a:endParaRPr lang="en-US" dirty="0"/>
          </a:p>
        </p:txBody>
      </p:sp>
    </p:spTree>
    <p:extLst>
      <p:ext uri="{BB962C8B-B14F-4D97-AF65-F5344CB8AC3E}">
        <p14:creationId xmlns:p14="http://schemas.microsoft.com/office/powerpoint/2010/main" xmlns="" val="54403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Clinical integration + Fiscal responsibility</a:t>
            </a:r>
            <a:endParaRPr lang="en-US" dirty="0"/>
          </a:p>
        </p:txBody>
      </p:sp>
      <p:sp>
        <p:nvSpPr>
          <p:cNvPr id="4" name="Slide Number Placeholder 3"/>
          <p:cNvSpPr>
            <a:spLocks noGrp="1"/>
          </p:cNvSpPr>
          <p:nvPr>
            <p:ph type="sldNum" sz="quarter" idx="10"/>
          </p:nvPr>
        </p:nvSpPr>
        <p:spPr/>
        <p:txBody>
          <a:bodyPr/>
          <a:lstStyle/>
          <a:p>
            <a:fld id="{25536319-3BF4-466F-B0F2-9E2AB3877847}" type="slidenum">
              <a:rPr lang="en-US" smtClean="0"/>
              <a:pPr/>
              <a:t>7</a:t>
            </a:fld>
            <a:endParaRPr lang="en-US" dirty="0"/>
          </a:p>
        </p:txBody>
      </p:sp>
    </p:spTree>
    <p:extLst>
      <p:ext uri="{BB962C8B-B14F-4D97-AF65-F5344CB8AC3E}">
        <p14:creationId xmlns:p14="http://schemas.microsoft.com/office/powerpoint/2010/main" xmlns="" val="23185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J.M. is a 74 year old Caucasian male.  He is retired and receives $900/month in SS and $180/month pension.  He is divorced and has one son.  He lives in a mobile home.  At the time of referral his mobile home had no heat, no running water or working plumbing.  He is a hoarder and enjoys going to flea markets during the warmer months and spending time with his neighbors.  Heat source: small electric space heater or in truck, which is missing the rear window.  Also in need of hearing aids and glasses.  Medical conditions include: Diabetes, COPD, Hypertension, and CHF.</a:t>
            </a:r>
          </a:p>
          <a:p>
            <a:endParaRPr lang="en-US" dirty="0" smtClean="0"/>
          </a:p>
          <a:p>
            <a:r>
              <a:rPr lang="en-US" dirty="0" smtClean="0"/>
              <a:t>Care</a:t>
            </a:r>
            <a:r>
              <a:rPr lang="en-US" baseline="0" dirty="0" smtClean="0"/>
              <a:t> goals met so far: eye exam and glasses, hearing aids, nebulizer to give self breathing treatments at home rather than going to ER each time he feels short of breath, $500 crisis grant for propane delivery (heat), a hot and a cold meal from Meals on Wheels 5 days/week, food stamps, Medicare Part B premiums paid through county assistance office, assigned a caseworker through the Area Agency of Aging, on wait list for affordable senior housing and ready and willing to move (previously not ready, refused to move twice before), LVHN’s FAP to cover the 20% that Medicare doesn’t cover, emotional support when neighbor/best friend committed suicide, care collaboration with patient, Aging caseworker, patient’s ex-wife and his son. </a:t>
            </a:r>
          </a:p>
          <a:p>
            <a:endParaRPr lang="en-US" baseline="0" dirty="0" smtClean="0"/>
          </a:p>
          <a:p>
            <a:r>
              <a:rPr lang="en-US" baseline="0" dirty="0" smtClean="0"/>
              <a:t>Care goals that still need to be met: moving into affordable and safe housing, cleaning out/selling of mobile home, and address hoarding behaviors.</a:t>
            </a:r>
          </a:p>
          <a:p>
            <a:endParaRPr lang="en-US" baseline="0" dirty="0" smtClean="0"/>
          </a:p>
          <a:p>
            <a:r>
              <a:rPr lang="en-US" baseline="0" dirty="0" smtClean="0"/>
              <a:t>Length of engagement: One year so far.</a:t>
            </a:r>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33</a:t>
            </a:fld>
            <a:endParaRPr lang="en-US" dirty="0"/>
          </a:p>
        </p:txBody>
      </p:sp>
    </p:spTree>
    <p:extLst>
      <p:ext uri="{BB962C8B-B14F-4D97-AF65-F5344CB8AC3E}">
        <p14:creationId xmlns:p14="http://schemas.microsoft.com/office/powerpoint/2010/main" xmlns="" val="1082406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35</a:t>
            </a:fld>
            <a:endParaRPr lang="en-US" dirty="0"/>
          </a:p>
        </p:txBody>
      </p:sp>
    </p:spTree>
    <p:extLst>
      <p:ext uri="{BB962C8B-B14F-4D97-AF65-F5344CB8AC3E}">
        <p14:creationId xmlns:p14="http://schemas.microsoft.com/office/powerpoint/2010/main" xmlns="" val="1286274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Collaborate with PCP regarding Behavioral Health of patient</a:t>
            </a:r>
            <a:r>
              <a:rPr lang="en-US" baseline="0" dirty="0" smtClean="0"/>
              <a:t> and members of the CCT regarding whole patient centered care.</a:t>
            </a:r>
            <a:endParaRPr lang="en-US" dirty="0" smtClean="0"/>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37</a:t>
            </a:fld>
            <a:endParaRPr lang="en-US" dirty="0"/>
          </a:p>
        </p:txBody>
      </p:sp>
    </p:spTree>
    <p:extLst>
      <p:ext uri="{BB962C8B-B14F-4D97-AF65-F5344CB8AC3E}">
        <p14:creationId xmlns:p14="http://schemas.microsoft.com/office/powerpoint/2010/main" xmlns="" val="4058385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research suggests that up to 67% of those who attempt suicide receive medical attention as a result of their attempt</a:t>
            </a:r>
          </a:p>
          <a:p>
            <a:r>
              <a:rPr lang="en-US" dirty="0" smtClean="0"/>
              <a:t>As many as 81% do not seek prior psychiatric help. </a:t>
            </a:r>
          </a:p>
          <a:p>
            <a:r>
              <a:rPr lang="en-US" dirty="0" smtClean="0"/>
              <a:t>Importance of Depression Screenings and</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38</a:t>
            </a:fld>
            <a:endParaRPr lang="en-US" dirty="0"/>
          </a:p>
        </p:txBody>
      </p:sp>
    </p:spTree>
    <p:extLst>
      <p:ext uri="{BB962C8B-B14F-4D97-AF65-F5344CB8AC3E}">
        <p14:creationId xmlns:p14="http://schemas.microsoft.com/office/powerpoint/2010/main" xmlns="" val="419508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Particularly for patients with diabetes or cardiovascular disease. Diabetes patients, for instance, are twice as likely to suffer from depression as the general population. </a:t>
            </a:r>
          </a:p>
          <a:p>
            <a:pPr marL="228600" indent="-228600">
              <a:buAutoNum type="arabicPeriod"/>
            </a:pPr>
            <a:r>
              <a:rPr lang="en-US" dirty="0" smtClean="0"/>
              <a:t>In 2010, approximately 23 million people ages 12-64 reported symptoms of substance use disorders, while only 11 percent received treatment at a specialty facility. </a:t>
            </a:r>
          </a:p>
          <a:p>
            <a:pPr marL="228600" indent="-228600">
              <a:buAutoNum type="arabicPeriod"/>
            </a:pPr>
            <a:r>
              <a:rPr lang="en-US" dirty="0" smtClean="0"/>
              <a:t>General and internal medicine physicians cared for 34 percent of patients with a primary mental health diagnosis in 2008 alone</a:t>
            </a:r>
            <a:r>
              <a:rPr lang="en-US" baseline="0" dirty="0" smtClean="0"/>
              <a:t> </a:t>
            </a:r>
            <a:r>
              <a:rPr lang="en-US" dirty="0" smtClean="0"/>
              <a:t>and Up to 60 % in rural areas, </a:t>
            </a:r>
            <a:endParaRPr lang="en-US" dirty="0"/>
          </a:p>
        </p:txBody>
      </p:sp>
      <p:sp>
        <p:nvSpPr>
          <p:cNvPr id="4" name="Slide Number Placeholder 3"/>
          <p:cNvSpPr>
            <a:spLocks noGrp="1"/>
          </p:cNvSpPr>
          <p:nvPr>
            <p:ph type="sldNum" sz="quarter" idx="10"/>
          </p:nvPr>
        </p:nvSpPr>
        <p:spPr/>
        <p:txBody>
          <a:bodyPr/>
          <a:lstStyle/>
          <a:p>
            <a:fld id="{01E1B2F1-B640-4D6D-AB51-FAF22F2CD7D7}" type="slidenum">
              <a:rPr lang="en-US" smtClean="0"/>
              <a:pPr/>
              <a:t>40</a:t>
            </a:fld>
            <a:endParaRPr lang="en-US" dirty="0"/>
          </a:p>
        </p:txBody>
      </p:sp>
    </p:spTree>
    <p:extLst>
      <p:ext uri="{BB962C8B-B14F-4D97-AF65-F5344CB8AC3E}">
        <p14:creationId xmlns:p14="http://schemas.microsoft.com/office/powerpoint/2010/main" xmlns="" val="3259145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Plan Worksheet, SMART</a:t>
            </a:r>
            <a:r>
              <a:rPr lang="en-US" baseline="0" dirty="0" smtClean="0"/>
              <a:t> GOALS, Change Plan Worksheet, SMART GOALS, Specific, Measurable, Attainable, Relevant, Time-Based.</a:t>
            </a:r>
          </a:p>
          <a:p>
            <a:endParaRPr lang="en-US" baseline="0" dirty="0" smtClean="0"/>
          </a:p>
          <a:p>
            <a:r>
              <a:rPr lang="en-US" baseline="0" dirty="0" smtClean="0"/>
              <a:t>Change Plan Worksheet</a:t>
            </a:r>
          </a:p>
          <a:p>
            <a:r>
              <a:rPr lang="en-US" baseline="0" dirty="0" smtClean="0"/>
              <a:t>The changes I want to make (or continue making) are:</a:t>
            </a:r>
          </a:p>
          <a:p>
            <a:r>
              <a:rPr lang="en-US" baseline="0" dirty="0" smtClean="0"/>
              <a:t>The reasons why I want to make these changes are:</a:t>
            </a:r>
          </a:p>
          <a:p>
            <a:r>
              <a:rPr lang="en-US" baseline="0" dirty="0" smtClean="0"/>
              <a:t>The steps I plan to take in changing are:</a:t>
            </a:r>
          </a:p>
          <a:p>
            <a:r>
              <a:rPr lang="en-US" baseline="0" dirty="0" smtClean="0"/>
              <a:t>The ways other people can help me are:</a:t>
            </a:r>
          </a:p>
          <a:p>
            <a:r>
              <a:rPr lang="en-US" baseline="0" dirty="0" smtClean="0"/>
              <a:t>I will know that my plan is working if:</a:t>
            </a:r>
          </a:p>
          <a:p>
            <a:r>
              <a:rPr lang="en-US" baseline="0" dirty="0" smtClean="0"/>
              <a:t>Some things that could interfere with my plan are:</a:t>
            </a:r>
          </a:p>
          <a:p>
            <a:r>
              <a:rPr lang="en-US" baseline="0" dirty="0" smtClean="0"/>
              <a:t>What I will do if the plan isn’t working:</a:t>
            </a:r>
          </a:p>
          <a:p>
            <a:r>
              <a:rPr lang="en-US" baseline="0" dirty="0" smtClean="0"/>
              <a:t>SMART GOALS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E1B2F1-B640-4D6D-AB51-FAF22F2CD7D7}" type="slidenum">
              <a:rPr lang="en-US" smtClean="0"/>
              <a:pPr/>
              <a:t>43</a:t>
            </a:fld>
            <a:endParaRPr lang="en-US" dirty="0"/>
          </a:p>
        </p:txBody>
      </p:sp>
    </p:spTree>
    <p:extLst>
      <p:ext uri="{BB962C8B-B14F-4D97-AF65-F5344CB8AC3E}">
        <p14:creationId xmlns:p14="http://schemas.microsoft.com/office/powerpoint/2010/main" xmlns="" val="3334736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25 yr. old  T4 Paraplegic Static Post GSW, and history  of mood swings, anxiety and marijuana and benzodiazepine abuse  was hospitalized for more than 60 days due to discharge problems (family will not take him back).  CCT able to meet with patient and family members while in hospital.  MI used to help patient set goals and take ownership of his PTSD symptoms. Patient was an avid djembe drummer and loved to teach others.  CCT helped refer patient to a Partial Hospitalization program, establish his medical insurance and referred him  to Center for Independent Living which helped find an apartment close to his uncles house.  Patient has followed up with Outpatient MH services and PT where his other new goal was to participate in a men's wheelchair basketball league.</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44</a:t>
            </a:fld>
            <a:endParaRPr lang="en-US" dirty="0"/>
          </a:p>
        </p:txBody>
      </p:sp>
    </p:spTree>
    <p:extLst>
      <p:ext uri="{BB962C8B-B14F-4D97-AF65-F5344CB8AC3E}">
        <p14:creationId xmlns:p14="http://schemas.microsoft.com/office/powerpoint/2010/main" xmlns="" val="178863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increasing diversity of the U.S. population, mental health service providers must</a:t>
            </a:r>
          </a:p>
          <a:p>
            <a:r>
              <a:rPr lang="en-US" dirty="0" smtClean="0"/>
              <a:t>be aware of the influences that culture has on psychological processes, mental illnesses,</a:t>
            </a:r>
          </a:p>
          <a:p>
            <a:r>
              <a:rPr lang="en-US" dirty="0" smtClean="0"/>
              <a:t>and the ways that people seek help. They must also be aware of the variety within</a:t>
            </a:r>
          </a:p>
          <a:p>
            <a:r>
              <a:rPr lang="en-US" dirty="0" smtClean="0"/>
              <a:t>groups.</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45</a:t>
            </a:fld>
            <a:endParaRPr lang="en-US" dirty="0"/>
          </a:p>
        </p:txBody>
      </p:sp>
    </p:spTree>
    <p:extLst>
      <p:ext uri="{BB962C8B-B14F-4D97-AF65-F5344CB8AC3E}">
        <p14:creationId xmlns:p14="http://schemas.microsoft.com/office/powerpoint/2010/main" xmlns="" val="3177234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misdiagnosed or over diagnosed.</a:t>
            </a:r>
          </a:p>
          <a:p>
            <a:r>
              <a:rPr lang="en-US" dirty="0" smtClean="0"/>
              <a:t>Other factors such as racism, discrimination, violence, acculturation and poverty may exacerbate Mental Health</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46</a:t>
            </a:fld>
            <a:endParaRPr lang="en-US" dirty="0"/>
          </a:p>
        </p:txBody>
      </p:sp>
    </p:spTree>
    <p:extLst>
      <p:ext uri="{BB962C8B-B14F-4D97-AF65-F5344CB8AC3E}">
        <p14:creationId xmlns:p14="http://schemas.microsoft.com/office/powerpoint/2010/main" xmlns="" val="1855085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Understand the cultural biases in program design.</a:t>
            </a:r>
          </a:p>
          <a:p>
            <a:r>
              <a:rPr lang="en-US" dirty="0" smtClean="0"/>
              <a:t>· Identify resources, such as natural supports, within the community that will help an</a:t>
            </a:r>
          </a:p>
          <a:p>
            <a:r>
              <a:rPr lang="en-US" dirty="0" smtClean="0"/>
              <a:t>individual recover.</a:t>
            </a:r>
          </a:p>
          <a:p>
            <a:r>
              <a:rPr lang="en-US" dirty="0" smtClean="0"/>
              <a:t>· Design and implement culturally sensitive treatment plans.</a:t>
            </a:r>
          </a:p>
          <a:p>
            <a:r>
              <a:rPr lang="en-US" dirty="0" smtClean="0"/>
              <a:t>· Evaluate procedures and programs for cultural sensitivity and effectiveness.</a:t>
            </a:r>
          </a:p>
          <a:p>
            <a:r>
              <a:rPr lang="en-US" dirty="0" smtClean="0"/>
              <a:t>· Survey clients and workers to elicit their understanding of cultural competence and</a:t>
            </a:r>
          </a:p>
          <a:p>
            <a:r>
              <a:rPr lang="en-US" dirty="0" smtClean="0"/>
              <a:t>culturally competent practice</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48</a:t>
            </a:fld>
            <a:endParaRPr lang="en-US" dirty="0"/>
          </a:p>
        </p:txBody>
      </p:sp>
    </p:spTree>
    <p:extLst>
      <p:ext uri="{BB962C8B-B14F-4D97-AF65-F5344CB8AC3E}">
        <p14:creationId xmlns:p14="http://schemas.microsoft.com/office/powerpoint/2010/main" xmlns="" val="383158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lnSpc>
                <a:spcPct val="85000"/>
              </a:lnSpc>
              <a:spcBef>
                <a:spcPct val="50000"/>
              </a:spcBef>
            </a:pPr>
            <a:r>
              <a:rPr lang="en-US" b="0" baseline="0" dirty="0" smtClean="0">
                <a:solidFill>
                  <a:srgbClr val="000000"/>
                </a:solidFill>
              </a:rPr>
              <a:t>Our costliest 1% of patients account for 19% of total cost. Conversely, the least costly 50% of patients account for only 3% of </a:t>
            </a:r>
            <a:r>
              <a:rPr lang="en-US" b="0" baseline="0" dirty="0" err="1" smtClean="0">
                <a:solidFill>
                  <a:srgbClr val="000000"/>
                </a:solidFill>
              </a:rPr>
              <a:t>costs.</a:t>
            </a:r>
            <a:r>
              <a:rPr lang="en-US" b="0" dirty="0" err="1" smtClean="0"/>
              <a:t>In</a:t>
            </a:r>
            <a:r>
              <a:rPr lang="en-US" dirty="0" smtClean="0"/>
              <a:t> order to  move from a disease-focused model of care to one of promoting health, several changes are needed:  newer ways of working together, critically evaluating the processes of care delivery and getting rid of waste, using information technology to help guide our clinical care across settings and learning to focus on health, not just disease. </a:t>
            </a:r>
          </a:p>
        </p:txBody>
      </p:sp>
      <p:sp>
        <p:nvSpPr>
          <p:cNvPr id="4" name="Slide Number Placeholder 3"/>
          <p:cNvSpPr>
            <a:spLocks noGrp="1"/>
          </p:cNvSpPr>
          <p:nvPr>
            <p:ph type="sldNum" sz="quarter" idx="5"/>
          </p:nvPr>
        </p:nvSpPr>
        <p:spPr/>
        <p:txBody>
          <a:bodyPr/>
          <a:lstStyle/>
          <a:p>
            <a:pPr>
              <a:defRPr/>
            </a:pPr>
            <a:fld id="{57AE1CC0-46EF-4DCE-8169-BDE9D3E15017}"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Became deaf after receiving acupuncture treatment in Korea.  Sister recently arrived from Japan with Autistic twins and overwhelmed ( She was given resources as well). </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49</a:t>
            </a:fld>
            <a:endParaRPr lang="en-US" dirty="0"/>
          </a:p>
        </p:txBody>
      </p:sp>
    </p:spTree>
    <p:extLst>
      <p:ext uri="{BB962C8B-B14F-4D97-AF65-F5344CB8AC3E}">
        <p14:creationId xmlns:p14="http://schemas.microsoft.com/office/powerpoint/2010/main" xmlns="" val="19974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36319-3BF4-466F-B0F2-9E2AB3877847}" type="slidenum">
              <a:rPr lang="en-US" smtClean="0"/>
              <a:pPr/>
              <a:t>52</a:t>
            </a:fld>
            <a:endParaRPr lang="en-US" dirty="0"/>
          </a:p>
        </p:txBody>
      </p:sp>
    </p:spTree>
    <p:extLst>
      <p:ext uri="{BB962C8B-B14F-4D97-AF65-F5344CB8AC3E}">
        <p14:creationId xmlns:p14="http://schemas.microsoft.com/office/powerpoint/2010/main" xmlns="" val="171167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36319-3BF4-466F-B0F2-9E2AB3877847}" type="slidenum">
              <a:rPr lang="en-US" smtClean="0"/>
              <a:pPr/>
              <a:t>53</a:t>
            </a:fld>
            <a:endParaRPr lang="en-US" dirty="0"/>
          </a:p>
        </p:txBody>
      </p:sp>
    </p:spTree>
    <p:extLst>
      <p:ext uri="{BB962C8B-B14F-4D97-AF65-F5344CB8AC3E}">
        <p14:creationId xmlns:p14="http://schemas.microsoft.com/office/powerpoint/2010/main" xmlns="" val="3999463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217,038</a:t>
            </a:r>
            <a:r>
              <a:rPr lang="en-US" dirty="0" smtClean="0"/>
              <a:t> </a:t>
            </a:r>
            <a:endParaRPr lang="en-US" dirty="0"/>
          </a:p>
        </p:txBody>
      </p:sp>
      <p:sp>
        <p:nvSpPr>
          <p:cNvPr id="4" name="Slide Number Placeholder 3"/>
          <p:cNvSpPr>
            <a:spLocks noGrp="1"/>
          </p:cNvSpPr>
          <p:nvPr>
            <p:ph type="sldNum" sz="quarter" idx="10"/>
          </p:nvPr>
        </p:nvSpPr>
        <p:spPr/>
        <p:txBody>
          <a:bodyPr/>
          <a:lstStyle/>
          <a:p>
            <a:fld id="{25536319-3BF4-466F-B0F2-9E2AB3877847}" type="slidenum">
              <a:rPr lang="en-US" smtClean="0"/>
              <a:pPr/>
              <a:t>58</a:t>
            </a:fld>
            <a:endParaRPr lang="en-US" dirty="0"/>
          </a:p>
        </p:txBody>
      </p:sp>
    </p:spTree>
    <p:extLst>
      <p:ext uri="{BB962C8B-B14F-4D97-AF65-F5344CB8AC3E}">
        <p14:creationId xmlns:p14="http://schemas.microsoft.com/office/powerpoint/2010/main" xmlns="" val="42351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3A268-E57F-4B05-B95B-3A6ABC63FA2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xmlns="" val="360007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a:r>
              <a:rPr lang="en-US" sz="1600" dirty="0"/>
              <a:t>As we focused on the health of our communities, we learned that we needed to do a better job of coordinating and managing care across a broad continuum. Integrating services designed to meet the needs of specific groups as they go from the hospital to the rehab center to home is one of the goals of building “Healthier Communities”—one of our network’s priorities.  We’ve also instituted programs like OACIS.  OACIS is a palliative care approach for patients with serious chronic medical illnesses.  Patients &amp; their families work with the clinical team to design care that is consistent with the patient’s goals, whether they are in the hospital, in their home or in a supervised living arrangement. </a:t>
            </a:r>
          </a:p>
          <a:p>
            <a:pPr marL="0" lvl="3"/>
            <a:r>
              <a:rPr lang="en-US" sz="1600" dirty="0"/>
              <a:t>While family medicine and primary care have long been integral to chronic illness care and prevention, it has had to morph from the “Marcus Welby” era to a new era where the primary care “Medical Home” has had to be more things to more people. In other words, the house has needed a makeover. Higher volumes in recent years has led to deterioration in access, </a:t>
            </a:r>
            <a:r>
              <a:rPr lang="en-US" dirty="0" smtClean="0"/>
              <a:t>Increased fragmentation, reduced patient and clinician satisfaction, overutilization and increased health care costs. </a:t>
            </a:r>
          </a:p>
          <a:p>
            <a:pPr marL="0" lvl="3"/>
            <a:endParaRPr lang="en-US" dirty="0" smtClean="0"/>
          </a:p>
          <a:p>
            <a:endParaRPr lang="en-US" dirty="0"/>
          </a:p>
        </p:txBody>
      </p:sp>
      <p:sp>
        <p:nvSpPr>
          <p:cNvPr id="4" name="Slide Number Placeholder 3"/>
          <p:cNvSpPr>
            <a:spLocks noGrp="1"/>
          </p:cNvSpPr>
          <p:nvPr>
            <p:ph type="sldNum" sz="quarter" idx="10"/>
          </p:nvPr>
        </p:nvSpPr>
        <p:spPr/>
        <p:txBody>
          <a:bodyPr/>
          <a:lstStyle/>
          <a:p>
            <a:fld id="{A613A48B-9FBC-4965-AEDC-347F58AB67C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xmlns="" val="94903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txBox="1">
            <a:spLocks noGrp="1"/>
          </p:cNvSpPr>
          <p:nvPr/>
        </p:nvSpPr>
        <p:spPr bwMode="auto">
          <a:xfrm>
            <a:off x="3884028" y="1"/>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4" rIns="91409" bIns="45704"/>
          <a:lstStyle>
            <a:lvl1pPr defTabSz="906463" eaLnBrk="0" hangingPunct="0">
              <a:defRPr baseline="-25000">
                <a:solidFill>
                  <a:schemeClr val="tx1"/>
                </a:solidFill>
                <a:latin typeface="Arial" pitchFamily="34" charset="0"/>
                <a:ea typeface="Osaka"/>
                <a:cs typeface="Osaka"/>
              </a:defRPr>
            </a:lvl1pPr>
            <a:lvl2pPr marL="742950" indent="-285750" defTabSz="906463" eaLnBrk="0" hangingPunct="0">
              <a:defRPr baseline="-25000">
                <a:solidFill>
                  <a:schemeClr val="tx1"/>
                </a:solidFill>
                <a:latin typeface="Arial" pitchFamily="34" charset="0"/>
                <a:ea typeface="Osaka"/>
                <a:cs typeface="Osaka"/>
              </a:defRPr>
            </a:lvl2pPr>
            <a:lvl3pPr marL="1143000" indent="-228600" defTabSz="906463" eaLnBrk="0" hangingPunct="0">
              <a:defRPr baseline="-25000">
                <a:solidFill>
                  <a:schemeClr val="tx1"/>
                </a:solidFill>
                <a:latin typeface="Arial" pitchFamily="34" charset="0"/>
                <a:ea typeface="Osaka"/>
                <a:cs typeface="Osaka"/>
              </a:defRPr>
            </a:lvl3pPr>
            <a:lvl4pPr marL="1600200" indent="-228600" defTabSz="906463" eaLnBrk="0" hangingPunct="0">
              <a:defRPr baseline="-25000">
                <a:solidFill>
                  <a:schemeClr val="tx1"/>
                </a:solidFill>
                <a:latin typeface="Arial" pitchFamily="34" charset="0"/>
                <a:ea typeface="Osaka"/>
                <a:cs typeface="Osaka"/>
              </a:defRPr>
            </a:lvl4pPr>
            <a:lvl5pPr marL="2057400" indent="-231775" defTabSz="906463" eaLnBrk="0" hangingPunct="0">
              <a:defRPr baseline="-25000">
                <a:solidFill>
                  <a:schemeClr val="tx1"/>
                </a:solidFill>
                <a:latin typeface="Arial" pitchFamily="34" charset="0"/>
                <a:ea typeface="Osaka"/>
                <a:cs typeface="Osaka"/>
              </a:defRPr>
            </a:lvl5pPr>
            <a:lvl6pPr marL="2514600" indent="-231775" defTabSz="906463"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31775" defTabSz="906463"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31775" defTabSz="906463"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31775" defTabSz="906463" eaLnBrk="0" fontAlgn="base" hangingPunct="0">
              <a:spcBef>
                <a:spcPct val="0"/>
              </a:spcBef>
              <a:spcAft>
                <a:spcPct val="0"/>
              </a:spcAft>
              <a:defRPr baseline="-25000">
                <a:solidFill>
                  <a:schemeClr val="tx1"/>
                </a:solidFill>
                <a:latin typeface="Arial" pitchFamily="34" charset="0"/>
                <a:ea typeface="Osaka"/>
                <a:cs typeface="Osaka"/>
              </a:defRPr>
            </a:lvl9pPr>
          </a:lstStyle>
          <a:p>
            <a:pPr algn="r" eaLnBrk="1" hangingPunct="1"/>
            <a:fld id="{4D013718-A7D3-4F90-93E6-7D57D600BAEA}" type="datetime1">
              <a:rPr lang="en-US" sz="1200" baseline="0">
                <a:solidFill>
                  <a:prstClr val="black"/>
                </a:solidFill>
                <a:cs typeface="Arial" pitchFamily="34" charset="0"/>
              </a:rPr>
              <a:pPr algn="r" eaLnBrk="1" hangingPunct="1"/>
              <a:t>3/12/2015</a:t>
            </a:fld>
            <a:endParaRPr lang="en-US" sz="1200" baseline="0" dirty="0">
              <a:solidFill>
                <a:prstClr val="black"/>
              </a:solidFill>
              <a:cs typeface="Arial" pitchFamily="34" charset="0"/>
            </a:endParaRPr>
          </a:p>
        </p:txBody>
      </p:sp>
      <p:sp>
        <p:nvSpPr>
          <p:cNvPr id="65539" name="Slide Number Placeholder 6"/>
          <p:cNvSpPr txBox="1">
            <a:spLocks noGrp="1"/>
          </p:cNvSpPr>
          <p:nvPr/>
        </p:nvSpPr>
        <p:spPr bwMode="auto">
          <a:xfrm>
            <a:off x="3884028"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4" rIns="91409" bIns="45704" anchor="b"/>
          <a:lstStyle>
            <a:lvl1pPr defTabSz="906463" eaLnBrk="0" hangingPunct="0">
              <a:defRPr baseline="-25000">
                <a:solidFill>
                  <a:schemeClr val="tx1"/>
                </a:solidFill>
                <a:latin typeface="Arial" pitchFamily="34" charset="0"/>
                <a:ea typeface="Osaka"/>
                <a:cs typeface="Osaka"/>
              </a:defRPr>
            </a:lvl1pPr>
            <a:lvl2pPr marL="742950" indent="-285750" defTabSz="906463" eaLnBrk="0" hangingPunct="0">
              <a:defRPr baseline="-25000">
                <a:solidFill>
                  <a:schemeClr val="tx1"/>
                </a:solidFill>
                <a:latin typeface="Arial" pitchFamily="34" charset="0"/>
                <a:ea typeface="Osaka"/>
                <a:cs typeface="Osaka"/>
              </a:defRPr>
            </a:lvl2pPr>
            <a:lvl3pPr marL="1143000" indent="-228600" defTabSz="906463" eaLnBrk="0" hangingPunct="0">
              <a:defRPr baseline="-25000">
                <a:solidFill>
                  <a:schemeClr val="tx1"/>
                </a:solidFill>
                <a:latin typeface="Arial" pitchFamily="34" charset="0"/>
                <a:ea typeface="Osaka"/>
                <a:cs typeface="Osaka"/>
              </a:defRPr>
            </a:lvl3pPr>
            <a:lvl4pPr marL="1600200" indent="-228600" defTabSz="906463" eaLnBrk="0" hangingPunct="0">
              <a:defRPr baseline="-25000">
                <a:solidFill>
                  <a:schemeClr val="tx1"/>
                </a:solidFill>
                <a:latin typeface="Arial" pitchFamily="34" charset="0"/>
                <a:ea typeface="Osaka"/>
                <a:cs typeface="Osaka"/>
              </a:defRPr>
            </a:lvl4pPr>
            <a:lvl5pPr marL="2057400" indent="-231775" defTabSz="906463" eaLnBrk="0" hangingPunct="0">
              <a:defRPr baseline="-25000">
                <a:solidFill>
                  <a:schemeClr val="tx1"/>
                </a:solidFill>
                <a:latin typeface="Arial" pitchFamily="34" charset="0"/>
                <a:ea typeface="Osaka"/>
                <a:cs typeface="Osaka"/>
              </a:defRPr>
            </a:lvl5pPr>
            <a:lvl6pPr marL="2514600" indent="-231775" defTabSz="906463"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31775" defTabSz="906463"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31775" defTabSz="906463"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31775" defTabSz="906463" eaLnBrk="0" fontAlgn="base" hangingPunct="0">
              <a:spcBef>
                <a:spcPct val="0"/>
              </a:spcBef>
              <a:spcAft>
                <a:spcPct val="0"/>
              </a:spcAft>
              <a:defRPr baseline="-25000">
                <a:solidFill>
                  <a:schemeClr val="tx1"/>
                </a:solidFill>
                <a:latin typeface="Arial" pitchFamily="34" charset="0"/>
                <a:ea typeface="Osaka"/>
                <a:cs typeface="Osaka"/>
              </a:defRPr>
            </a:lvl9pPr>
          </a:lstStyle>
          <a:p>
            <a:pPr algn="r" eaLnBrk="1" hangingPunct="1"/>
            <a:fld id="{D40C31CD-6247-457C-89FB-E0A621B407D5}" type="slidenum">
              <a:rPr lang="en-US" sz="1200" baseline="0">
                <a:solidFill>
                  <a:prstClr val="black"/>
                </a:solidFill>
                <a:cs typeface="Arial" pitchFamily="34" charset="0"/>
              </a:rPr>
              <a:pPr algn="r" eaLnBrk="1" hangingPunct="1"/>
              <a:t>11</a:t>
            </a:fld>
            <a:endParaRPr lang="en-US" sz="1200" baseline="0" dirty="0">
              <a:solidFill>
                <a:prstClr val="black"/>
              </a:solidFill>
              <a:cs typeface="Arial" pitchFamily="34" charset="0"/>
            </a:endParaRPr>
          </a:p>
        </p:txBody>
      </p:sp>
      <p:sp>
        <p:nvSpPr>
          <p:cNvPr id="65540" name="Rectangle 7"/>
          <p:cNvSpPr txBox="1">
            <a:spLocks noGrp="1" noChangeArrowheads="1"/>
          </p:cNvSpPr>
          <p:nvPr/>
        </p:nvSpPr>
        <p:spPr bwMode="auto">
          <a:xfrm>
            <a:off x="3884028"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4" rIns="91409" bIns="45704" anchor="b"/>
          <a:lstStyle>
            <a:lvl1pPr defTabSz="906463" eaLnBrk="0" hangingPunct="0">
              <a:defRPr baseline="-25000">
                <a:solidFill>
                  <a:schemeClr val="tx1"/>
                </a:solidFill>
                <a:latin typeface="Arial" pitchFamily="34" charset="0"/>
                <a:ea typeface="Osaka"/>
                <a:cs typeface="Osaka"/>
              </a:defRPr>
            </a:lvl1pPr>
            <a:lvl2pPr marL="742950" indent="-285750" defTabSz="906463" eaLnBrk="0" hangingPunct="0">
              <a:defRPr baseline="-25000">
                <a:solidFill>
                  <a:schemeClr val="tx1"/>
                </a:solidFill>
                <a:latin typeface="Arial" pitchFamily="34" charset="0"/>
                <a:ea typeface="Osaka"/>
                <a:cs typeface="Osaka"/>
              </a:defRPr>
            </a:lvl2pPr>
            <a:lvl3pPr marL="1143000" indent="-228600" defTabSz="906463" eaLnBrk="0" hangingPunct="0">
              <a:defRPr baseline="-25000">
                <a:solidFill>
                  <a:schemeClr val="tx1"/>
                </a:solidFill>
                <a:latin typeface="Arial" pitchFamily="34" charset="0"/>
                <a:ea typeface="Osaka"/>
                <a:cs typeface="Osaka"/>
              </a:defRPr>
            </a:lvl3pPr>
            <a:lvl4pPr marL="1600200" indent="-228600" defTabSz="906463" eaLnBrk="0" hangingPunct="0">
              <a:defRPr baseline="-25000">
                <a:solidFill>
                  <a:schemeClr val="tx1"/>
                </a:solidFill>
                <a:latin typeface="Arial" pitchFamily="34" charset="0"/>
                <a:ea typeface="Osaka"/>
                <a:cs typeface="Osaka"/>
              </a:defRPr>
            </a:lvl4pPr>
            <a:lvl5pPr marL="2057400" indent="-231775" defTabSz="906463" eaLnBrk="0" hangingPunct="0">
              <a:defRPr baseline="-25000">
                <a:solidFill>
                  <a:schemeClr val="tx1"/>
                </a:solidFill>
                <a:latin typeface="Arial" pitchFamily="34" charset="0"/>
                <a:ea typeface="Osaka"/>
                <a:cs typeface="Osaka"/>
              </a:defRPr>
            </a:lvl5pPr>
            <a:lvl6pPr marL="2514600" indent="-231775" defTabSz="906463"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31775" defTabSz="906463"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31775" defTabSz="906463"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31775" defTabSz="906463" eaLnBrk="0" fontAlgn="base" hangingPunct="0">
              <a:spcBef>
                <a:spcPct val="0"/>
              </a:spcBef>
              <a:spcAft>
                <a:spcPct val="0"/>
              </a:spcAft>
              <a:defRPr baseline="-25000">
                <a:solidFill>
                  <a:schemeClr val="tx1"/>
                </a:solidFill>
                <a:latin typeface="Arial" pitchFamily="34" charset="0"/>
                <a:ea typeface="Osaka"/>
                <a:cs typeface="Osaka"/>
              </a:defRPr>
            </a:lvl9pPr>
          </a:lstStyle>
          <a:p>
            <a:pPr algn="r" eaLnBrk="1" hangingPunct="1"/>
            <a:fld id="{90B90BF5-93B1-4502-BC3B-6DA883C87F53}" type="slidenum">
              <a:rPr lang="en-US" sz="1200" baseline="0">
                <a:solidFill>
                  <a:srgbClr val="000000"/>
                </a:solidFill>
                <a:cs typeface="Arial" pitchFamily="34" charset="0"/>
              </a:rPr>
              <a:pPr algn="r" eaLnBrk="1" hangingPunct="1"/>
              <a:t>11</a:t>
            </a:fld>
            <a:endParaRPr lang="en-US" sz="1200" baseline="0" dirty="0">
              <a:solidFill>
                <a:srgbClr val="000000"/>
              </a:solidFill>
              <a:cs typeface="Arial" pitchFamily="34" charset="0"/>
            </a:endParaRPr>
          </a:p>
        </p:txBody>
      </p:sp>
      <p:sp>
        <p:nvSpPr>
          <p:cNvPr id="65541" name="Rectangle 2"/>
          <p:cNvSpPr>
            <a:spLocks noGrp="1" noRot="1" noChangeAspect="1" noChangeArrowheads="1" noTextEdit="1"/>
          </p:cNvSpPr>
          <p:nvPr>
            <p:ph type="sldImg"/>
          </p:nvPr>
        </p:nvSpPr>
        <p:spPr>
          <a:xfrm>
            <a:off x="1147763" y="687388"/>
            <a:ext cx="4567237" cy="3427412"/>
          </a:xfrm>
          <a:ln/>
        </p:spPr>
      </p:sp>
      <p:sp>
        <p:nvSpPr>
          <p:cNvPr id="65542" name="Rectangle 3"/>
          <p:cNvSpPr>
            <a:spLocks noGrp="1" noChangeArrowheads="1"/>
          </p:cNvSpPr>
          <p:nvPr>
            <p:ph type="body" idx="1"/>
          </p:nvPr>
        </p:nvSpPr>
        <p:spPr>
          <a:noFill/>
        </p:spPr>
        <p:txBody>
          <a:bodyPr lIns="91409" tIns="45704" rIns="91409" bIns="45704"/>
          <a:lstStyle/>
          <a:p>
            <a:pPr>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sng" kern="1200" dirty="0" smtClean="0">
                <a:solidFill>
                  <a:schemeClr val="tx1"/>
                </a:solidFill>
                <a:effectLst/>
                <a:latin typeface="+mn-lt"/>
                <a:ea typeface="+mn-ea"/>
                <a:cs typeface="+mn-cs"/>
              </a:rPr>
              <a:t>2009 Pennsylvania Chronic Care Initiative</a:t>
            </a:r>
            <a:r>
              <a:rPr lang="en-US" sz="1200" kern="1200" dirty="0" smtClean="0">
                <a:solidFill>
                  <a:schemeClr val="tx1"/>
                </a:solidFill>
                <a:effectLst/>
                <a:latin typeface="+mn-lt"/>
                <a:ea typeface="+mn-ea"/>
                <a:cs typeface="+mn-cs"/>
              </a:rPr>
              <a:t>:  Designed as a multi-stakeholder implementation of the Chronic Care Model and aligned with the Patient Centered Medical Home. Seven practices from LVHN were included in the South Central PA collaborative of this program, and received enhanced reimbursement based on the introduction of care management into practices and attainment of Level III Patient Centered Medical Home recognition by the NCQA. To date they have received a combined total of just over $1million over three years. This collaborative was completed in February 2012 due to lack of continued multi-payer support in our region. All seven LVHN practices achieved NCQA Level III Recognition.</a:t>
            </a:r>
          </a:p>
          <a:p>
            <a:r>
              <a:rPr lang="en-US" sz="1200" kern="1200" dirty="0" smtClean="0">
                <a:solidFill>
                  <a:schemeClr val="tx1"/>
                </a:solidFill>
                <a:effectLst/>
                <a:latin typeface="+mn-lt"/>
                <a:ea typeface="+mn-ea"/>
                <a:cs typeface="+mn-cs"/>
              </a:rPr>
              <a:t> </a:t>
            </a:r>
          </a:p>
          <a:p>
            <a:pPr lvl="0"/>
            <a:r>
              <a:rPr lang="en-US" sz="1200" b="1" u="sng" kern="1200" dirty="0" smtClean="0">
                <a:solidFill>
                  <a:schemeClr val="tx1"/>
                </a:solidFill>
                <a:effectLst/>
                <a:latin typeface="+mn-lt"/>
                <a:ea typeface="+mn-ea"/>
                <a:cs typeface="+mn-cs"/>
              </a:rPr>
              <a:t>2010 Pennsylvania Resident Physician Collaborative</a:t>
            </a:r>
            <a:r>
              <a:rPr lang="en-US" sz="1200" kern="1200" dirty="0" smtClean="0">
                <a:solidFill>
                  <a:schemeClr val="tx1"/>
                </a:solidFill>
                <a:effectLst/>
                <a:latin typeface="+mn-lt"/>
                <a:ea typeface="+mn-ea"/>
                <a:cs typeface="+mn-cs"/>
              </a:rPr>
              <a:t>: Three resident-based practices have participated in this collaborative sponsored by the Pennsylvania Academy of Family Practice since 2010.  This collaborative has focused on growing PCMH in resident training, thereby increasing resident knowledge, skills, attitudes and interest in enhanced primary care practice. The LVH Family Health Center has achieved NCQA Level III Recognition. </a:t>
            </a:r>
          </a:p>
          <a:p>
            <a:r>
              <a:rPr lang="en-US" sz="1200" kern="1200" dirty="0" smtClean="0">
                <a:solidFill>
                  <a:schemeClr val="tx1"/>
                </a:solidFill>
                <a:effectLst/>
                <a:latin typeface="+mn-lt"/>
                <a:ea typeface="+mn-ea"/>
                <a:cs typeface="+mn-cs"/>
              </a:rPr>
              <a:t> </a:t>
            </a:r>
          </a:p>
          <a:p>
            <a:pPr lvl="0"/>
            <a:r>
              <a:rPr lang="en-US" sz="1200" b="1" u="sng" kern="1200" dirty="0" smtClean="0">
                <a:solidFill>
                  <a:schemeClr val="tx1"/>
                </a:solidFill>
                <a:effectLst/>
                <a:latin typeface="+mn-lt"/>
                <a:ea typeface="+mn-ea"/>
                <a:cs typeface="+mn-cs"/>
              </a:rPr>
              <a:t>2010 LVHN Primary Care Collaborative: </a:t>
            </a:r>
            <a:r>
              <a:rPr lang="en-US" sz="1200" kern="1200" dirty="0" smtClean="0">
                <a:solidFill>
                  <a:schemeClr val="tx1"/>
                </a:solidFill>
                <a:effectLst/>
                <a:latin typeface="+mn-lt"/>
                <a:ea typeface="+mn-ea"/>
                <a:cs typeface="+mn-cs"/>
              </a:rPr>
              <a:t>  18 additional practices have completed one year as part of the LVHN Primary Care Collaborative, supported by the LVPHO. Participants were instructed at the onset to identify areas for improvement within their practices, and with coaching from SPPI using LEAN methodology, develop A3 plans to measurably improve process and clinical outcomes. While many challenges remain for these practices, each has demonstrated some degree of improvement consistent with the overall goals of patient-centered care. This collaborative incorporates the experiences of the previous two groups, and also focuses on evidence-based pillars of primary care that have been demonstrated to improve primary care’s goal of better population health at lower cost.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12</a:t>
            </a:fld>
            <a:endParaRPr lang="en-US" dirty="0"/>
          </a:p>
        </p:txBody>
      </p:sp>
    </p:spTree>
    <p:extLst>
      <p:ext uri="{BB962C8B-B14F-4D97-AF65-F5344CB8AC3E}">
        <p14:creationId xmlns:p14="http://schemas.microsoft.com/office/powerpoint/2010/main" xmlns="" val="56734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Transform primary care to better serve our community by way of coordination of care across the care continuum, improved information flow, infrastructure development and integration, and education to our community on the importance of wellness, prevention, and chronic illness management.</a:t>
            </a:r>
          </a:p>
          <a:p>
            <a:pPr marL="0" indent="0">
              <a:buNone/>
            </a:pPr>
            <a:endParaRPr lang="en-US" dirty="0" smtClean="0"/>
          </a:p>
          <a:p>
            <a:pPr lvl="0"/>
            <a:r>
              <a:rPr lang="en-US" dirty="0" smtClean="0"/>
              <a:t>Deploy Community Care Teams to support primary care practices in improving care for patients of our community </a:t>
            </a:r>
          </a:p>
          <a:p>
            <a:pPr marL="0" indent="0">
              <a:buNone/>
            </a:pPr>
            <a:endParaRPr lang="en-US" dirty="0" smtClean="0"/>
          </a:p>
          <a:p>
            <a:pPr lvl="0"/>
            <a:r>
              <a:rPr lang="en-US" dirty="0" smtClean="0"/>
              <a:t>Support, promote, and implement innovative and successful models of primary care such that fifty percent of LVHN patients received their care in an NCQA-recognized PCMH by 2016.</a:t>
            </a:r>
          </a:p>
          <a:p>
            <a:pPr marL="0" indent="0">
              <a:buNone/>
            </a:pPr>
            <a:endParaRPr lang="en-US" dirty="0" smtClean="0"/>
          </a:p>
          <a:p>
            <a:pPr lvl="0"/>
            <a:r>
              <a:rPr lang="en-US" dirty="0" smtClean="0"/>
              <a:t>Develop standard collaborative agreements between primary care practices and specialty practices in order to facilitate sharing of information and accountability of care.</a:t>
            </a:r>
          </a:p>
          <a:p>
            <a:pPr marL="0" indent="0">
              <a:buNone/>
            </a:pPr>
            <a:endParaRPr lang="en-US" dirty="0" smtClean="0"/>
          </a:p>
          <a:p>
            <a:pPr lvl="0"/>
            <a:r>
              <a:rPr lang="en-US" dirty="0" smtClean="0"/>
              <a:t>Manage fiscal status while navigating the unpredictable policy landscape</a:t>
            </a:r>
            <a:endParaRPr lang="en-US" dirty="0"/>
          </a:p>
        </p:txBody>
      </p:sp>
      <p:sp>
        <p:nvSpPr>
          <p:cNvPr id="4" name="Slide Number Placeholder 3"/>
          <p:cNvSpPr>
            <a:spLocks noGrp="1"/>
          </p:cNvSpPr>
          <p:nvPr>
            <p:ph type="sldNum" sz="quarter" idx="10"/>
          </p:nvPr>
        </p:nvSpPr>
        <p:spPr/>
        <p:txBody>
          <a:bodyPr/>
          <a:lstStyle/>
          <a:p>
            <a:fld id="{C8B8E802-0FE1-40E9-B4F2-C15F9BD96A68}" type="slidenum">
              <a:rPr lang="en-US" smtClean="0"/>
              <a:pPr/>
              <a:t>13</a:t>
            </a:fld>
            <a:endParaRPr lang="en-US" dirty="0"/>
          </a:p>
        </p:txBody>
      </p:sp>
    </p:spTree>
    <p:extLst>
      <p:ext uri="{BB962C8B-B14F-4D97-AF65-F5344CB8AC3E}">
        <p14:creationId xmlns:p14="http://schemas.microsoft.com/office/powerpoint/2010/main" xmlns="" val="406695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B8384934-4F3E-41E0-9D9E-8C10A8D919F3}" type="slidenum">
              <a:rPr lang="en-US" smtClean="0">
                <a:solidFill>
                  <a:prstClr val="black"/>
                </a:solidFill>
              </a:rPr>
              <a:pPr>
                <a:defRPr/>
              </a:pPr>
              <a:t>15</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lstStyle>
            <a:lvl1pPr>
              <a:defRPr b="1">
                <a:solidFill>
                  <a:srgbClr val="27369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590800"/>
            <a:ext cx="6400800" cy="685800"/>
          </a:xfrm>
        </p:spPr>
        <p:txBody>
          <a:bodyPr/>
          <a:lstStyle>
            <a:lvl1pPr marL="0" indent="0" algn="ctr">
              <a:buNone/>
              <a:defRPr>
                <a:solidFill>
                  <a:srgbClr val="D4891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
        <p:nvSpPr>
          <p:cNvPr id="8" name="Text Placeholder 7"/>
          <p:cNvSpPr>
            <a:spLocks noGrp="1"/>
          </p:cNvSpPr>
          <p:nvPr>
            <p:ph type="body" sz="quarter" idx="13" hasCustomPrompt="1"/>
          </p:nvPr>
        </p:nvSpPr>
        <p:spPr>
          <a:xfrm>
            <a:off x="2209800" y="4419600"/>
            <a:ext cx="6553200" cy="457200"/>
          </a:xfrm>
        </p:spPr>
        <p:txBody>
          <a:bodyPr/>
          <a:lstStyle>
            <a:lvl1pPr algn="r">
              <a:buNone/>
              <a:defRPr sz="2400" b="1">
                <a:solidFill>
                  <a:srgbClr val="00927E"/>
                </a:solidFill>
              </a:defRPr>
            </a:lvl1pPr>
            <a:lvl2pPr algn="ctr">
              <a:buNone/>
              <a:defRPr sz="2400">
                <a:solidFill>
                  <a:srgbClr val="2768B7"/>
                </a:solidFill>
              </a:defRPr>
            </a:lvl2pPr>
          </a:lstStyle>
          <a:p>
            <a:pPr lvl="0"/>
            <a:r>
              <a:rPr lang="en-US" dirty="0" smtClean="0"/>
              <a:t>Click to edit Author Name Master text styles</a:t>
            </a:r>
          </a:p>
        </p:txBody>
      </p:sp>
      <p:sp>
        <p:nvSpPr>
          <p:cNvPr id="10" name="Content Placeholder 9"/>
          <p:cNvSpPr>
            <a:spLocks noGrp="1"/>
          </p:cNvSpPr>
          <p:nvPr>
            <p:ph sz="quarter" idx="14" hasCustomPrompt="1"/>
          </p:nvPr>
        </p:nvSpPr>
        <p:spPr>
          <a:xfrm>
            <a:off x="2209800" y="4876800"/>
            <a:ext cx="6553200" cy="304800"/>
          </a:xfrm>
        </p:spPr>
        <p:txBody>
          <a:bodyPr>
            <a:noAutofit/>
          </a:bodyPr>
          <a:lstStyle>
            <a:lvl1pPr algn="r">
              <a:buNone/>
              <a:defRPr sz="2000" baseline="0">
                <a:solidFill>
                  <a:srgbClr val="00927E"/>
                </a:solidFill>
                <a:latin typeface="Times New Roman" pitchFamily="18" charset="0"/>
                <a:cs typeface="Times New Roman" pitchFamily="18" charset="0"/>
              </a:defRPr>
            </a:lvl1pPr>
            <a:lvl2pPr algn="ctr">
              <a:buNone/>
              <a:defRPr sz="1100">
                <a:latin typeface="Times New Roman" pitchFamily="18" charset="0"/>
                <a:cs typeface="Times New Roman" pitchFamily="18" charset="0"/>
              </a:defRPr>
            </a:lvl2pPr>
            <a:lvl3pPr algn="ctr">
              <a:buNone/>
              <a:defRPr sz="1050">
                <a:latin typeface="Times New Roman" pitchFamily="18" charset="0"/>
                <a:cs typeface="Times New Roman" pitchFamily="18" charset="0"/>
              </a:defRPr>
            </a:lvl3pPr>
            <a:lvl4pPr algn="ctr">
              <a:buNone/>
              <a:defRPr sz="1000">
                <a:latin typeface="Times New Roman" pitchFamily="18" charset="0"/>
                <a:cs typeface="Times New Roman" pitchFamily="18" charset="0"/>
              </a:defRPr>
            </a:lvl4pPr>
            <a:lvl5pPr algn="ctr">
              <a:buNone/>
              <a:defRPr sz="1000">
                <a:latin typeface="Times New Roman" pitchFamily="18" charset="0"/>
                <a:cs typeface="Times New Roman" pitchFamily="18" charset="0"/>
              </a:defRPr>
            </a:lvl5pPr>
          </a:lstStyle>
          <a:p>
            <a:pPr lvl="0"/>
            <a:r>
              <a:rPr lang="en-US" dirty="0" smtClean="0"/>
              <a:t>Click to edit Author Title Master text styles</a:t>
            </a:r>
            <a:endParaRPr lang="en-US" dirty="0"/>
          </a:p>
        </p:txBody>
      </p:sp>
      <p:sp>
        <p:nvSpPr>
          <p:cNvPr id="9" name="TextBox 8"/>
          <p:cNvSpPr txBox="1"/>
          <p:nvPr userDrawn="1"/>
        </p:nvSpPr>
        <p:spPr>
          <a:xfrm>
            <a:off x="457200" y="5285601"/>
            <a:ext cx="2347117" cy="261610"/>
          </a:xfrm>
          <a:prstGeom prst="rect">
            <a:avLst/>
          </a:prstGeom>
          <a:noFill/>
        </p:spPr>
        <p:txBody>
          <a:bodyPr wrap="none" rtlCol="0">
            <a:spAutoFit/>
          </a:bodyPr>
          <a:lstStyle/>
          <a:p>
            <a:r>
              <a:rPr lang="en-US" sz="1100" dirty="0" smtClean="0"/>
              <a:t>© 2014 Lehigh Valley Health Network</a:t>
            </a:r>
            <a:endParaRPr lang="en-US" sz="11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ffectLst/>
              </a:defRPr>
            </a:lvl1pPr>
            <a:lvl2pPr>
              <a:defRPr>
                <a:effectLst/>
                <a:latin typeface="Arial" pitchFamily="34" charset="0"/>
                <a:cs typeface="Arial" pitchFamily="34" charset="0"/>
              </a:defRPr>
            </a:lvl2pPr>
            <a:lvl3pPr>
              <a:defRPr>
                <a:effectLst/>
                <a:latin typeface="Arial" pitchFamily="34" charset="0"/>
                <a:cs typeface="Arial" pitchFamily="34" charset="0"/>
              </a:defRPr>
            </a:lvl3pPr>
            <a:lvl4pPr>
              <a:defRPr>
                <a:effectLst/>
                <a:latin typeface="Arial" pitchFamily="34" charset="0"/>
                <a:cs typeface="Arial" pitchFamily="34" charset="0"/>
              </a:defRPr>
            </a:lvl4pPr>
            <a:lvl5pPr>
              <a:defRPr>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ke It Happe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828800"/>
            <a:ext cx="4114800" cy="4419600"/>
          </a:xfrm>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Tree>
    <p:extLst>
      <p:ext uri="{BB962C8B-B14F-4D97-AF65-F5344CB8AC3E}">
        <p14:creationId xmlns:p14="http://schemas.microsoft.com/office/powerpoint/2010/main" xmlns="" val="337210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 We A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
        <p:nvSpPr>
          <p:cNvPr id="7" name="TextBox 6"/>
          <p:cNvSpPr txBox="1"/>
          <p:nvPr userDrawn="1"/>
        </p:nvSpPr>
        <p:spPr>
          <a:xfrm>
            <a:off x="4572000" y="751104"/>
            <a:ext cx="4572000" cy="5978560"/>
          </a:xfrm>
          <a:prstGeom prst="rect">
            <a:avLst/>
          </a:prstGeom>
          <a:noFill/>
        </p:spPr>
        <p:txBody>
          <a:bodyPr wrap="square" rtlCol="0">
            <a:spAutoFit/>
          </a:bodyPr>
          <a:lstStyle/>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4 Hospital Campuses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 Children’s Hospital</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136 Physician Practices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17 Community Clinics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11 Health Centers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9 Express CARE Locations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34 Testing and Imaging Locations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13,100 Employees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1,340 Physicians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582 Advanced Practice Clinicians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3,700 Registered Nurses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60,585 Admissions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208,700 ED visits</a:t>
            </a:r>
          </a:p>
          <a:p>
            <a:pPr marL="285750" indent="-285750">
              <a:spcBef>
                <a:spcPts val="300"/>
              </a:spcBef>
              <a:buClr>
                <a:srgbClr val="273691"/>
              </a:buClr>
              <a:buSzPct val="110000"/>
              <a:buFont typeface="Arial" pitchFamily="34" charset="0"/>
              <a:buChar char="•"/>
            </a:pPr>
            <a:r>
              <a:rPr lang="en-US" sz="2500" b="0" dirty="0" smtClean="0">
                <a:effectLst/>
                <a:latin typeface="Arial Narrow" pitchFamily="34" charset="0"/>
              </a:rPr>
              <a:t>1,161 Acute Care Beds</a:t>
            </a:r>
            <a:endParaRPr lang="en-US" sz="2500" b="0" dirty="0">
              <a:effectLst/>
              <a:latin typeface="Arial Narrow" pitchFamily="34" charset="0"/>
            </a:endParaRPr>
          </a:p>
        </p:txBody>
      </p:sp>
    </p:spTree>
    <p:extLst>
      <p:ext uri="{BB962C8B-B14F-4D97-AF65-F5344CB8AC3E}">
        <p14:creationId xmlns:p14="http://schemas.microsoft.com/office/powerpoint/2010/main" xmlns="" val="22127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655887"/>
            <a:ext cx="7772400" cy="1362075"/>
          </a:xfrm>
        </p:spPr>
        <p:txBody>
          <a:bodyPr anchor="t"/>
          <a:lstStyle>
            <a:lvl1pPr algn="r">
              <a:defRPr sz="4000" b="1" cap="all">
                <a:solidFill>
                  <a:srgbClr val="2736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66800" y="4038601"/>
            <a:ext cx="7772400" cy="762000"/>
          </a:xfrm>
        </p:spPr>
        <p:txBody>
          <a:bodyPr anchor="b">
            <a:normAutofit/>
          </a:bodyPr>
          <a:lstStyle>
            <a:lvl1pPr marL="0" indent="0" algn="r">
              <a:buNone/>
              <a:defRPr sz="2400">
                <a:solidFill>
                  <a:srgbClr val="D4891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dirty="0"/>
          </a:p>
        </p:txBody>
      </p:sp>
    </p:spTree>
    <p:extLst>
      <p:ext uri="{BB962C8B-B14F-4D97-AF65-F5344CB8AC3E}">
        <p14:creationId xmlns:p14="http://schemas.microsoft.com/office/powerpoint/2010/main" xmlns="" val="425138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04386"/>
            <a:ext cx="4040188" cy="639762"/>
          </a:xfrm>
        </p:spPr>
        <p:txBody>
          <a:bodyPr anchor="b"/>
          <a:lstStyle>
            <a:lvl1pPr marL="0" indent="0">
              <a:buNone/>
              <a:defRPr sz="2400" b="1">
                <a:solidFill>
                  <a:srgbClr val="0092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44148"/>
            <a:ext cx="4040188"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04386"/>
            <a:ext cx="4041775" cy="639762"/>
          </a:xfrm>
        </p:spPr>
        <p:txBody>
          <a:bodyPr anchor="b"/>
          <a:lstStyle>
            <a:lvl1pPr marL="0" indent="0">
              <a:buNone/>
              <a:defRPr sz="2400" b="1">
                <a:solidFill>
                  <a:srgbClr val="0092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44148"/>
            <a:ext cx="4041775"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lity Mileston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Question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23BC4-1C42-4CCB-AA45-8A2B36932A42}" type="datetimeFigureOut">
              <a:rPr lang="en-US" smtClean="0"/>
              <a:pPr/>
              <a:t>3/12/2015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2ACEBA-A3A3-4DC6-B0FA-DFC82F8A396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8100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8229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23BC4-1C42-4CCB-AA45-8A2B36932A42}" type="datetimeFigureOut">
              <a:rPr lang="en-US" smtClean="0"/>
              <a:pPr/>
              <a:t>3/12/2015</a:t>
            </a:fld>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ACEBA-A3A3-4DC6-B0FA-DFC82F8A396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8" r:id="rId4"/>
    <p:sldLayoutId id="2147483651" r:id="rId5"/>
    <p:sldLayoutId id="2147483659" r:id="rId6"/>
    <p:sldLayoutId id="2147483653" r:id="rId7"/>
    <p:sldLayoutId id="2147483654" r:id="rId8"/>
    <p:sldLayoutId id="2147483655" r:id="rId9"/>
    <p:sldLayoutId id="2147483656" r:id="rId10"/>
    <p:sldLayoutId id="2147483657" r:id="rId11"/>
  </p:sldLayoutIdLst>
  <p:txStyles>
    <p:titleStyle>
      <a:lvl1pPr algn="ctr" defTabSz="914400" rtl="0" eaLnBrk="1" latinLnBrk="0" hangingPunct="1">
        <a:lnSpc>
          <a:spcPct val="90000"/>
        </a:lnSpc>
        <a:spcBef>
          <a:spcPct val="0"/>
        </a:spcBef>
        <a:buNone/>
        <a:defRPr sz="4400" b="1" kern="1200">
          <a:solidFill>
            <a:srgbClr val="273691"/>
          </a:solidFill>
          <a:effectLst/>
          <a:latin typeface="Arial" pitchFamily="34" charset="0"/>
          <a:ea typeface="+mj-ea"/>
          <a:cs typeface="Arial" pitchFamily="34" charset="0"/>
        </a:defRPr>
      </a:lvl1pPr>
    </p:titleStyle>
    <p:bodyStyle>
      <a:lvl1pPr marL="285750" indent="-285750" algn="l" defTabSz="914400" rtl="0" eaLnBrk="1" latinLnBrk="0" hangingPunct="1">
        <a:spcBef>
          <a:spcPct val="20000"/>
        </a:spcBef>
        <a:spcAft>
          <a:spcPts val="0"/>
        </a:spcAft>
        <a:buClr>
          <a:srgbClr val="F58025"/>
        </a:buClr>
        <a:buSzPct val="125000"/>
        <a:buFont typeface="Arial" pitchFamily="34" charset="0"/>
        <a:buChar char="▪"/>
        <a:defRPr sz="3200" kern="1200">
          <a:solidFill>
            <a:srgbClr val="007C85"/>
          </a:solidFill>
          <a:effectLst/>
          <a:latin typeface="Arial" pitchFamily="34" charset="0"/>
          <a:ea typeface="+mn-ea"/>
          <a:cs typeface="Arial" pitchFamily="34" charset="0"/>
        </a:defRPr>
      </a:lvl1pPr>
      <a:lvl2pPr marL="857250" indent="-228600" algn="l" defTabSz="914400" rtl="0" eaLnBrk="1" latinLnBrk="0" hangingPunct="1">
        <a:spcBef>
          <a:spcPct val="20000"/>
        </a:spcBef>
        <a:spcAft>
          <a:spcPts val="0"/>
        </a:spcAft>
        <a:buClr>
          <a:srgbClr val="A1005E"/>
        </a:buClr>
        <a:buFont typeface="Calibri" pitchFamily="34" charset="0"/>
        <a:buChar char="•"/>
        <a:defRPr sz="2800" kern="1200">
          <a:solidFill>
            <a:srgbClr val="3D76A9"/>
          </a:solidFill>
          <a:effectLst/>
          <a:latin typeface="+mn-lt"/>
          <a:ea typeface="+mn-ea"/>
          <a:cs typeface="+mn-cs"/>
        </a:defRPr>
      </a:lvl2pPr>
      <a:lvl3pPr marL="1371600" indent="-228600" algn="l" defTabSz="914400" rtl="0" eaLnBrk="1" latinLnBrk="0" hangingPunct="1">
        <a:spcBef>
          <a:spcPct val="20000"/>
        </a:spcBef>
        <a:spcAft>
          <a:spcPts val="0"/>
        </a:spcAft>
        <a:buClr>
          <a:srgbClr val="00A4E4"/>
        </a:buClr>
        <a:buFont typeface="Calibri" pitchFamily="34" charset="0"/>
        <a:buChar char="–"/>
        <a:defRPr sz="2400" kern="1200">
          <a:solidFill>
            <a:srgbClr val="00927E"/>
          </a:solidFill>
          <a:effectLst/>
          <a:latin typeface="+mn-lt"/>
          <a:ea typeface="+mn-ea"/>
          <a:cs typeface="+mn-cs"/>
        </a:defRPr>
      </a:lvl3pPr>
      <a:lvl4pPr marL="1771650" indent="-228600" algn="l" defTabSz="914400" rtl="0" eaLnBrk="1" latinLnBrk="0" hangingPunct="1">
        <a:spcBef>
          <a:spcPct val="20000"/>
        </a:spcBef>
        <a:spcAft>
          <a:spcPts val="0"/>
        </a:spcAft>
        <a:buFont typeface="Arial" pitchFamily="34" charset="0"/>
        <a:buChar char="–"/>
        <a:defRPr sz="2000" kern="1200">
          <a:solidFill>
            <a:schemeClr val="tx1"/>
          </a:solidFill>
          <a:effectLst/>
          <a:latin typeface="+mn-lt"/>
          <a:ea typeface="+mn-ea"/>
          <a:cs typeface="+mn-cs"/>
        </a:defRPr>
      </a:lvl4pPr>
      <a:lvl5pPr marL="2114550" indent="-171450" algn="l" defTabSz="914400" rtl="0" eaLnBrk="1" latinLnBrk="0" hangingPunct="1">
        <a:spcBef>
          <a:spcPct val="20000"/>
        </a:spcBef>
        <a:spcAft>
          <a:spcPts val="0"/>
        </a:spcAft>
        <a:buFont typeface="Arial" pitchFamily="34" charset="0"/>
        <a:buChar char="»"/>
        <a:defRPr sz="20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5.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rxassist.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samhsa.gov/data/NSDUH/2k10MH_Findings/2k10MHResults.htm" TargetMode="External"/><Relationship Id="rId2" Type="http://schemas.openxmlformats.org/officeDocument/2006/relationships/hyperlink" Target="http://www.ncbi.nlm.nih.gov/pubmed/12042175" TargetMode="External"/><Relationship Id="rId1" Type="http://schemas.openxmlformats.org/officeDocument/2006/relationships/slideLayout" Target="../slideLayouts/slideLayout2.xml"/><Relationship Id="rId5" Type="http://schemas.openxmlformats.org/officeDocument/2006/relationships/hyperlink" Target="http://ajp.psychiatryonline.org/data/Journals/AJP/3737/909.pdf" TargetMode="External"/><Relationship Id="rId4" Type="http://schemas.openxmlformats.org/officeDocument/2006/relationships/hyperlink" Target="http://www.who.int/mental_health/media/en/56.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grahamcenter.org/online/etc/medialib/graham/documents/publications/mongraphs-" TargetMode="External"/><Relationship Id="rId2" Type="http://schemas.openxmlformats.org/officeDocument/2006/relationships/hyperlink" Target="http://www.iom.edu/~/media/Files/Perspectives-Files/2013/Commentaries/BPH-It-MattersHow-w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3048000"/>
          </a:xfrm>
        </p:spPr>
        <p:txBody>
          <a:bodyPr>
            <a:normAutofit fontScale="90000"/>
          </a:bodyPr>
          <a:lstStyle/>
          <a:p>
            <a:r>
              <a:rPr lang="en-US" dirty="0">
                <a:effectLst/>
              </a:rPr>
              <a:t>Building Stronger, Healthier Communities through Integrated Primary Care: </a:t>
            </a:r>
            <a:r>
              <a:rPr lang="en-US" dirty="0" smtClean="0">
                <a:effectLst/>
              </a:rPr>
              <a:t/>
            </a:r>
            <a:br>
              <a:rPr lang="en-US" dirty="0" smtClean="0">
                <a:effectLst/>
              </a:rPr>
            </a:br>
            <a:r>
              <a:rPr lang="en-US" dirty="0" smtClean="0">
                <a:effectLst/>
              </a:rPr>
              <a:t>The </a:t>
            </a:r>
            <a:r>
              <a:rPr lang="en-US" dirty="0">
                <a:effectLst/>
              </a:rPr>
              <a:t>Community Care Team </a:t>
            </a:r>
            <a:br>
              <a:rPr lang="en-US" dirty="0">
                <a:effectLst/>
              </a:rPr>
            </a:br>
            <a:endParaRPr lang="en-US" dirty="0"/>
          </a:p>
        </p:txBody>
      </p:sp>
      <p:sp>
        <p:nvSpPr>
          <p:cNvPr id="4" name="Text Placeholder 3"/>
          <p:cNvSpPr>
            <a:spLocks noGrp="1"/>
          </p:cNvSpPr>
          <p:nvPr>
            <p:ph type="body" sz="quarter" idx="13"/>
          </p:nvPr>
        </p:nvSpPr>
        <p:spPr>
          <a:xfrm>
            <a:off x="2209800" y="3505200"/>
            <a:ext cx="6553200" cy="1371600"/>
          </a:xfrm>
        </p:spPr>
        <p:txBody>
          <a:bodyPr>
            <a:normAutofit/>
          </a:bodyPr>
          <a:lstStyle/>
          <a:p>
            <a:r>
              <a:rPr lang="en-US" dirty="0">
                <a:effectLst/>
              </a:rPr>
              <a:t>Brooke A. Griffiths, MSW, </a:t>
            </a:r>
            <a:r>
              <a:rPr lang="en-US" dirty="0" smtClean="0">
                <a:effectLst/>
              </a:rPr>
              <a:t>LSW</a:t>
            </a:r>
          </a:p>
          <a:p>
            <a:r>
              <a:rPr lang="en-US" dirty="0" smtClean="0">
                <a:effectLst/>
              </a:rPr>
              <a:t>Franklin </a:t>
            </a:r>
            <a:r>
              <a:rPr lang="en-US" dirty="0">
                <a:effectLst/>
              </a:rPr>
              <a:t>Ortiz, MSW, </a:t>
            </a:r>
            <a:r>
              <a:rPr lang="en-US" dirty="0" smtClean="0">
                <a:effectLst/>
              </a:rPr>
              <a:t>LCSW</a:t>
            </a:r>
          </a:p>
          <a:p>
            <a:r>
              <a:rPr lang="en-US" dirty="0">
                <a:effectLst/>
              </a:rPr>
              <a:t>Kay Ellen Werhun, DNP, MBA, RN, NE-BC</a:t>
            </a:r>
            <a:r>
              <a:rPr lang="en-US" dirty="0" smtClean="0">
                <a:effectLst/>
              </a:rPr>
              <a:t>  </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n-lt"/>
              </a:rPr>
              <a:t>The LVHN Care Continuum</a:t>
            </a:r>
            <a:endParaRPr lang="en-US" dirty="0">
              <a:latin typeface="+mn-lt"/>
            </a:endParaRPr>
          </a:p>
        </p:txBody>
      </p:sp>
      <p:sp>
        <p:nvSpPr>
          <p:cNvPr id="7" name="Rectangle 6"/>
          <p:cNvSpPr/>
          <p:nvPr/>
        </p:nvSpPr>
        <p:spPr bwMode="auto">
          <a:xfrm>
            <a:off x="304800" y="1574800"/>
            <a:ext cx="4191000" cy="509746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
        <p:nvSpPr>
          <p:cNvPr id="9" name="TextBox 5"/>
          <p:cNvSpPr txBox="1">
            <a:spLocks noChangeArrowheads="1"/>
          </p:cNvSpPr>
          <p:nvPr/>
        </p:nvSpPr>
        <p:spPr bwMode="auto">
          <a:xfrm>
            <a:off x="4628292" y="1568421"/>
            <a:ext cx="2763108" cy="430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2200" b="1" dirty="0">
                <a:solidFill>
                  <a:srgbClr val="000000"/>
                </a:solidFill>
                <a:latin typeface="Calibri" pitchFamily="34" charset="0"/>
                <a:cs typeface="Calibri" pitchFamily="34" charset="0"/>
              </a:rPr>
              <a:t> Acute Care</a:t>
            </a:r>
          </a:p>
        </p:txBody>
      </p:sp>
      <p:sp>
        <p:nvSpPr>
          <p:cNvPr id="10" name="Rectangle 9"/>
          <p:cNvSpPr/>
          <p:nvPr/>
        </p:nvSpPr>
        <p:spPr bwMode="auto">
          <a:xfrm>
            <a:off x="4622800" y="1574800"/>
            <a:ext cx="4191000" cy="167163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
        <p:nvSpPr>
          <p:cNvPr id="11" name="TextBox 8"/>
          <p:cNvSpPr txBox="1">
            <a:spLocks noChangeArrowheads="1"/>
          </p:cNvSpPr>
          <p:nvPr/>
        </p:nvSpPr>
        <p:spPr bwMode="auto">
          <a:xfrm>
            <a:off x="318198" y="1568421"/>
            <a:ext cx="4177602" cy="430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2200" b="1" dirty="0">
                <a:solidFill>
                  <a:srgbClr val="249E44"/>
                </a:solidFill>
                <a:latin typeface="Calibri" pitchFamily="34" charset="0"/>
                <a:cs typeface="Calibri" pitchFamily="34" charset="0"/>
              </a:rPr>
              <a:t>Ambulatory &amp; Community Care</a:t>
            </a:r>
          </a:p>
        </p:txBody>
      </p:sp>
      <p:grpSp>
        <p:nvGrpSpPr>
          <p:cNvPr id="61" name="Group 60"/>
          <p:cNvGrpSpPr/>
          <p:nvPr/>
        </p:nvGrpSpPr>
        <p:grpSpPr>
          <a:xfrm>
            <a:off x="23035" y="1873210"/>
            <a:ext cx="8790765" cy="4927640"/>
            <a:chOff x="23035" y="1873210"/>
            <a:chExt cx="8790765" cy="4927640"/>
          </a:xfrm>
        </p:grpSpPr>
        <p:pic>
          <p:nvPicPr>
            <p:cNvPr id="48" name="Picture 4" descr="Cedar Crest"/>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958" r="15112" b="16044"/>
            <a:stretch/>
          </p:blipFill>
          <p:spPr bwMode="auto">
            <a:xfrm>
              <a:off x="5029200" y="2055609"/>
              <a:ext cx="1952364" cy="104269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Rectangle 7"/>
            <p:cNvSpPr/>
            <p:nvPr/>
          </p:nvSpPr>
          <p:spPr bwMode="auto">
            <a:xfrm>
              <a:off x="4622800" y="3321050"/>
              <a:ext cx="4191000" cy="335121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
          <p:nvSpPr>
            <p:cNvPr id="12" name="TextBox 9"/>
            <p:cNvSpPr txBox="1">
              <a:spLocks noChangeArrowheads="1"/>
            </p:cNvSpPr>
            <p:nvPr/>
          </p:nvSpPr>
          <p:spPr bwMode="auto">
            <a:xfrm>
              <a:off x="5178723" y="3377142"/>
              <a:ext cx="2332420" cy="430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r>
                <a:rPr lang="en-US" altLang="en-US" sz="2200" b="1" dirty="0">
                  <a:solidFill>
                    <a:srgbClr val="00B0F0"/>
                  </a:solidFill>
                  <a:latin typeface="Calibri" pitchFamily="34" charset="0"/>
                  <a:cs typeface="Calibri" pitchFamily="34" charset="0"/>
                </a:rPr>
                <a:t>Post-Acute Care</a:t>
              </a:r>
            </a:p>
          </p:txBody>
        </p:sp>
        <p:pic>
          <p:nvPicPr>
            <p:cNvPr id="13" name="Picture 6" descr="C:\Documents and Settings\c3170\Local Settings\Temporary Internet Files\Content.IE5\15A31169\MP90031399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2604" y="1942712"/>
              <a:ext cx="829766" cy="8311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cxnSp>
          <p:nvCxnSpPr>
            <p:cNvPr id="14" name="Straight Connector 13"/>
            <p:cNvCxnSpPr>
              <a:stCxn id="31" idx="3"/>
            </p:cNvCxnSpPr>
            <p:nvPr/>
          </p:nvCxnSpPr>
          <p:spPr bwMode="auto">
            <a:xfrm>
              <a:off x="1447800" y="3302000"/>
              <a:ext cx="301625" cy="358775"/>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7" descr="C:\Documents and Settings\c3170\Local Settings\Temporary Internet Files\Content.IE5\T0STRDBU\MC900442128[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4399" y="3768054"/>
              <a:ext cx="501641" cy="50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6"/>
            <p:cNvSpPr txBox="1">
              <a:spLocks noChangeArrowheads="1"/>
            </p:cNvSpPr>
            <p:nvPr/>
          </p:nvSpPr>
          <p:spPr bwMode="auto">
            <a:xfrm>
              <a:off x="954937" y="1935494"/>
              <a:ext cx="1254863"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r"/>
              <a:r>
                <a:rPr lang="en-US" altLang="en-US" sz="1300" b="1" dirty="0">
                  <a:solidFill>
                    <a:srgbClr val="000000"/>
                  </a:solidFill>
                  <a:latin typeface="Calibri" pitchFamily="34" charset="0"/>
                  <a:cs typeface="Calibri" pitchFamily="34" charset="0"/>
                </a:rPr>
                <a:t>Ambulatory Procedure Center</a:t>
              </a:r>
            </a:p>
          </p:txBody>
        </p:sp>
        <p:sp>
          <p:nvSpPr>
            <p:cNvPr id="17" name="TextBox 23"/>
            <p:cNvSpPr txBox="1">
              <a:spLocks noChangeArrowheads="1"/>
            </p:cNvSpPr>
            <p:nvPr/>
          </p:nvSpPr>
          <p:spPr bwMode="auto">
            <a:xfrm>
              <a:off x="138212" y="3763762"/>
              <a:ext cx="83547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r"/>
              <a:r>
                <a:rPr lang="en-US" altLang="en-US" sz="1300" b="1" dirty="0" smtClean="0">
                  <a:solidFill>
                    <a:srgbClr val="000000"/>
                  </a:solidFill>
                  <a:latin typeface="Calibri" pitchFamily="34" charset="0"/>
                  <a:cs typeface="Calibri" pitchFamily="34" charset="0"/>
                </a:rPr>
                <a:t>Express</a:t>
              </a:r>
            </a:p>
            <a:p>
              <a:pPr algn="r"/>
              <a:r>
                <a:rPr lang="en-US" altLang="en-US" sz="1300" b="1" dirty="0" smtClean="0">
                  <a:solidFill>
                    <a:srgbClr val="000000"/>
                  </a:solidFill>
                  <a:latin typeface="Calibri" pitchFamily="34" charset="0"/>
                  <a:cs typeface="Calibri" pitchFamily="34" charset="0"/>
                </a:rPr>
                <a:t>CARE</a:t>
              </a:r>
              <a:endParaRPr lang="en-US" altLang="en-US" sz="1300" b="1" dirty="0">
                <a:solidFill>
                  <a:srgbClr val="000000"/>
                </a:solidFill>
                <a:latin typeface="Calibri" pitchFamily="34" charset="0"/>
                <a:cs typeface="Calibri" pitchFamily="34" charset="0"/>
              </a:endParaRPr>
            </a:p>
          </p:txBody>
        </p:sp>
        <p:sp>
          <p:nvSpPr>
            <p:cNvPr id="18" name="TextBox 26"/>
            <p:cNvSpPr txBox="1">
              <a:spLocks noChangeArrowheads="1"/>
            </p:cNvSpPr>
            <p:nvPr/>
          </p:nvSpPr>
          <p:spPr bwMode="auto">
            <a:xfrm>
              <a:off x="2971800" y="3384754"/>
              <a:ext cx="1524001" cy="69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r>
                <a:rPr lang="en-US" altLang="en-US" sz="1300" b="1" dirty="0">
                  <a:solidFill>
                    <a:srgbClr val="000000"/>
                  </a:solidFill>
                  <a:latin typeface="Calibri" pitchFamily="34" charset="0"/>
                  <a:cs typeface="Calibri" pitchFamily="34" charset="0"/>
                </a:rPr>
                <a:t>Diagnostics, Imaging, </a:t>
              </a:r>
            </a:p>
            <a:p>
              <a:r>
                <a:rPr lang="en-US" altLang="en-US" sz="1300" b="1" dirty="0">
                  <a:solidFill>
                    <a:srgbClr val="000000"/>
                  </a:solidFill>
                  <a:latin typeface="Calibri" pitchFamily="34" charset="0"/>
                  <a:cs typeface="Calibri" pitchFamily="34" charset="0"/>
                </a:rPr>
                <a:t>OP Rehab</a:t>
              </a:r>
            </a:p>
          </p:txBody>
        </p:sp>
        <p:sp>
          <p:nvSpPr>
            <p:cNvPr id="19" name="TextBox 45"/>
            <p:cNvSpPr txBox="1">
              <a:spLocks noChangeArrowheads="1"/>
            </p:cNvSpPr>
            <p:nvPr/>
          </p:nvSpPr>
          <p:spPr bwMode="auto">
            <a:xfrm>
              <a:off x="2438400" y="4611842"/>
              <a:ext cx="159751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r>
                <a:rPr lang="en-US" altLang="en-US" sz="1300" b="1" dirty="0">
                  <a:solidFill>
                    <a:srgbClr val="000000"/>
                  </a:solidFill>
                  <a:latin typeface="Calibri" pitchFamily="34" charset="0"/>
                  <a:cs typeface="Calibri" pitchFamily="34" charset="0"/>
                </a:rPr>
                <a:t>Wellness, Fitness &amp;</a:t>
              </a:r>
            </a:p>
            <a:p>
              <a:pPr algn="r"/>
              <a:r>
                <a:rPr lang="en-US" altLang="en-US" sz="1300" b="1" dirty="0">
                  <a:solidFill>
                    <a:srgbClr val="000000"/>
                  </a:solidFill>
                  <a:latin typeface="Calibri" pitchFamily="34" charset="0"/>
                  <a:cs typeface="Calibri" pitchFamily="34" charset="0"/>
                </a:rPr>
                <a:t>Education</a:t>
              </a:r>
            </a:p>
          </p:txBody>
        </p:sp>
        <p:sp>
          <p:nvSpPr>
            <p:cNvPr id="20" name="TextBox 56"/>
            <p:cNvSpPr txBox="1">
              <a:spLocks noChangeArrowheads="1"/>
            </p:cNvSpPr>
            <p:nvPr/>
          </p:nvSpPr>
          <p:spPr bwMode="auto">
            <a:xfrm>
              <a:off x="7821694" y="3661516"/>
              <a:ext cx="954706" cy="46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IP Rehab</a:t>
              </a:r>
            </a:p>
            <a:p>
              <a:pPr algn="ctr"/>
              <a:r>
                <a:rPr lang="en-US" altLang="en-US" sz="1100" b="1" dirty="0">
                  <a:solidFill>
                    <a:srgbClr val="000000"/>
                  </a:solidFill>
                  <a:latin typeface="Calibri" pitchFamily="34" charset="0"/>
                  <a:cs typeface="Calibri" pitchFamily="34" charset="0"/>
                </a:rPr>
                <a:t>*Not LVHN</a:t>
              </a:r>
            </a:p>
          </p:txBody>
        </p:sp>
        <p:sp>
          <p:nvSpPr>
            <p:cNvPr id="21" name="TextBox 57"/>
            <p:cNvSpPr txBox="1">
              <a:spLocks noChangeArrowheads="1"/>
            </p:cNvSpPr>
            <p:nvPr/>
          </p:nvSpPr>
          <p:spPr bwMode="auto">
            <a:xfrm>
              <a:off x="6131425" y="3942944"/>
              <a:ext cx="1640975" cy="29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r>
                <a:rPr lang="en-US" altLang="en-US" sz="1300" b="1" dirty="0">
                  <a:solidFill>
                    <a:srgbClr val="000000"/>
                  </a:solidFill>
                  <a:latin typeface="Calibri" pitchFamily="34" charset="0"/>
                  <a:cs typeface="Calibri" pitchFamily="34" charset="0"/>
                </a:rPr>
                <a:t>TSU or External SNF</a:t>
              </a:r>
            </a:p>
          </p:txBody>
        </p:sp>
        <p:sp>
          <p:nvSpPr>
            <p:cNvPr id="22" name="TextBox 58"/>
            <p:cNvSpPr txBox="1">
              <a:spLocks noChangeArrowheads="1"/>
            </p:cNvSpPr>
            <p:nvPr/>
          </p:nvSpPr>
          <p:spPr bwMode="auto">
            <a:xfrm>
              <a:off x="4909487" y="4540110"/>
              <a:ext cx="1644893" cy="29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LVHN OP Rehab</a:t>
              </a:r>
            </a:p>
          </p:txBody>
        </p:sp>
        <p:sp>
          <p:nvSpPr>
            <p:cNvPr id="23" name="TextBox 61"/>
            <p:cNvSpPr txBox="1">
              <a:spLocks noChangeArrowheads="1"/>
            </p:cNvSpPr>
            <p:nvPr/>
          </p:nvSpPr>
          <p:spPr bwMode="auto">
            <a:xfrm>
              <a:off x="3276600" y="5523976"/>
              <a:ext cx="1085887" cy="69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Preventive Care @ </a:t>
              </a:r>
            </a:p>
            <a:p>
              <a:pPr algn="ctr"/>
              <a:r>
                <a:rPr lang="en-US" altLang="en-US" sz="1300" b="1" dirty="0">
                  <a:solidFill>
                    <a:srgbClr val="000000"/>
                  </a:solidFill>
                  <a:latin typeface="Calibri" pitchFamily="34" charset="0"/>
                  <a:cs typeface="Calibri" pitchFamily="34" charset="0"/>
                </a:rPr>
                <a:t>Home</a:t>
              </a:r>
            </a:p>
          </p:txBody>
        </p:sp>
        <p:sp>
          <p:nvSpPr>
            <p:cNvPr id="24" name="TextBox 62"/>
            <p:cNvSpPr txBox="1">
              <a:spLocks noChangeArrowheads="1"/>
            </p:cNvSpPr>
            <p:nvPr/>
          </p:nvSpPr>
          <p:spPr bwMode="auto">
            <a:xfrm>
              <a:off x="4666480" y="5523976"/>
              <a:ext cx="1353320" cy="69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LVHN Home Health </a:t>
              </a:r>
            </a:p>
            <a:p>
              <a:pPr algn="ctr"/>
              <a:r>
                <a:rPr lang="en-US" altLang="en-US" sz="1300" b="1" dirty="0">
                  <a:solidFill>
                    <a:srgbClr val="000000"/>
                  </a:solidFill>
                  <a:latin typeface="Calibri" pitchFamily="34" charset="0"/>
                  <a:cs typeface="Calibri" pitchFamily="34" charset="0"/>
                </a:rPr>
                <a:t>Services</a:t>
              </a:r>
            </a:p>
          </p:txBody>
        </p:sp>
        <p:sp>
          <p:nvSpPr>
            <p:cNvPr id="25" name="TextBox 66"/>
            <p:cNvSpPr txBox="1">
              <a:spLocks noChangeArrowheads="1"/>
            </p:cNvSpPr>
            <p:nvPr/>
          </p:nvSpPr>
          <p:spPr bwMode="auto">
            <a:xfrm>
              <a:off x="23035" y="4997293"/>
              <a:ext cx="1148208"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PCMH &amp; </a:t>
              </a:r>
            </a:p>
            <a:p>
              <a:pPr algn="ctr"/>
              <a:r>
                <a:rPr lang="en-US" altLang="en-US" sz="1300" b="1" dirty="0">
                  <a:solidFill>
                    <a:srgbClr val="000000"/>
                  </a:solidFill>
                  <a:latin typeface="Calibri" pitchFamily="34" charset="0"/>
                  <a:cs typeface="Calibri" pitchFamily="34" charset="0"/>
                </a:rPr>
                <a:t>CCT </a:t>
              </a:r>
            </a:p>
            <a:p>
              <a:pPr algn="ctr"/>
              <a:r>
                <a:rPr lang="en-US" altLang="en-US" sz="1300" b="1" dirty="0">
                  <a:solidFill>
                    <a:srgbClr val="000000"/>
                  </a:solidFill>
                  <a:latin typeface="Calibri" pitchFamily="34" charset="0"/>
                  <a:cs typeface="Calibri" pitchFamily="34" charset="0"/>
                </a:rPr>
                <a:t>Initiatives</a:t>
              </a:r>
            </a:p>
          </p:txBody>
        </p:sp>
        <p:sp>
          <p:nvSpPr>
            <p:cNvPr id="26" name="TextBox 74"/>
            <p:cNvSpPr txBox="1">
              <a:spLocks noChangeArrowheads="1"/>
            </p:cNvSpPr>
            <p:nvPr/>
          </p:nvSpPr>
          <p:spPr bwMode="auto">
            <a:xfrm>
              <a:off x="7664665" y="5302081"/>
              <a:ext cx="869735" cy="4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LVHN</a:t>
              </a:r>
            </a:p>
            <a:p>
              <a:pPr algn="ctr"/>
              <a:r>
                <a:rPr lang="en-US" altLang="en-US" sz="1300" b="1" dirty="0">
                  <a:solidFill>
                    <a:srgbClr val="000000"/>
                  </a:solidFill>
                  <a:latin typeface="Calibri" pitchFamily="34" charset="0"/>
                  <a:cs typeface="Calibri" pitchFamily="34" charset="0"/>
                </a:rPr>
                <a:t>Hospice</a:t>
              </a:r>
            </a:p>
          </p:txBody>
        </p:sp>
        <p:sp>
          <p:nvSpPr>
            <p:cNvPr id="27" name="TextBox 75"/>
            <p:cNvSpPr txBox="1">
              <a:spLocks noChangeArrowheads="1"/>
            </p:cNvSpPr>
            <p:nvPr/>
          </p:nvSpPr>
          <p:spPr bwMode="auto">
            <a:xfrm>
              <a:off x="6019800" y="6228858"/>
              <a:ext cx="827705" cy="29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OACIS</a:t>
              </a:r>
            </a:p>
          </p:txBody>
        </p:sp>
        <p:cxnSp>
          <p:nvCxnSpPr>
            <p:cNvPr id="28" name="Straight Connector 27"/>
            <p:cNvCxnSpPr/>
            <p:nvPr/>
          </p:nvCxnSpPr>
          <p:spPr bwMode="auto">
            <a:xfrm>
              <a:off x="7385050" y="5378450"/>
              <a:ext cx="311150" cy="455613"/>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Right Bracket 29"/>
            <p:cNvSpPr/>
            <p:nvPr/>
          </p:nvSpPr>
          <p:spPr bwMode="auto">
            <a:xfrm rot="10800000">
              <a:off x="975555" y="4789955"/>
              <a:ext cx="165048" cy="1126988"/>
            </a:xfrm>
            <a:prstGeom prst="rightBracket">
              <a:avLst>
                <a:gd name="adj" fmla="val 0"/>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solidFill>
                  <a:srgbClr val="000000"/>
                </a:solidFill>
              </a:endParaRPr>
            </a:p>
          </p:txBody>
        </p:sp>
        <p:pic>
          <p:nvPicPr>
            <p:cNvPr id="31" name="Picture 4" descr="Raymond L. Singer "/>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1096" y="2863773"/>
              <a:ext cx="656704" cy="876666"/>
            </a:xfrm>
            <a:prstGeom prst="rect">
              <a:avLst/>
            </a:prstGeom>
            <a:ln>
              <a:noFill/>
            </a:ln>
            <a:effectLst>
              <a:softEdge rad="76200"/>
            </a:effectLst>
            <a:extLst>
              <a:ext uri="{909E8E84-426E-40DD-AFC4-6F175D3DCCD1}">
                <a14:hiddenFill xmlns:a14="http://schemas.microsoft.com/office/drawing/2010/main" xmlns="">
                  <a:solidFill>
                    <a:srgbClr val="FFFFFF"/>
                  </a:solidFill>
                </a14:hiddenFill>
              </a:ext>
            </a:extLst>
          </p:spPr>
        </p:pic>
        <p:sp>
          <p:nvSpPr>
            <p:cNvPr id="32" name="TextBox 63"/>
            <p:cNvSpPr txBox="1">
              <a:spLocks noChangeArrowheads="1"/>
            </p:cNvSpPr>
            <p:nvPr/>
          </p:nvSpPr>
          <p:spPr bwMode="auto">
            <a:xfrm>
              <a:off x="292438" y="2635181"/>
              <a:ext cx="1259904" cy="29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Specialist Care</a:t>
              </a:r>
            </a:p>
          </p:txBody>
        </p:sp>
        <p:cxnSp>
          <p:nvCxnSpPr>
            <p:cNvPr id="33" name="Straight Connector 32"/>
            <p:cNvCxnSpPr/>
            <p:nvPr/>
          </p:nvCxnSpPr>
          <p:spPr bwMode="auto">
            <a:xfrm>
              <a:off x="2786063" y="2393950"/>
              <a:ext cx="109537" cy="379413"/>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2400300" y="3098800"/>
              <a:ext cx="157163" cy="374650"/>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bwMode="auto">
            <a:xfrm>
              <a:off x="3831022" y="2635181"/>
              <a:ext cx="1512118" cy="1172831"/>
            </a:xfrm>
            <a:prstGeom prst="ellipse">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FFFFFF"/>
                  </a:solidFill>
                  <a:cs typeface="Calibri" pitchFamily="34" charset="0"/>
                </a:rPr>
                <a:t>TeleHealth</a:t>
              </a:r>
            </a:p>
            <a:p>
              <a:pPr algn="ctr">
                <a:defRPr/>
              </a:pPr>
              <a:r>
                <a:rPr lang="en-US" sz="1000" b="1" dirty="0">
                  <a:solidFill>
                    <a:srgbClr val="FFFFFF"/>
                  </a:solidFill>
                  <a:cs typeface="Calibri" pitchFamily="34" charset="0"/>
                </a:rPr>
                <a:t>(</a:t>
              </a:r>
              <a:r>
                <a:rPr lang="en-US" sz="1050" b="1" dirty="0">
                  <a:solidFill>
                    <a:srgbClr val="FFFFFF"/>
                  </a:solidFill>
                  <a:cs typeface="Calibri" pitchFamily="34" charset="0"/>
                </a:rPr>
                <a:t>Primary Care thru </a:t>
              </a:r>
              <a:r>
                <a:rPr lang="en-US" sz="1050" b="1" dirty="0" smtClean="0">
                  <a:solidFill>
                    <a:srgbClr val="FFFFFF"/>
                  </a:solidFill>
                  <a:cs typeface="Calibri" pitchFamily="34" charset="0"/>
                </a:rPr>
                <a:t>Home Health</a:t>
              </a:r>
              <a:r>
                <a:rPr lang="en-US" sz="1050" b="1" dirty="0">
                  <a:solidFill>
                    <a:srgbClr val="FFFFFF"/>
                  </a:solidFill>
                  <a:cs typeface="Calibri" pitchFamily="34" charset="0"/>
                </a:rPr>
                <a:t>)</a:t>
              </a:r>
            </a:p>
          </p:txBody>
        </p:sp>
        <p:cxnSp>
          <p:nvCxnSpPr>
            <p:cNvPr id="36" name="Straight Connector 35"/>
            <p:cNvCxnSpPr/>
            <p:nvPr/>
          </p:nvCxnSpPr>
          <p:spPr bwMode="auto">
            <a:xfrm flipH="1" flipV="1">
              <a:off x="2786063" y="5392738"/>
              <a:ext cx="9525" cy="595312"/>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7" name="Picture 6" descr="http://www.stjohnprovidence.org/images/Services/Rehabone.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0800" t="10844" r="23012" b="19966"/>
            <a:stretch/>
          </p:blipFill>
          <p:spPr bwMode="auto">
            <a:xfrm>
              <a:off x="8001000" y="4072342"/>
              <a:ext cx="719209" cy="1077345"/>
            </a:xfrm>
            <a:prstGeom prst="rect">
              <a:avLst/>
            </a:prstGeom>
            <a:ln>
              <a:noFill/>
            </a:ln>
            <a:effectLst>
              <a:softEdge rad="63500"/>
            </a:effectLst>
            <a:extLst>
              <a:ext uri="{909E8E84-426E-40DD-AFC4-6F175D3DCCD1}">
                <a14:hiddenFill xmlns:a14="http://schemas.microsoft.com/office/drawing/2010/main" xmlns="">
                  <a:solidFill>
                    <a:srgbClr val="FFFFFF"/>
                  </a:solidFill>
                </a14:hiddenFill>
              </a:ext>
            </a:extLst>
          </p:spPr>
        </p:pic>
        <p:pic>
          <p:nvPicPr>
            <p:cNvPr id="38" name="Picture 8" descr="https://ourparentscom.s3.amazonaws.com/images/caregiver.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400800" y="4108680"/>
              <a:ext cx="1109591" cy="73621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9" name="Picture 12" descr="http://www.trionda.com/cocozzopt/wp-content/uploads/2011/12/physical_therapy.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326053" y="4768701"/>
              <a:ext cx="922347" cy="69387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 name="Picture 14" descr="http://www.sharonregional.com/images/hospice.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676839" y="6064053"/>
              <a:ext cx="866961" cy="551682"/>
            </a:xfrm>
            <a:prstGeom prst="rect">
              <a:avLst/>
            </a:prstGeom>
            <a:ln>
              <a:noFill/>
            </a:ln>
            <a:effectLst>
              <a:softEdge rad="63500"/>
            </a:effectLst>
            <a:extLst>
              <a:ext uri="{909E8E84-426E-40DD-AFC4-6F175D3DCCD1}">
                <a14:hiddenFill xmlns:a14="http://schemas.microsoft.com/office/drawing/2010/main" xmlns="">
                  <a:solidFill>
                    <a:srgbClr val="FFFFFF"/>
                  </a:solidFill>
                </a14:hiddenFill>
              </a:ext>
            </a:extLst>
          </p:spPr>
        </p:pic>
        <p:pic>
          <p:nvPicPr>
            <p:cNvPr id="41" name="Picture 16" descr="http://regionalhospice.com/assets/images/photography/hospice-when-is-it-time.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647325" y="5702103"/>
              <a:ext cx="887075" cy="590541"/>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cxnSp>
          <p:nvCxnSpPr>
            <p:cNvPr id="42" name="Straight Connector 41"/>
            <p:cNvCxnSpPr/>
            <p:nvPr/>
          </p:nvCxnSpPr>
          <p:spPr bwMode="auto">
            <a:xfrm>
              <a:off x="7246938" y="4749800"/>
              <a:ext cx="227012" cy="371475"/>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0" idx="0"/>
            </p:cNvCxnSpPr>
            <p:nvPr/>
          </p:nvCxnSpPr>
          <p:spPr bwMode="auto">
            <a:xfrm>
              <a:off x="6899275" y="5759450"/>
              <a:ext cx="211138" cy="304800"/>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a:off x="5943600" y="5435600"/>
              <a:ext cx="304800" cy="552450"/>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7" idx="1"/>
            </p:cNvCxnSpPr>
            <p:nvPr/>
          </p:nvCxnSpPr>
          <p:spPr bwMode="auto">
            <a:xfrm>
              <a:off x="7766050" y="4591050"/>
              <a:ext cx="234950" cy="20638"/>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7" idx="2"/>
            </p:cNvCxnSpPr>
            <p:nvPr/>
          </p:nvCxnSpPr>
          <p:spPr bwMode="auto">
            <a:xfrm>
              <a:off x="1563688" y="4410075"/>
              <a:ext cx="496887" cy="0"/>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 name="Oval 46"/>
            <p:cNvSpPr/>
            <p:nvPr/>
          </p:nvSpPr>
          <p:spPr bwMode="auto">
            <a:xfrm>
              <a:off x="1563688" y="2452688"/>
              <a:ext cx="6151562" cy="3916362"/>
            </a:xfrm>
            <a:prstGeom prst="ellipse">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
          <p:nvSpPr>
            <p:cNvPr id="49" name="TextBox 34"/>
            <p:cNvSpPr txBox="1">
              <a:spLocks noChangeArrowheads="1"/>
            </p:cNvSpPr>
            <p:nvPr/>
          </p:nvSpPr>
          <p:spPr bwMode="auto">
            <a:xfrm>
              <a:off x="658911" y="5458935"/>
              <a:ext cx="1802524" cy="4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Primary Care </a:t>
              </a:r>
            </a:p>
            <a:p>
              <a:pPr algn="ctr"/>
              <a:r>
                <a:rPr lang="en-US" altLang="en-US" sz="1300" b="1" dirty="0">
                  <a:solidFill>
                    <a:srgbClr val="000000"/>
                  </a:solidFill>
                  <a:latin typeface="Calibri" pitchFamily="34" charset="0"/>
                  <a:cs typeface="Calibri" pitchFamily="34" charset="0"/>
                </a:rPr>
                <a:t>Offices &amp; Clinics</a:t>
              </a:r>
            </a:p>
          </p:txBody>
        </p:sp>
        <p:pic>
          <p:nvPicPr>
            <p:cNvPr id="50" name="Picture 13" descr="http://www.trbimg.com/img-52090505/turbine/obamacare-8-jpg-20130810/599/599x396"/>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t="9353" r="37236"/>
            <a:stretch/>
          </p:blipFill>
          <p:spPr bwMode="auto">
            <a:xfrm>
              <a:off x="1066800" y="4616307"/>
              <a:ext cx="1056644" cy="100885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1" name="Picture 5" descr="C:\Documents and Settings\c3170\Local Settings\Temporary Internet Files\Content.IE5\2QOZXJX5\MC900432680[1].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035918" y="5728725"/>
              <a:ext cx="1072165" cy="10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18" descr="http://www.spectrumtpa.com/images/members/logos/healthspectrumlogo.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130118" y="4235321"/>
              <a:ext cx="1375082" cy="30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3" name="Straight Connector 52"/>
            <p:cNvCxnSpPr/>
            <p:nvPr/>
          </p:nvCxnSpPr>
          <p:spPr bwMode="auto">
            <a:xfrm>
              <a:off x="1335088" y="4146550"/>
              <a:ext cx="247650" cy="88900"/>
            </a:xfrm>
            <a:prstGeom prst="line">
              <a:avLst/>
            </a:prstGeom>
            <a:ln w="762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4" name="Picture 9" descr="C:\Documents and Settings\c3170\Local Settings\Temporary Internet Files\Content.IE5\JYT4PXM0\MP900385807[1].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133600" y="3320956"/>
              <a:ext cx="977110" cy="6979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5" name="Picture 2" descr="Healthy You Fitness Cente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438400" y="4816324"/>
              <a:ext cx="714375" cy="714348"/>
            </a:xfrm>
            <a:prstGeom prst="rect">
              <a:avLst/>
            </a:prstGeom>
            <a:ln>
              <a:noFill/>
            </a:ln>
            <a:effectLst>
              <a:softEdge rad="63500"/>
            </a:effectLst>
            <a:extLst>
              <a:ext uri="{909E8E84-426E-40DD-AFC4-6F175D3DCCD1}">
                <a14:hiddenFill xmlns:a14="http://schemas.microsoft.com/office/drawing/2010/main" xmlns="">
                  <a:solidFill>
                    <a:srgbClr val="FFFFFF"/>
                  </a:solidFill>
                </a14:hiddenFill>
              </a:ext>
            </a:extLst>
          </p:spPr>
        </p:pic>
        <p:sp>
          <p:nvSpPr>
            <p:cNvPr id="56" name="TextBox 116"/>
            <p:cNvSpPr txBox="1">
              <a:spLocks noChangeArrowheads="1"/>
            </p:cNvSpPr>
            <p:nvPr/>
          </p:nvSpPr>
          <p:spPr bwMode="auto">
            <a:xfrm>
              <a:off x="5108083" y="1873210"/>
              <a:ext cx="3490356" cy="29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ea typeface="Osaka" charset="0"/>
                  <a:cs typeface="Osaka" charset="0"/>
                </a:defRPr>
              </a:lvl1pPr>
              <a:lvl2pPr marL="742950">
                <a:defRPr sz="2800">
                  <a:solidFill>
                    <a:schemeClr val="hlink"/>
                  </a:solidFill>
                  <a:latin typeface="Arial" pitchFamily="34" charset="0"/>
                  <a:ea typeface="Osaka" charset="0"/>
                  <a:cs typeface="Osaka" charset="0"/>
                </a:defRPr>
              </a:lvl2pPr>
              <a:lvl3pPr marL="1143000" indent="-228600">
                <a:defRPr sz="2400">
                  <a:solidFill>
                    <a:schemeClr val="tx1"/>
                  </a:solidFill>
                  <a:latin typeface="Arial" pitchFamily="34" charset="0"/>
                  <a:ea typeface="Osaka" charset="0"/>
                  <a:cs typeface="Osaka" charset="0"/>
                </a:defRPr>
              </a:lvl3pPr>
              <a:lvl4pPr marL="1600200">
                <a:defRPr sz="2000">
                  <a:solidFill>
                    <a:schemeClr val="tx1"/>
                  </a:solidFill>
                  <a:latin typeface="Arial" pitchFamily="34" charset="0"/>
                  <a:ea typeface="Osaka" charset="0"/>
                  <a:cs typeface="Osaka" charset="0"/>
                </a:defRPr>
              </a:lvl4pPr>
              <a:lvl5pPr>
                <a:defRPr sz="2000">
                  <a:solidFill>
                    <a:schemeClr val="tx1"/>
                  </a:solidFill>
                  <a:latin typeface="Arial" pitchFamily="34" charset="0"/>
                  <a:ea typeface="Osaka" charset="0"/>
                  <a:cs typeface="Osaka" charset="0"/>
                </a:defRPr>
              </a:lvl5pPr>
              <a:lvl6pPr eaLnBrk="0" hangingPunct="0">
                <a:defRPr sz="2000">
                  <a:solidFill>
                    <a:schemeClr val="tx1"/>
                  </a:solidFill>
                  <a:latin typeface="Arial" pitchFamily="34" charset="0"/>
                  <a:ea typeface="Osaka" charset="0"/>
                  <a:cs typeface="Osaka" charset="0"/>
                </a:defRPr>
              </a:lvl6pPr>
              <a:lvl7pPr eaLnBrk="0" hangingPunct="0">
                <a:defRPr sz="2000">
                  <a:solidFill>
                    <a:schemeClr val="tx1"/>
                  </a:solidFill>
                  <a:latin typeface="Arial" pitchFamily="34" charset="0"/>
                  <a:ea typeface="Osaka" charset="0"/>
                  <a:cs typeface="Osaka" charset="0"/>
                </a:defRPr>
              </a:lvl7pPr>
              <a:lvl8pPr eaLnBrk="0" hangingPunct="0">
                <a:defRPr sz="2000">
                  <a:solidFill>
                    <a:schemeClr val="tx1"/>
                  </a:solidFill>
                  <a:latin typeface="Arial" pitchFamily="34" charset="0"/>
                  <a:ea typeface="Osaka" charset="0"/>
                  <a:cs typeface="Osaka" charset="0"/>
                </a:defRPr>
              </a:lvl8pPr>
              <a:lvl9pPr eaLnBrk="0" hangingPunct="0">
                <a:defRPr sz="2000">
                  <a:solidFill>
                    <a:schemeClr val="tx1"/>
                  </a:solidFill>
                  <a:latin typeface="Arial" pitchFamily="34" charset="0"/>
                  <a:ea typeface="Osaka" charset="0"/>
                  <a:cs typeface="Osaka" charset="0"/>
                </a:defRPr>
              </a:lvl9pPr>
            </a:lstStyle>
            <a:p>
              <a:pPr algn="ctr"/>
              <a:r>
                <a:rPr lang="en-US" altLang="en-US" sz="1300" b="1" dirty="0">
                  <a:solidFill>
                    <a:srgbClr val="000000"/>
                  </a:solidFill>
                  <a:latin typeface="Calibri" pitchFamily="34" charset="0"/>
                  <a:cs typeface="Calibri" pitchFamily="34" charset="0"/>
                </a:rPr>
                <a:t>Tertiary/Quaternary and Community Hospitals</a:t>
              </a:r>
              <a:endParaRPr lang="en-US" altLang="en-US" sz="1100" b="1" dirty="0">
                <a:solidFill>
                  <a:srgbClr val="000000"/>
                </a:solidFill>
                <a:latin typeface="Calibri" pitchFamily="34" charset="0"/>
                <a:cs typeface="Calibri" pitchFamily="34" charset="0"/>
              </a:endParaRPr>
            </a:p>
          </p:txBody>
        </p:sp>
        <p:pic>
          <p:nvPicPr>
            <p:cNvPr id="57" name="Picture 2" descr="Muhlenberg"/>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t="41743" r="31120"/>
            <a:stretch/>
          </p:blipFill>
          <p:spPr bwMode="auto">
            <a:xfrm>
              <a:off x="6934200" y="2101801"/>
              <a:ext cx="1664239" cy="96691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
        <p:nvSpPr>
          <p:cNvPr id="59" name="Oval 58"/>
          <p:cNvSpPr>
            <a:spLocks noChangeArrowheads="1"/>
          </p:cNvSpPr>
          <p:nvPr/>
        </p:nvSpPr>
        <p:spPr bwMode="auto">
          <a:xfrm>
            <a:off x="154561" y="4654810"/>
            <a:ext cx="2301875" cy="1414463"/>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txBody>
          <a:bodyPr/>
          <a:lstStyle/>
          <a:p>
            <a:endParaRPr lang="en-US" altLang="en-US" dirty="0">
              <a:solidFill>
                <a:srgbClr val="000000"/>
              </a:solidFill>
            </a:endParaRPr>
          </a:p>
        </p:txBody>
      </p:sp>
    </p:spTree>
    <p:extLst>
      <p:ext uri="{BB962C8B-B14F-4D97-AF65-F5344CB8AC3E}">
        <p14:creationId xmlns:p14="http://schemas.microsoft.com/office/powerpoint/2010/main" xmlns="" val="336190519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1)">
                                      <p:cBhvr>
                                        <p:cTn id="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1"/>
          <p:cNvSpPr txBox="1">
            <a:spLocks noGrp="1"/>
          </p:cNvSpPr>
          <p:nvPr/>
        </p:nvSpPr>
        <p:spPr>
          <a:xfrm>
            <a:off x="457200" y="6492875"/>
            <a:ext cx="2133600" cy="365125"/>
          </a:xfrm>
          <a:prstGeom prst="rect">
            <a:avLst/>
          </a:prstGeom>
          <a:noFill/>
        </p:spPr>
        <p:txBody>
          <a:bodyPr anchor="ctr"/>
          <a:lstStyle/>
          <a:p>
            <a:pPr>
              <a:defRPr/>
            </a:pPr>
            <a:fld id="{50C6F724-2B48-401A-BFD3-87F764341D10}" type="datetimeFigureOut">
              <a:rPr lang="en-US" sz="1200">
                <a:solidFill>
                  <a:prstClr val="black">
                    <a:tint val="75000"/>
                  </a:prstClr>
                </a:solidFill>
                <a:cs typeface="Arial" charset="0"/>
              </a:rPr>
              <a:pPr>
                <a:defRPr/>
              </a:pPr>
              <a:t>3/12/2015</a:t>
            </a:fld>
            <a:endParaRPr lang="en-US" sz="1200" dirty="0">
              <a:solidFill>
                <a:prstClr val="black">
                  <a:tint val="75000"/>
                </a:prstClr>
              </a:solidFill>
              <a:cs typeface="Arial" charset="0"/>
            </a:endParaRPr>
          </a:p>
        </p:txBody>
      </p:sp>
      <p:sp>
        <p:nvSpPr>
          <p:cNvPr id="34" name="Slide Number Placeholder 3"/>
          <p:cNvSpPr txBox="1">
            <a:spLocks noGrp="1"/>
          </p:cNvSpPr>
          <p:nvPr/>
        </p:nvSpPr>
        <p:spPr>
          <a:xfrm>
            <a:off x="6553200" y="6492875"/>
            <a:ext cx="2133600" cy="365125"/>
          </a:xfrm>
          <a:prstGeom prst="rect">
            <a:avLst/>
          </a:prstGeom>
          <a:noFill/>
        </p:spPr>
        <p:txBody>
          <a:bodyPr anchor="ctr"/>
          <a:lstStyle/>
          <a:p>
            <a:pPr algn="r">
              <a:defRPr/>
            </a:pPr>
            <a:fld id="{0E7D8CDC-4D21-43A8-B547-524784B89577}" type="slidenum">
              <a:rPr lang="en-US" sz="1200">
                <a:solidFill>
                  <a:prstClr val="black">
                    <a:tint val="75000"/>
                  </a:prstClr>
                </a:solidFill>
                <a:cs typeface="Arial" charset="0"/>
              </a:rPr>
              <a:pPr algn="r">
                <a:defRPr/>
              </a:pPr>
              <a:t>11</a:t>
            </a:fld>
            <a:endParaRPr lang="en-US" sz="1200" dirty="0">
              <a:solidFill>
                <a:prstClr val="black">
                  <a:tint val="75000"/>
                </a:prstClr>
              </a:solidFill>
              <a:cs typeface="Arial" charset="0"/>
            </a:endParaRPr>
          </a:p>
        </p:txBody>
      </p:sp>
      <p:sp>
        <p:nvSpPr>
          <p:cNvPr id="64516" name="Text Box 28"/>
          <p:cNvSpPr txBox="1">
            <a:spLocks noChangeArrowheads="1"/>
          </p:cNvSpPr>
          <p:nvPr/>
        </p:nvSpPr>
        <p:spPr bwMode="auto">
          <a:xfrm>
            <a:off x="2590800" y="381000"/>
            <a:ext cx="3581400" cy="66675"/>
          </a:xfrm>
          <a:prstGeom prst="rect">
            <a:avLst/>
          </a:prstGeom>
          <a:gradFill rotWithShape="0">
            <a:gsLst>
              <a:gs pos="0">
                <a:srgbClr val="0A4E81"/>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eaLnBrk="1" hangingPunct="1"/>
            <a:endParaRPr lang="en-US" baseline="0" dirty="0">
              <a:solidFill>
                <a:srgbClr val="000000"/>
              </a:solidFill>
              <a:cs typeface="Arial" pitchFamily="34" charset="0"/>
            </a:endParaRPr>
          </a:p>
        </p:txBody>
      </p:sp>
      <p:pic>
        <p:nvPicPr>
          <p:cNvPr id="64517" name="Picture 29" descr="BP logo color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7000" y="533400"/>
            <a:ext cx="2286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 name="TextBox 42"/>
          <p:cNvSpPr txBox="1">
            <a:spLocks noChangeArrowheads="1"/>
          </p:cNvSpPr>
          <p:nvPr/>
        </p:nvSpPr>
        <p:spPr bwMode="auto">
          <a:xfrm>
            <a:off x="228600" y="5918200"/>
            <a:ext cx="5181600" cy="307975"/>
          </a:xfrm>
          <a:prstGeom prst="rect">
            <a:avLst/>
          </a:prstGeom>
          <a:solidFill>
            <a:srgbClr val="99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400" baseline="0" dirty="0">
                <a:solidFill>
                  <a:srgbClr val="000000"/>
                </a:solidFill>
                <a:cs typeface="Arial" pitchFamily="34" charset="0"/>
              </a:rPr>
              <a:t>Health IT Framework</a:t>
            </a:r>
          </a:p>
        </p:txBody>
      </p:sp>
      <p:sp>
        <p:nvSpPr>
          <p:cNvPr id="7" name="TextBox 6"/>
          <p:cNvSpPr txBox="1"/>
          <p:nvPr/>
        </p:nvSpPr>
        <p:spPr>
          <a:xfrm>
            <a:off x="228600" y="6229350"/>
            <a:ext cx="5181600" cy="307975"/>
          </a:xfrm>
          <a:prstGeom prst="rect">
            <a:avLst/>
          </a:prstGeom>
          <a:solidFill>
            <a:schemeClr val="tx2">
              <a:lumMod val="60000"/>
              <a:lumOff val="40000"/>
            </a:schemeClr>
          </a:solidFill>
        </p:spPr>
        <p:txBody>
          <a:bodyPr>
            <a:spAutoFit/>
          </a:bodyPr>
          <a:lstStyle/>
          <a:p>
            <a:pPr algn="ctr">
              <a:defRPr/>
            </a:pPr>
            <a:r>
              <a:rPr lang="en-US" sz="1400" dirty="0">
                <a:solidFill>
                  <a:srgbClr val="000000"/>
                </a:solidFill>
                <a:latin typeface="Arial" charset="0"/>
                <a:cs typeface="Arial" charset="0"/>
              </a:rPr>
              <a:t>Evaluation Framework</a:t>
            </a:r>
          </a:p>
        </p:txBody>
      </p:sp>
      <p:sp>
        <p:nvSpPr>
          <p:cNvPr id="8" name="Oval 7"/>
          <p:cNvSpPr/>
          <p:nvPr/>
        </p:nvSpPr>
        <p:spPr>
          <a:xfrm>
            <a:off x="3948113" y="1889125"/>
            <a:ext cx="1004887" cy="7096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21" name="TextBox 21"/>
          <p:cNvSpPr txBox="1">
            <a:spLocks noChangeArrowheads="1"/>
          </p:cNvSpPr>
          <p:nvPr/>
        </p:nvSpPr>
        <p:spPr bwMode="auto">
          <a:xfrm>
            <a:off x="4038600" y="1935163"/>
            <a:ext cx="928688"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Advanced Primary Care</a:t>
            </a:r>
          </a:p>
        </p:txBody>
      </p:sp>
      <p:sp>
        <p:nvSpPr>
          <p:cNvPr id="10" name="Oval 9"/>
          <p:cNvSpPr/>
          <p:nvPr/>
        </p:nvSpPr>
        <p:spPr>
          <a:xfrm>
            <a:off x="1752600" y="2041525"/>
            <a:ext cx="2895600" cy="2806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11" name="Oval 10"/>
          <p:cNvSpPr/>
          <p:nvPr/>
        </p:nvSpPr>
        <p:spPr>
          <a:xfrm>
            <a:off x="2286000" y="1203325"/>
            <a:ext cx="18288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24" name="TextBox 33"/>
          <p:cNvSpPr txBox="1">
            <a:spLocks noChangeArrowheads="1"/>
          </p:cNvSpPr>
          <p:nvPr/>
        </p:nvSpPr>
        <p:spPr bwMode="auto">
          <a:xfrm>
            <a:off x="2743200" y="1536700"/>
            <a:ext cx="838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Hospitals</a:t>
            </a:r>
          </a:p>
        </p:txBody>
      </p:sp>
      <p:sp>
        <p:nvSpPr>
          <p:cNvPr id="13" name="Oval 12"/>
          <p:cNvSpPr/>
          <p:nvPr/>
        </p:nvSpPr>
        <p:spPr>
          <a:xfrm>
            <a:off x="2590800" y="4708525"/>
            <a:ext cx="1676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26" name="TextBox 37"/>
          <p:cNvSpPr txBox="1">
            <a:spLocks noChangeArrowheads="1"/>
          </p:cNvSpPr>
          <p:nvPr/>
        </p:nvSpPr>
        <p:spPr bwMode="auto">
          <a:xfrm>
            <a:off x="2590800" y="4932363"/>
            <a:ext cx="1752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Public Health Programs &amp; Services</a:t>
            </a:r>
          </a:p>
        </p:txBody>
      </p:sp>
      <p:sp>
        <p:nvSpPr>
          <p:cNvPr id="64527" name="TextBox 47"/>
          <p:cNvSpPr txBox="1">
            <a:spLocks noChangeArrowheads="1"/>
          </p:cNvSpPr>
          <p:nvPr/>
        </p:nvSpPr>
        <p:spPr bwMode="auto">
          <a:xfrm>
            <a:off x="2209800" y="2714625"/>
            <a:ext cx="20574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1" u="sng" baseline="0" dirty="0">
                <a:solidFill>
                  <a:srgbClr val="000000"/>
                </a:solidFill>
                <a:cs typeface="Arial" pitchFamily="34" charset="0"/>
              </a:rPr>
              <a:t>Community Health Team</a:t>
            </a:r>
            <a:endParaRPr lang="en-US" sz="1200" baseline="0" dirty="0">
              <a:solidFill>
                <a:srgbClr val="000000"/>
              </a:solidFill>
              <a:cs typeface="Arial" pitchFamily="34" charset="0"/>
            </a:endParaRPr>
          </a:p>
          <a:p>
            <a:pPr algn="ctr" eaLnBrk="1" hangingPunct="1"/>
            <a:r>
              <a:rPr lang="en-US" sz="1200" baseline="0" dirty="0">
                <a:solidFill>
                  <a:srgbClr val="000000"/>
                </a:solidFill>
                <a:cs typeface="Arial" pitchFamily="34" charset="0"/>
              </a:rPr>
              <a:t>Nurse Coordinator</a:t>
            </a:r>
          </a:p>
          <a:p>
            <a:pPr algn="ctr" eaLnBrk="1" hangingPunct="1"/>
            <a:r>
              <a:rPr lang="en-US" sz="1200" baseline="0" dirty="0">
                <a:solidFill>
                  <a:srgbClr val="000000"/>
                </a:solidFill>
                <a:cs typeface="Arial" pitchFamily="34" charset="0"/>
              </a:rPr>
              <a:t>Social Workers</a:t>
            </a:r>
          </a:p>
          <a:p>
            <a:pPr algn="ctr" eaLnBrk="1" hangingPunct="1"/>
            <a:r>
              <a:rPr lang="en-US" sz="1200" baseline="0" dirty="0">
                <a:solidFill>
                  <a:srgbClr val="000000"/>
                </a:solidFill>
                <a:cs typeface="Arial" pitchFamily="34" charset="0"/>
              </a:rPr>
              <a:t>MH/SA Clinician</a:t>
            </a:r>
          </a:p>
          <a:p>
            <a:pPr algn="ctr" eaLnBrk="1" hangingPunct="1"/>
            <a:r>
              <a:rPr lang="en-US" sz="1200" baseline="0" dirty="0">
                <a:solidFill>
                  <a:srgbClr val="000000"/>
                </a:solidFill>
                <a:cs typeface="Arial" pitchFamily="34" charset="0"/>
              </a:rPr>
              <a:t>Nutrition Specialists</a:t>
            </a:r>
          </a:p>
          <a:p>
            <a:pPr algn="ctr" eaLnBrk="1" hangingPunct="1"/>
            <a:r>
              <a:rPr lang="en-US" sz="1200" baseline="0" dirty="0">
                <a:solidFill>
                  <a:srgbClr val="000000"/>
                </a:solidFill>
                <a:cs typeface="Arial" pitchFamily="34" charset="0"/>
              </a:rPr>
              <a:t>Community Health Workers</a:t>
            </a:r>
          </a:p>
          <a:p>
            <a:pPr algn="ctr" eaLnBrk="1" hangingPunct="1"/>
            <a:r>
              <a:rPr lang="en-US" sz="1200" baseline="0" dirty="0">
                <a:solidFill>
                  <a:srgbClr val="000000"/>
                </a:solidFill>
                <a:cs typeface="Arial" pitchFamily="34" charset="0"/>
              </a:rPr>
              <a:t>MCAID Care Coordinators</a:t>
            </a:r>
          </a:p>
          <a:p>
            <a:pPr algn="ctr" eaLnBrk="1" hangingPunct="1"/>
            <a:r>
              <a:rPr lang="en-US" sz="1200" baseline="0" dirty="0">
                <a:solidFill>
                  <a:srgbClr val="000000"/>
                </a:solidFill>
                <a:cs typeface="Arial" pitchFamily="34" charset="0"/>
              </a:rPr>
              <a:t>SASH Teams</a:t>
            </a:r>
          </a:p>
          <a:p>
            <a:pPr algn="ctr" eaLnBrk="1" hangingPunct="1"/>
            <a:r>
              <a:rPr lang="en-US" sz="1200" baseline="0" dirty="0">
                <a:solidFill>
                  <a:srgbClr val="000000"/>
                </a:solidFill>
                <a:cs typeface="Arial" pitchFamily="34" charset="0"/>
              </a:rPr>
              <a:t>Public Health Specialist</a:t>
            </a:r>
          </a:p>
        </p:txBody>
      </p:sp>
      <p:sp>
        <p:nvSpPr>
          <p:cNvPr id="64528" name="TextBox 20"/>
          <p:cNvSpPr txBox="1">
            <a:spLocks noChangeArrowheads="1"/>
          </p:cNvSpPr>
          <p:nvPr/>
        </p:nvSpPr>
        <p:spPr bwMode="auto">
          <a:xfrm>
            <a:off x="304800" y="2036763"/>
            <a:ext cx="2057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Specialty Care &amp; Disease Management Programs</a:t>
            </a:r>
          </a:p>
        </p:txBody>
      </p:sp>
      <p:sp>
        <p:nvSpPr>
          <p:cNvPr id="17" name="Oval 16"/>
          <p:cNvSpPr/>
          <p:nvPr/>
        </p:nvSpPr>
        <p:spPr>
          <a:xfrm>
            <a:off x="304800" y="1889125"/>
            <a:ext cx="2133600" cy="76200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30" name="TextBox 8"/>
          <p:cNvSpPr txBox="1">
            <a:spLocks noChangeArrowheads="1"/>
          </p:cNvSpPr>
          <p:nvPr/>
        </p:nvSpPr>
        <p:spPr bwMode="auto">
          <a:xfrm>
            <a:off x="5715000" y="1597025"/>
            <a:ext cx="34290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baseline="-25000">
                <a:solidFill>
                  <a:schemeClr val="tx1"/>
                </a:solidFill>
                <a:latin typeface="Arial" pitchFamily="34" charset="0"/>
                <a:ea typeface="Osaka"/>
                <a:cs typeface="Osaka"/>
              </a:defRPr>
            </a:lvl1pPr>
            <a:lvl2pPr marL="119063" indent="-119063"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lvl="1" eaLnBrk="1" hangingPunct="1">
              <a:buClr>
                <a:srgbClr val="FF0000"/>
              </a:buClr>
              <a:buSzPct val="90000"/>
              <a:buFont typeface="Wingdings" pitchFamily="2" charset="2"/>
              <a:buChar char="§"/>
            </a:pPr>
            <a:r>
              <a:rPr lang="en-US" sz="1600" baseline="0" dirty="0">
                <a:solidFill>
                  <a:srgbClr val="000000"/>
                </a:solidFill>
                <a:latin typeface="Times New Roman" pitchFamily="18" charset="0"/>
                <a:cs typeface="Times New Roman" pitchFamily="18" charset="0"/>
              </a:rPr>
              <a:t>A foundation of medical homes and community health teams that can support coordinated care and linkages with a broad range of services</a:t>
            </a:r>
            <a:br>
              <a:rPr lang="en-US" sz="1600" baseline="0" dirty="0">
                <a:solidFill>
                  <a:srgbClr val="000000"/>
                </a:solidFill>
                <a:latin typeface="Times New Roman" pitchFamily="18" charset="0"/>
                <a:cs typeface="Times New Roman" pitchFamily="18" charset="0"/>
              </a:rPr>
            </a:br>
            <a:endParaRPr lang="en-US" sz="1600" baseline="0" dirty="0">
              <a:solidFill>
                <a:srgbClr val="000000"/>
              </a:solidFill>
              <a:latin typeface="Times New Roman" pitchFamily="18" charset="0"/>
              <a:cs typeface="Times New Roman" pitchFamily="18" charset="0"/>
            </a:endParaRPr>
          </a:p>
          <a:p>
            <a:pPr lvl="1" eaLnBrk="1" hangingPunct="1">
              <a:buClr>
                <a:srgbClr val="FF0000"/>
              </a:buClr>
              <a:buSzPct val="90000"/>
              <a:buFont typeface="Wingdings" pitchFamily="2" charset="2"/>
              <a:buChar char="§"/>
            </a:pPr>
            <a:r>
              <a:rPr lang="en-US" sz="1600" baseline="0" dirty="0">
                <a:solidFill>
                  <a:srgbClr val="000000"/>
                </a:solidFill>
                <a:latin typeface="Times New Roman" pitchFamily="18" charset="0"/>
                <a:cs typeface="Times New Roman" pitchFamily="18" charset="0"/>
              </a:rPr>
              <a:t>Multi Insurer Payment Reform that supports a foundation of medical homes and community health teams</a:t>
            </a:r>
            <a:br>
              <a:rPr lang="en-US" sz="1600" baseline="0" dirty="0">
                <a:solidFill>
                  <a:srgbClr val="000000"/>
                </a:solidFill>
                <a:latin typeface="Times New Roman" pitchFamily="18" charset="0"/>
                <a:cs typeface="Times New Roman" pitchFamily="18" charset="0"/>
              </a:rPr>
            </a:br>
            <a:endParaRPr lang="en-US" sz="1600" baseline="0" dirty="0">
              <a:solidFill>
                <a:srgbClr val="000000"/>
              </a:solidFill>
              <a:latin typeface="Times New Roman" pitchFamily="18" charset="0"/>
              <a:cs typeface="Times New Roman" pitchFamily="18" charset="0"/>
            </a:endParaRPr>
          </a:p>
          <a:p>
            <a:pPr lvl="1" eaLnBrk="1" hangingPunct="1">
              <a:buClr>
                <a:srgbClr val="FF0000"/>
              </a:buClr>
              <a:buSzPct val="90000"/>
              <a:buFont typeface="Wingdings" pitchFamily="2" charset="2"/>
              <a:buChar char="§"/>
            </a:pPr>
            <a:r>
              <a:rPr lang="en-US" sz="1600" baseline="0" dirty="0">
                <a:solidFill>
                  <a:srgbClr val="000000"/>
                </a:solidFill>
                <a:latin typeface="Times New Roman" pitchFamily="18" charset="0"/>
                <a:cs typeface="Times New Roman" pitchFamily="18" charset="0"/>
              </a:rPr>
              <a:t>A health information infrastructure that includes EMRs, hospital data sources, a health information exchange network, and a centralized registry</a:t>
            </a:r>
            <a:br>
              <a:rPr lang="en-US" sz="1600" baseline="0" dirty="0">
                <a:solidFill>
                  <a:srgbClr val="000000"/>
                </a:solidFill>
                <a:latin typeface="Times New Roman" pitchFamily="18" charset="0"/>
                <a:cs typeface="Times New Roman" pitchFamily="18" charset="0"/>
              </a:rPr>
            </a:br>
            <a:endParaRPr lang="en-US" sz="1600" baseline="0" dirty="0">
              <a:solidFill>
                <a:srgbClr val="000000"/>
              </a:solidFill>
              <a:latin typeface="Times New Roman" pitchFamily="18" charset="0"/>
              <a:cs typeface="Times New Roman" pitchFamily="18" charset="0"/>
            </a:endParaRPr>
          </a:p>
          <a:p>
            <a:pPr lvl="1" eaLnBrk="1" hangingPunct="1">
              <a:buClr>
                <a:srgbClr val="FF0000"/>
              </a:buClr>
              <a:buSzPct val="90000"/>
              <a:buFont typeface="Wingdings" pitchFamily="2" charset="2"/>
              <a:buChar char="§"/>
            </a:pPr>
            <a:r>
              <a:rPr lang="en-US" sz="1600" baseline="0" dirty="0">
                <a:solidFill>
                  <a:srgbClr val="000000"/>
                </a:solidFill>
                <a:latin typeface="Times New Roman" pitchFamily="18" charset="0"/>
                <a:cs typeface="Times New Roman" pitchFamily="18" charset="0"/>
              </a:rPr>
              <a:t>An evaluation infrastructure that uses routinely collected data to support services, guide quality improvement, and determine program impact</a:t>
            </a:r>
          </a:p>
        </p:txBody>
      </p:sp>
      <p:sp>
        <p:nvSpPr>
          <p:cNvPr id="64531" name="TextBox 20"/>
          <p:cNvSpPr txBox="1">
            <a:spLocks noChangeArrowheads="1"/>
          </p:cNvSpPr>
          <p:nvPr/>
        </p:nvSpPr>
        <p:spPr bwMode="auto">
          <a:xfrm>
            <a:off x="228600" y="3641725"/>
            <a:ext cx="1600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Mental Health &amp; Substance Abuse Programs</a:t>
            </a:r>
          </a:p>
        </p:txBody>
      </p:sp>
      <p:sp>
        <p:nvSpPr>
          <p:cNvPr id="20" name="Oval 19"/>
          <p:cNvSpPr/>
          <p:nvPr/>
        </p:nvSpPr>
        <p:spPr>
          <a:xfrm>
            <a:off x="152400" y="3565525"/>
            <a:ext cx="1905000" cy="76200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33" name="TextBox 20"/>
          <p:cNvSpPr txBox="1">
            <a:spLocks noChangeArrowheads="1"/>
          </p:cNvSpPr>
          <p:nvPr/>
        </p:nvSpPr>
        <p:spPr bwMode="auto">
          <a:xfrm>
            <a:off x="152400" y="2874963"/>
            <a:ext cx="1676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Social, Economic, &amp; Community Services</a:t>
            </a:r>
          </a:p>
        </p:txBody>
      </p:sp>
      <p:sp>
        <p:nvSpPr>
          <p:cNvPr id="28" name="Oval 27"/>
          <p:cNvSpPr/>
          <p:nvPr/>
        </p:nvSpPr>
        <p:spPr>
          <a:xfrm>
            <a:off x="76200" y="2727325"/>
            <a:ext cx="1981200" cy="68580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35" name="TextBox 20"/>
          <p:cNvSpPr txBox="1">
            <a:spLocks noChangeArrowheads="1"/>
          </p:cNvSpPr>
          <p:nvPr/>
        </p:nvSpPr>
        <p:spPr bwMode="auto">
          <a:xfrm>
            <a:off x="838200" y="4556125"/>
            <a:ext cx="152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Healthier Living Workshops</a:t>
            </a:r>
          </a:p>
        </p:txBody>
      </p:sp>
      <p:sp>
        <p:nvSpPr>
          <p:cNvPr id="30" name="Oval 29"/>
          <p:cNvSpPr/>
          <p:nvPr/>
        </p:nvSpPr>
        <p:spPr>
          <a:xfrm>
            <a:off x="609600" y="4403725"/>
            <a:ext cx="2133600" cy="76200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37" name="Date Placeholder 28"/>
          <p:cNvSpPr txBox="1">
            <a:spLocks noGrp="1"/>
          </p:cNvSpPr>
          <p:nvPr/>
        </p:nvSpPr>
        <p:spPr bwMode="auto">
          <a:xfrm>
            <a:off x="4572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eaLnBrk="1" hangingPunct="1"/>
            <a:fld id="{4CB1D5A3-571C-4F23-B795-7570D7C0E31B}" type="datetime1">
              <a:rPr lang="en-US" sz="1200" baseline="0">
                <a:solidFill>
                  <a:srgbClr val="898989"/>
                </a:solidFill>
                <a:latin typeface="Times New Roman" pitchFamily="18" charset="0"/>
                <a:cs typeface="Arial" pitchFamily="34" charset="0"/>
              </a:rPr>
              <a:pPr eaLnBrk="1" hangingPunct="1"/>
              <a:t>3/12/2015</a:t>
            </a:fld>
            <a:endParaRPr lang="en-US" sz="1200" baseline="0" dirty="0">
              <a:solidFill>
                <a:srgbClr val="898989"/>
              </a:solidFill>
              <a:latin typeface="Times New Roman" pitchFamily="18" charset="0"/>
              <a:cs typeface="Arial" pitchFamily="34" charset="0"/>
            </a:endParaRPr>
          </a:p>
        </p:txBody>
      </p:sp>
      <p:sp>
        <p:nvSpPr>
          <p:cNvPr id="64538" name="Slide Number Placeholder 30"/>
          <p:cNvSpPr txBox="1">
            <a:spLocks noGrp="1"/>
          </p:cNvSpPr>
          <p:nvPr/>
        </p:nvSpPr>
        <p:spPr bwMode="auto">
          <a:xfrm>
            <a:off x="65532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r" eaLnBrk="1" hangingPunct="1"/>
            <a:fld id="{3A523760-78EC-4F61-A8FF-CA5F235E0FF6}" type="slidenum">
              <a:rPr lang="en-US" sz="1200" baseline="0">
                <a:solidFill>
                  <a:srgbClr val="898989"/>
                </a:solidFill>
                <a:latin typeface="Times New Roman" pitchFamily="18" charset="0"/>
                <a:cs typeface="Arial" pitchFamily="34" charset="0"/>
              </a:rPr>
              <a:pPr algn="r" eaLnBrk="1" hangingPunct="1"/>
              <a:t>11</a:t>
            </a:fld>
            <a:endParaRPr lang="en-US" sz="1200" baseline="0" dirty="0">
              <a:solidFill>
                <a:srgbClr val="898989"/>
              </a:solidFill>
              <a:latin typeface="Times New Roman" pitchFamily="18" charset="0"/>
              <a:cs typeface="Arial" pitchFamily="34" charset="0"/>
            </a:endParaRPr>
          </a:p>
        </p:txBody>
      </p:sp>
      <p:sp>
        <p:nvSpPr>
          <p:cNvPr id="2" name="Oval 7"/>
          <p:cNvSpPr/>
          <p:nvPr/>
        </p:nvSpPr>
        <p:spPr>
          <a:xfrm>
            <a:off x="4391025" y="2703513"/>
            <a:ext cx="1004888" cy="709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40" name="TextBox 21"/>
          <p:cNvSpPr txBox="1">
            <a:spLocks noChangeArrowheads="1"/>
          </p:cNvSpPr>
          <p:nvPr/>
        </p:nvSpPr>
        <p:spPr bwMode="auto">
          <a:xfrm>
            <a:off x="4481513" y="2749550"/>
            <a:ext cx="928687"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Advanced Primary Care</a:t>
            </a:r>
          </a:p>
        </p:txBody>
      </p:sp>
      <p:sp>
        <p:nvSpPr>
          <p:cNvPr id="3" name="Oval 7"/>
          <p:cNvSpPr/>
          <p:nvPr/>
        </p:nvSpPr>
        <p:spPr>
          <a:xfrm>
            <a:off x="4467225" y="3541713"/>
            <a:ext cx="1004888" cy="709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42" name="TextBox 21"/>
          <p:cNvSpPr txBox="1">
            <a:spLocks noChangeArrowheads="1"/>
          </p:cNvSpPr>
          <p:nvPr/>
        </p:nvSpPr>
        <p:spPr bwMode="auto">
          <a:xfrm>
            <a:off x="4557713" y="3587750"/>
            <a:ext cx="928687"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Advanced Primary Care</a:t>
            </a:r>
          </a:p>
        </p:txBody>
      </p:sp>
      <p:sp>
        <p:nvSpPr>
          <p:cNvPr id="4" name="Oval 7"/>
          <p:cNvSpPr/>
          <p:nvPr/>
        </p:nvSpPr>
        <p:spPr>
          <a:xfrm>
            <a:off x="4038600" y="4251325"/>
            <a:ext cx="1004888" cy="7096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cs typeface="Arial" pitchFamily="34" charset="0"/>
            </a:endParaRPr>
          </a:p>
        </p:txBody>
      </p:sp>
      <p:sp>
        <p:nvSpPr>
          <p:cNvPr id="64544" name="TextBox 21"/>
          <p:cNvSpPr txBox="1">
            <a:spLocks noChangeArrowheads="1"/>
          </p:cNvSpPr>
          <p:nvPr/>
        </p:nvSpPr>
        <p:spPr bwMode="auto">
          <a:xfrm>
            <a:off x="4129088" y="4297363"/>
            <a:ext cx="928687"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200" baseline="0" dirty="0">
                <a:solidFill>
                  <a:srgbClr val="000000"/>
                </a:solidFill>
                <a:cs typeface="Arial" pitchFamily="34" charset="0"/>
              </a:rPr>
              <a:t>Advanced Primary Care</a:t>
            </a:r>
          </a:p>
        </p:txBody>
      </p:sp>
      <p:pic>
        <p:nvPicPr>
          <p:cNvPr id="64545" name="Picture 31" descr="moonmtnvt5011_tran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609600"/>
            <a:ext cx="19431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46" name="TextBox 7"/>
          <p:cNvSpPr txBox="1">
            <a:spLocks noChangeArrowheads="1"/>
          </p:cNvSpPr>
          <p:nvPr/>
        </p:nvSpPr>
        <p:spPr bwMode="auto">
          <a:xfrm>
            <a:off x="304800" y="914400"/>
            <a:ext cx="20574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aseline="-25000">
                <a:solidFill>
                  <a:schemeClr val="tx1"/>
                </a:solidFill>
                <a:latin typeface="Arial" pitchFamily="34" charset="0"/>
                <a:ea typeface="Osaka"/>
                <a:cs typeface="Osaka"/>
              </a:defRPr>
            </a:lvl1pPr>
            <a:lvl2pPr marL="742950" indent="-285750" eaLnBrk="0" hangingPunct="0">
              <a:defRPr baseline="-25000">
                <a:solidFill>
                  <a:schemeClr val="tx1"/>
                </a:solidFill>
                <a:latin typeface="Arial" pitchFamily="34" charset="0"/>
                <a:ea typeface="Osaka"/>
                <a:cs typeface="Osaka"/>
              </a:defRPr>
            </a:lvl2pPr>
            <a:lvl3pPr marL="1143000" indent="-228600" eaLnBrk="0" hangingPunct="0">
              <a:defRPr baseline="-25000">
                <a:solidFill>
                  <a:schemeClr val="tx1"/>
                </a:solidFill>
                <a:latin typeface="Arial" pitchFamily="34" charset="0"/>
                <a:ea typeface="Osaka"/>
                <a:cs typeface="Osaka"/>
              </a:defRPr>
            </a:lvl3pPr>
            <a:lvl4pPr marL="1600200" indent="-228600" eaLnBrk="0" hangingPunct="0">
              <a:defRPr baseline="-25000">
                <a:solidFill>
                  <a:schemeClr val="tx1"/>
                </a:solidFill>
                <a:latin typeface="Arial" pitchFamily="34" charset="0"/>
                <a:ea typeface="Osaka"/>
                <a:cs typeface="Osaka"/>
              </a:defRPr>
            </a:lvl4pPr>
            <a:lvl5pPr marL="2057400" indent="-228600" eaLnBrk="0" hangingPunct="0">
              <a:defRPr baseline="-25000">
                <a:solidFill>
                  <a:schemeClr val="tx1"/>
                </a:solidFill>
                <a:latin typeface="Arial" pitchFamily="34" charset="0"/>
                <a:ea typeface="Osaka"/>
                <a:cs typeface="Osaka"/>
              </a:defRPr>
            </a:lvl5pPr>
            <a:lvl6pPr marL="2514600" indent="-228600" eaLnBrk="0" fontAlgn="base" hangingPunct="0">
              <a:spcBef>
                <a:spcPct val="0"/>
              </a:spcBef>
              <a:spcAft>
                <a:spcPct val="0"/>
              </a:spcAft>
              <a:defRPr baseline="-25000">
                <a:solidFill>
                  <a:schemeClr val="tx1"/>
                </a:solidFill>
                <a:latin typeface="Arial" pitchFamily="34" charset="0"/>
                <a:ea typeface="Osaka"/>
                <a:cs typeface="Osaka"/>
              </a:defRPr>
            </a:lvl6pPr>
            <a:lvl7pPr marL="2971800" indent="-228600" eaLnBrk="0" fontAlgn="base" hangingPunct="0">
              <a:spcBef>
                <a:spcPct val="0"/>
              </a:spcBef>
              <a:spcAft>
                <a:spcPct val="0"/>
              </a:spcAft>
              <a:defRPr baseline="-25000">
                <a:solidFill>
                  <a:schemeClr val="tx1"/>
                </a:solidFill>
                <a:latin typeface="Arial" pitchFamily="34" charset="0"/>
                <a:ea typeface="Osaka"/>
                <a:cs typeface="Osaka"/>
              </a:defRPr>
            </a:lvl7pPr>
            <a:lvl8pPr marL="3429000" indent="-228600" eaLnBrk="0" fontAlgn="base" hangingPunct="0">
              <a:spcBef>
                <a:spcPct val="0"/>
              </a:spcBef>
              <a:spcAft>
                <a:spcPct val="0"/>
              </a:spcAft>
              <a:defRPr baseline="-25000">
                <a:solidFill>
                  <a:schemeClr val="tx1"/>
                </a:solidFill>
                <a:latin typeface="Arial" pitchFamily="34" charset="0"/>
                <a:ea typeface="Osaka"/>
                <a:cs typeface="Osaka"/>
              </a:defRPr>
            </a:lvl8pPr>
            <a:lvl9pPr marL="3886200" indent="-228600" eaLnBrk="0" fontAlgn="base" hangingPunct="0">
              <a:spcBef>
                <a:spcPct val="0"/>
              </a:spcBef>
              <a:spcAft>
                <a:spcPct val="0"/>
              </a:spcAft>
              <a:defRPr baseline="-25000">
                <a:solidFill>
                  <a:schemeClr val="tx1"/>
                </a:solidFill>
                <a:latin typeface="Arial" pitchFamily="34" charset="0"/>
                <a:ea typeface="Osaka"/>
                <a:cs typeface="Osaka"/>
              </a:defRPr>
            </a:lvl9pPr>
          </a:lstStyle>
          <a:p>
            <a:pPr algn="ctr" eaLnBrk="1" hangingPunct="1"/>
            <a:r>
              <a:rPr lang="en-US" sz="1400" b="1" baseline="0" dirty="0">
                <a:solidFill>
                  <a:srgbClr val="000000"/>
                </a:solidFill>
                <a:latin typeface="Times New Roman" pitchFamily="18" charset="0"/>
                <a:cs typeface="Arial" pitchFamily="34" charset="0"/>
              </a:rPr>
              <a:t>Department of Vermont Health Access</a:t>
            </a:r>
          </a:p>
        </p:txBody>
      </p:sp>
    </p:spTree>
    <p:extLst>
      <p:ext uri="{BB962C8B-B14F-4D97-AF65-F5344CB8AC3E}">
        <p14:creationId xmlns:p14="http://schemas.microsoft.com/office/powerpoint/2010/main" xmlns="" val="342122065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Journey…</a:t>
            </a:r>
            <a:endParaRPr lang="en-US" dirty="0"/>
          </a:p>
        </p:txBody>
      </p:sp>
      <p:sp>
        <p:nvSpPr>
          <p:cNvPr id="3" name="Content Placeholder 2"/>
          <p:cNvSpPr>
            <a:spLocks noGrp="1"/>
          </p:cNvSpPr>
          <p:nvPr>
            <p:ph idx="1"/>
          </p:nvPr>
        </p:nvSpPr>
        <p:spPr>
          <a:xfrm>
            <a:off x="152400" y="1828800"/>
            <a:ext cx="8839200" cy="4419600"/>
          </a:xfrm>
        </p:spPr>
        <p:txBody>
          <a:bodyPr>
            <a:normAutofit/>
          </a:bodyPr>
          <a:lstStyle/>
          <a:p>
            <a:pPr lvl="0"/>
            <a:r>
              <a:rPr lang="en-US" dirty="0"/>
              <a:t>Primary Care Development Task </a:t>
            </a:r>
            <a:r>
              <a:rPr lang="en-US" dirty="0" smtClean="0"/>
              <a:t>Force</a:t>
            </a:r>
          </a:p>
          <a:p>
            <a:pPr lvl="1"/>
            <a:r>
              <a:rPr lang="en-US" dirty="0" smtClean="0"/>
              <a:t> Developed </a:t>
            </a:r>
            <a:r>
              <a:rPr lang="en-US" dirty="0"/>
              <a:t>a comprehensive Strategic Plan for Primary Care at </a:t>
            </a:r>
            <a:r>
              <a:rPr lang="en-US" dirty="0" smtClean="0"/>
              <a:t>LVHN</a:t>
            </a:r>
          </a:p>
          <a:p>
            <a:r>
              <a:rPr lang="en-US" dirty="0"/>
              <a:t>LVHN owned and aligned practices participated in </a:t>
            </a:r>
            <a:r>
              <a:rPr lang="en-US" dirty="0" smtClean="0"/>
              <a:t>Learning Collaboratives</a:t>
            </a:r>
          </a:p>
          <a:p>
            <a:pPr lvl="1"/>
            <a:r>
              <a:rPr lang="en-US" sz="2400" dirty="0">
                <a:solidFill>
                  <a:schemeClr val="tx1"/>
                </a:solidFill>
              </a:rPr>
              <a:t>2009 Pennsylvania Chronic Care Initiative</a:t>
            </a:r>
            <a:endParaRPr lang="en-US" sz="2400" dirty="0" smtClean="0">
              <a:solidFill>
                <a:schemeClr val="tx1"/>
              </a:solidFill>
            </a:endParaRPr>
          </a:p>
          <a:p>
            <a:pPr lvl="1"/>
            <a:r>
              <a:rPr lang="en-US" sz="2400" dirty="0" smtClean="0">
                <a:solidFill>
                  <a:schemeClr val="tx1"/>
                </a:solidFill>
              </a:rPr>
              <a:t>2010 </a:t>
            </a:r>
            <a:r>
              <a:rPr lang="en-US" sz="2400" dirty="0">
                <a:solidFill>
                  <a:schemeClr val="tx1"/>
                </a:solidFill>
              </a:rPr>
              <a:t>Pennsylvania Resident Physician </a:t>
            </a:r>
            <a:r>
              <a:rPr lang="en-US" sz="2400" dirty="0" smtClean="0">
                <a:solidFill>
                  <a:schemeClr val="tx1"/>
                </a:solidFill>
              </a:rPr>
              <a:t>Collaborative</a:t>
            </a:r>
          </a:p>
          <a:p>
            <a:pPr lvl="1"/>
            <a:r>
              <a:rPr lang="en-US" sz="2400" dirty="0">
                <a:solidFill>
                  <a:schemeClr val="tx1"/>
                </a:solidFill>
              </a:rPr>
              <a:t>2010 LVHN Primary Care Collaborative</a:t>
            </a:r>
            <a:endParaRPr lang="en-US" sz="2400" dirty="0"/>
          </a:p>
          <a:p>
            <a:endParaRPr lang="en-US" dirty="0"/>
          </a:p>
        </p:txBody>
      </p:sp>
    </p:spTree>
    <p:extLst>
      <p:ext uri="{BB962C8B-B14F-4D97-AF65-F5344CB8AC3E}">
        <p14:creationId xmlns:p14="http://schemas.microsoft.com/office/powerpoint/2010/main" xmlns="" val="1510443550"/>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Aspirations</a:t>
            </a:r>
            <a:endParaRPr lang="en-US" dirty="0"/>
          </a:p>
        </p:txBody>
      </p:sp>
      <p:sp>
        <p:nvSpPr>
          <p:cNvPr id="3" name="Content Placeholder 2"/>
          <p:cNvSpPr>
            <a:spLocks noGrp="1"/>
          </p:cNvSpPr>
          <p:nvPr>
            <p:ph idx="1"/>
          </p:nvPr>
        </p:nvSpPr>
        <p:spPr/>
        <p:txBody>
          <a:bodyPr>
            <a:normAutofit fontScale="92500"/>
          </a:bodyPr>
          <a:lstStyle/>
          <a:p>
            <a:pPr lvl="0"/>
            <a:r>
              <a:rPr lang="en-US" dirty="0" smtClean="0"/>
              <a:t>Transform </a:t>
            </a:r>
            <a:r>
              <a:rPr lang="en-US" dirty="0"/>
              <a:t>primary care </a:t>
            </a:r>
            <a:endParaRPr lang="en-US" dirty="0" smtClean="0"/>
          </a:p>
          <a:p>
            <a:pPr lvl="0"/>
            <a:r>
              <a:rPr lang="en-US" dirty="0" smtClean="0"/>
              <a:t>Deploy </a:t>
            </a:r>
            <a:r>
              <a:rPr lang="en-US" dirty="0"/>
              <a:t>Community Care Teams </a:t>
            </a:r>
            <a:endParaRPr lang="en-US" dirty="0" smtClean="0"/>
          </a:p>
          <a:p>
            <a:pPr lvl="0"/>
            <a:r>
              <a:rPr lang="en-US" dirty="0" smtClean="0"/>
              <a:t>Support</a:t>
            </a:r>
            <a:r>
              <a:rPr lang="en-US" dirty="0"/>
              <a:t>, promote, and implement innovative and successful models of primary care </a:t>
            </a:r>
            <a:endParaRPr lang="en-US" dirty="0" smtClean="0"/>
          </a:p>
          <a:p>
            <a:pPr lvl="0"/>
            <a:r>
              <a:rPr lang="en-US" dirty="0" smtClean="0"/>
              <a:t>Develop </a:t>
            </a:r>
            <a:r>
              <a:rPr lang="en-US" dirty="0"/>
              <a:t>standard collaborative </a:t>
            </a:r>
            <a:r>
              <a:rPr lang="en-US" dirty="0" smtClean="0"/>
              <a:t>agreements</a:t>
            </a:r>
            <a:endParaRPr lang="en-US" dirty="0"/>
          </a:p>
          <a:p>
            <a:pPr lvl="0"/>
            <a:r>
              <a:rPr lang="en-US" dirty="0"/>
              <a:t>Manage fiscal status while navigating the unpredictable policy </a:t>
            </a:r>
            <a:r>
              <a:rPr lang="en-US" dirty="0" smtClean="0"/>
              <a:t>landscape</a:t>
            </a:r>
            <a:endParaRPr lang="en-US" dirty="0"/>
          </a:p>
          <a:p>
            <a:endParaRPr lang="en-US" dirty="0"/>
          </a:p>
        </p:txBody>
      </p:sp>
    </p:spTree>
    <p:extLst>
      <p:ext uri="{BB962C8B-B14F-4D97-AF65-F5344CB8AC3E}">
        <p14:creationId xmlns:p14="http://schemas.microsoft.com/office/powerpoint/2010/main" xmlns="" val="40511997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04688" y="190434"/>
            <a:ext cx="8534512" cy="7048566"/>
            <a:chOff x="304688" y="190181"/>
            <a:chExt cx="8534512" cy="7032955"/>
          </a:xfrm>
        </p:grpSpPr>
        <p:sp>
          <p:nvSpPr>
            <p:cNvPr id="19" name="Arc 18"/>
            <p:cNvSpPr/>
            <p:nvPr/>
          </p:nvSpPr>
          <p:spPr>
            <a:xfrm rot="18122367" flipH="1">
              <a:off x="-855657" y="2416169"/>
              <a:ext cx="6864097" cy="2749838"/>
            </a:xfrm>
            <a:prstGeom prst="arc">
              <a:avLst>
                <a:gd name="adj1" fmla="val 10895874"/>
                <a:gd name="adj2" fmla="val 47271"/>
              </a:avLst>
            </a:prstGeom>
            <a:ln>
              <a:headEnd type="stealth" w="lg" len="lg"/>
              <a:tailEnd type="stealth"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US" dirty="0">
                <a:solidFill>
                  <a:prstClr val="black"/>
                </a:solidFill>
              </a:endParaRPr>
            </a:p>
          </p:txBody>
        </p:sp>
        <p:grpSp>
          <p:nvGrpSpPr>
            <p:cNvPr id="25" name="Group 24"/>
            <p:cNvGrpSpPr/>
            <p:nvPr/>
          </p:nvGrpSpPr>
          <p:grpSpPr>
            <a:xfrm>
              <a:off x="304688" y="190181"/>
              <a:ext cx="8534512" cy="6667819"/>
              <a:chOff x="152400" y="190181"/>
              <a:chExt cx="8534512" cy="6667819"/>
            </a:xfrm>
          </p:grpSpPr>
          <p:graphicFrame>
            <p:nvGraphicFramePr>
              <p:cNvPr id="2" name="Diagram 1"/>
              <p:cNvGraphicFramePr/>
              <p:nvPr>
                <p:extLst>
                  <p:ext uri="{D42A27DB-BD31-4B8C-83A1-F6EECF244321}">
                    <p14:modId xmlns:p14="http://schemas.microsoft.com/office/powerpoint/2010/main" xmlns="" val="2214967188"/>
                  </p:ext>
                </p:extLst>
              </p:nvPr>
            </p:nvGraphicFramePr>
            <p:xfrm>
              <a:off x="914400" y="914400"/>
              <a:ext cx="7285008"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029200" y="5638800"/>
                <a:ext cx="33528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200" b="1" dirty="0" smtClean="0">
                    <a:solidFill>
                      <a:prstClr val="black"/>
                    </a:solidFill>
                  </a:rPr>
                  <a:t>Preventative Care</a:t>
                </a:r>
              </a:p>
              <a:p>
                <a:pPr algn="ctr"/>
                <a:r>
                  <a:rPr lang="en-US" sz="1600" dirty="0" smtClean="0">
                    <a:solidFill>
                      <a:prstClr val="black"/>
                    </a:solidFill>
                  </a:rPr>
                  <a:t>EPIC Portal Engagement</a:t>
                </a:r>
              </a:p>
              <a:p>
                <a:pPr algn="ctr"/>
                <a:r>
                  <a:rPr lang="en-US" sz="1600" dirty="0" smtClean="0">
                    <a:solidFill>
                      <a:prstClr val="black"/>
                    </a:solidFill>
                  </a:rPr>
                  <a:t>E-Learning and Telephonic Reminders</a:t>
                </a:r>
                <a:endParaRPr lang="en-US" sz="1600" dirty="0">
                  <a:solidFill>
                    <a:prstClr val="black"/>
                  </a:solidFill>
                </a:endParaRPr>
              </a:p>
            </p:txBody>
          </p:sp>
          <p:sp>
            <p:nvSpPr>
              <p:cNvPr id="7" name="TextBox 6"/>
              <p:cNvSpPr txBox="1"/>
              <p:nvPr/>
            </p:nvSpPr>
            <p:spPr>
              <a:xfrm>
                <a:off x="5029200" y="4042912"/>
                <a:ext cx="3352800"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200" b="1" dirty="0" smtClean="0">
                    <a:solidFill>
                      <a:prstClr val="black"/>
                    </a:solidFill>
                  </a:rPr>
                  <a:t>Primary Care Management</a:t>
                </a:r>
              </a:p>
              <a:p>
                <a:pPr algn="ctr"/>
                <a:r>
                  <a:rPr lang="en-US" sz="1600" dirty="0" smtClean="0">
                    <a:solidFill>
                      <a:prstClr val="black"/>
                    </a:solidFill>
                  </a:rPr>
                  <a:t>Pre-Visit Planning &amp; Standard work for Acute Non-Urgent, Emergent, and Preventative Care</a:t>
                </a:r>
                <a:endParaRPr lang="en-US" sz="1600" dirty="0">
                  <a:solidFill>
                    <a:prstClr val="black"/>
                  </a:solidFill>
                </a:endParaRPr>
              </a:p>
            </p:txBody>
          </p:sp>
          <p:sp>
            <p:nvSpPr>
              <p:cNvPr id="8" name="TextBox 7"/>
              <p:cNvSpPr txBox="1"/>
              <p:nvPr/>
            </p:nvSpPr>
            <p:spPr>
              <a:xfrm>
                <a:off x="5024886" y="2514600"/>
                <a:ext cx="3357114" cy="12618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200" b="1" dirty="0" smtClean="0">
                    <a:solidFill>
                      <a:prstClr val="black"/>
                    </a:solidFill>
                  </a:rPr>
                  <a:t>Integrated Ambulatory Care Manager</a:t>
                </a:r>
              </a:p>
              <a:p>
                <a:pPr algn="ctr"/>
                <a:r>
                  <a:rPr lang="en-US" sz="1600" dirty="0" smtClean="0">
                    <a:solidFill>
                      <a:prstClr val="black"/>
                    </a:solidFill>
                  </a:rPr>
                  <a:t>Care Transitions</a:t>
                </a:r>
              </a:p>
              <a:p>
                <a:pPr algn="ctr"/>
                <a:r>
                  <a:rPr lang="en-US" sz="1600" dirty="0" smtClean="0">
                    <a:solidFill>
                      <a:prstClr val="black"/>
                    </a:solidFill>
                  </a:rPr>
                  <a:t>Registry Maintenance</a:t>
                </a:r>
                <a:endParaRPr lang="en-US" sz="1600" dirty="0">
                  <a:solidFill>
                    <a:prstClr val="black"/>
                  </a:solidFill>
                </a:endParaRPr>
              </a:p>
            </p:txBody>
          </p:sp>
          <p:sp>
            <p:nvSpPr>
              <p:cNvPr id="10" name="TextBox 9"/>
              <p:cNvSpPr txBox="1"/>
              <p:nvPr/>
            </p:nvSpPr>
            <p:spPr>
              <a:xfrm>
                <a:off x="5029200" y="1363105"/>
                <a:ext cx="3352800" cy="67710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200" b="1" dirty="0" smtClean="0">
                    <a:solidFill>
                      <a:prstClr val="black"/>
                    </a:solidFill>
                  </a:rPr>
                  <a:t>Community Care Teams</a:t>
                </a:r>
              </a:p>
              <a:p>
                <a:pPr algn="ctr"/>
                <a:r>
                  <a:rPr lang="en-US" sz="1600" dirty="0" smtClean="0">
                    <a:solidFill>
                      <a:prstClr val="black"/>
                    </a:solidFill>
                  </a:rPr>
                  <a:t>Super Utilizers</a:t>
                </a:r>
                <a:endParaRPr lang="en-US" sz="1600" dirty="0">
                  <a:solidFill>
                    <a:prstClr val="black"/>
                  </a:solidFill>
                </a:endParaRPr>
              </a:p>
            </p:txBody>
          </p:sp>
          <p:sp>
            <p:nvSpPr>
              <p:cNvPr id="12" name="TextBox 11"/>
              <p:cNvSpPr txBox="1"/>
              <p:nvPr/>
            </p:nvSpPr>
            <p:spPr>
              <a:xfrm>
                <a:off x="381000" y="190181"/>
                <a:ext cx="8305912"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smtClean="0">
                    <a:solidFill>
                      <a:srgbClr val="0070C0"/>
                    </a:solidFill>
                  </a:rPr>
                  <a:t>LVHN Integrated Care Management Model</a:t>
                </a:r>
                <a:endParaRPr lang="en-US" sz="3600" b="1" dirty="0">
                  <a:solidFill>
                    <a:srgbClr val="0070C0"/>
                  </a:solidFill>
                </a:endParaRPr>
              </a:p>
            </p:txBody>
          </p:sp>
          <p:sp>
            <p:nvSpPr>
              <p:cNvPr id="16" name="TextBox 15"/>
              <p:cNvSpPr txBox="1"/>
              <p:nvPr/>
            </p:nvSpPr>
            <p:spPr>
              <a:xfrm>
                <a:off x="1447799" y="1676400"/>
                <a:ext cx="1752601" cy="945312"/>
              </a:xfrm>
              <a:prstGeom prst="rect">
                <a:avLst/>
              </a:prstGeom>
              <a:solidFill>
                <a:srgbClr val="FFFF00"/>
              </a:solidFill>
            </p:spPr>
            <p:txBody>
              <a:bodyPr wrap="square" rtlCol="0">
                <a:spAutoFit/>
              </a:bodyPr>
              <a:lstStyle/>
              <a:p>
                <a:pPr algn="ctr"/>
                <a:r>
                  <a:rPr lang="en-US" sz="2000" b="1" dirty="0" smtClean="0">
                    <a:solidFill>
                      <a:prstClr val="black"/>
                    </a:solidFill>
                  </a:rPr>
                  <a:t>Clinical Management Guidelines</a:t>
                </a:r>
                <a:endParaRPr lang="en-US" sz="2000" b="1" dirty="0">
                  <a:solidFill>
                    <a:prstClr val="black"/>
                  </a:solidFill>
                </a:endParaRPr>
              </a:p>
            </p:txBody>
          </p:sp>
          <p:sp>
            <p:nvSpPr>
              <p:cNvPr id="15" name="TextBox 14"/>
              <p:cNvSpPr txBox="1"/>
              <p:nvPr/>
            </p:nvSpPr>
            <p:spPr>
              <a:xfrm>
                <a:off x="152400" y="3702888"/>
                <a:ext cx="1752601" cy="945312"/>
              </a:xfrm>
              <a:prstGeom prst="rect">
                <a:avLst/>
              </a:prstGeom>
              <a:solidFill>
                <a:srgbClr val="FFFF00"/>
              </a:solidFill>
            </p:spPr>
            <p:txBody>
              <a:bodyPr wrap="square" rtlCol="0">
                <a:spAutoFit/>
              </a:bodyPr>
              <a:lstStyle/>
              <a:p>
                <a:pPr algn="ctr"/>
                <a:r>
                  <a:rPr lang="en-US" sz="2000" b="1" dirty="0" smtClean="0">
                    <a:solidFill>
                      <a:prstClr val="black"/>
                    </a:solidFill>
                  </a:rPr>
                  <a:t>PCMH </a:t>
                </a:r>
              </a:p>
              <a:p>
                <a:pPr algn="ctr"/>
                <a:r>
                  <a:rPr lang="en-US" sz="2000" b="1" dirty="0" smtClean="0">
                    <a:solidFill>
                      <a:prstClr val="black"/>
                    </a:solidFill>
                  </a:rPr>
                  <a:t>Guiding Principles</a:t>
                </a:r>
                <a:endParaRPr lang="en-US" sz="2000" b="1" dirty="0">
                  <a:solidFill>
                    <a:prstClr val="black"/>
                  </a:solidFill>
                </a:endParaRPr>
              </a:p>
            </p:txBody>
          </p:sp>
        </p:grpSp>
      </p:grpSp>
    </p:spTree>
    <p:extLst>
      <p:ext uri="{BB962C8B-B14F-4D97-AF65-F5344CB8AC3E}">
        <p14:creationId xmlns:p14="http://schemas.microsoft.com/office/powerpoint/2010/main" xmlns="" val="1669554478"/>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338" y="490538"/>
            <a:ext cx="8821737"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4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43100" y="606425"/>
            <a:ext cx="53228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4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0338" y="4019550"/>
            <a:ext cx="8821737"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3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05275" y="2270125"/>
            <a:ext cx="3308350" cy="309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3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39913" y="2276475"/>
            <a:ext cx="3254375"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7" name="Oval 4"/>
          <p:cNvSpPr>
            <a:spLocks noChangeArrowheads="1"/>
          </p:cNvSpPr>
          <p:nvPr/>
        </p:nvSpPr>
        <p:spPr bwMode="auto">
          <a:xfrm>
            <a:off x="1828800" y="1752600"/>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68" name="Oval 5"/>
          <p:cNvSpPr>
            <a:spLocks noChangeArrowheads="1"/>
          </p:cNvSpPr>
          <p:nvPr/>
        </p:nvSpPr>
        <p:spPr bwMode="auto">
          <a:xfrm>
            <a:off x="1022350" y="2971800"/>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69" name="Oval 6"/>
          <p:cNvSpPr>
            <a:spLocks noChangeArrowheads="1"/>
          </p:cNvSpPr>
          <p:nvPr/>
        </p:nvSpPr>
        <p:spPr bwMode="auto">
          <a:xfrm>
            <a:off x="1314450" y="4178300"/>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70" name="Oval 7"/>
          <p:cNvSpPr>
            <a:spLocks noChangeArrowheads="1"/>
          </p:cNvSpPr>
          <p:nvPr/>
        </p:nvSpPr>
        <p:spPr bwMode="auto">
          <a:xfrm>
            <a:off x="6705600" y="4178300"/>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71" name="Oval 8"/>
          <p:cNvSpPr>
            <a:spLocks noChangeArrowheads="1"/>
          </p:cNvSpPr>
          <p:nvPr/>
        </p:nvSpPr>
        <p:spPr bwMode="auto">
          <a:xfrm>
            <a:off x="6178550" y="1752600"/>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72" name="Oval 10"/>
          <p:cNvSpPr>
            <a:spLocks noChangeArrowheads="1"/>
          </p:cNvSpPr>
          <p:nvPr/>
        </p:nvSpPr>
        <p:spPr bwMode="auto">
          <a:xfrm>
            <a:off x="6981825" y="2924175"/>
            <a:ext cx="1219200" cy="1143000"/>
          </a:xfrm>
          <a:prstGeom prst="ellipse">
            <a:avLst/>
          </a:prstGeom>
          <a:solidFill>
            <a:srgbClr val="A400A4">
              <a:alpha val="34901"/>
            </a:srgbClr>
          </a:solidFill>
          <a:ln w="9525" algn="ctr">
            <a:solidFill>
              <a:schemeClr val="tx1"/>
            </a:solidFill>
            <a:round/>
            <a:headEnd/>
            <a:tailEnd/>
          </a:ln>
        </p:spPr>
        <p:txBody>
          <a:bodyPr wrap="none" anchor="ctr"/>
          <a:lstStyle/>
          <a:p>
            <a:endParaRPr lang="en-US" sz="5400" baseline="-25000" dirty="0">
              <a:solidFill>
                <a:srgbClr val="000000"/>
              </a:solidFill>
            </a:endParaRPr>
          </a:p>
        </p:txBody>
      </p:sp>
      <p:sp>
        <p:nvSpPr>
          <p:cNvPr id="15373" name="Text Box 11"/>
          <p:cNvSpPr txBox="1">
            <a:spLocks noChangeArrowheads="1"/>
          </p:cNvSpPr>
          <p:nvPr/>
        </p:nvSpPr>
        <p:spPr bwMode="auto">
          <a:xfrm>
            <a:off x="2362200" y="362585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2000" u="sng" dirty="0">
                <a:solidFill>
                  <a:srgbClr val="000000"/>
                </a:solidFill>
              </a:rPr>
              <a:t>Community Care Team 1</a:t>
            </a:r>
            <a:r>
              <a:rPr lang="en-US" sz="2000" dirty="0">
                <a:solidFill>
                  <a:srgbClr val="000000"/>
                </a:solidFill>
              </a:rPr>
              <a:t> </a:t>
            </a:r>
          </a:p>
        </p:txBody>
      </p:sp>
      <p:sp>
        <p:nvSpPr>
          <p:cNvPr id="15374" name="Text Box 12"/>
          <p:cNvSpPr txBox="1">
            <a:spLocks noChangeArrowheads="1"/>
          </p:cNvSpPr>
          <p:nvPr/>
        </p:nvSpPr>
        <p:spPr bwMode="auto">
          <a:xfrm>
            <a:off x="5105400" y="3625850"/>
            <a:ext cx="1752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2000" u="sng" dirty="0">
                <a:solidFill>
                  <a:srgbClr val="000000"/>
                </a:solidFill>
              </a:rPr>
              <a:t>Community Care Team 2 </a:t>
            </a:r>
          </a:p>
        </p:txBody>
      </p:sp>
      <p:sp>
        <p:nvSpPr>
          <p:cNvPr id="15375" name="Text Box 13"/>
          <p:cNvSpPr txBox="1">
            <a:spLocks noChangeArrowheads="1"/>
          </p:cNvSpPr>
          <p:nvPr/>
        </p:nvSpPr>
        <p:spPr bwMode="auto">
          <a:xfrm>
            <a:off x="5638800" y="2924175"/>
            <a:ext cx="13716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RN Care Manager</a:t>
            </a:r>
          </a:p>
        </p:txBody>
      </p:sp>
      <p:sp>
        <p:nvSpPr>
          <p:cNvPr id="15376" name="Text Box 14"/>
          <p:cNvSpPr txBox="1">
            <a:spLocks noChangeArrowheads="1"/>
          </p:cNvSpPr>
          <p:nvPr/>
        </p:nvSpPr>
        <p:spPr bwMode="auto">
          <a:xfrm>
            <a:off x="2209800" y="2924175"/>
            <a:ext cx="1295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RN Care Manager</a:t>
            </a:r>
          </a:p>
        </p:txBody>
      </p:sp>
      <p:sp>
        <p:nvSpPr>
          <p:cNvPr id="15377" name="Text Box 15"/>
          <p:cNvSpPr txBox="1">
            <a:spLocks noChangeArrowheads="1"/>
          </p:cNvSpPr>
          <p:nvPr/>
        </p:nvSpPr>
        <p:spPr bwMode="auto">
          <a:xfrm>
            <a:off x="4876800" y="2543175"/>
            <a:ext cx="1066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Soc. Worker</a:t>
            </a:r>
          </a:p>
        </p:txBody>
      </p:sp>
      <p:sp>
        <p:nvSpPr>
          <p:cNvPr id="15378" name="Text Box 16"/>
          <p:cNvSpPr txBox="1">
            <a:spLocks noChangeArrowheads="1"/>
          </p:cNvSpPr>
          <p:nvPr/>
        </p:nvSpPr>
        <p:spPr bwMode="auto">
          <a:xfrm>
            <a:off x="3276600" y="2543175"/>
            <a:ext cx="1066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Soc. Worker</a:t>
            </a:r>
          </a:p>
        </p:txBody>
      </p:sp>
      <p:sp>
        <p:nvSpPr>
          <p:cNvPr id="15379" name="Text Box 17"/>
          <p:cNvSpPr txBox="1">
            <a:spLocks noChangeArrowheads="1"/>
          </p:cNvSpPr>
          <p:nvPr/>
        </p:nvSpPr>
        <p:spPr bwMode="auto">
          <a:xfrm>
            <a:off x="5334000" y="4495800"/>
            <a:ext cx="1066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Beh. Health</a:t>
            </a:r>
          </a:p>
        </p:txBody>
      </p:sp>
      <p:sp>
        <p:nvSpPr>
          <p:cNvPr id="15380" name="Text Box 18"/>
          <p:cNvSpPr txBox="1">
            <a:spLocks noChangeArrowheads="1"/>
          </p:cNvSpPr>
          <p:nvPr/>
        </p:nvSpPr>
        <p:spPr bwMode="auto">
          <a:xfrm>
            <a:off x="2895600" y="4495800"/>
            <a:ext cx="1066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Beh. Health</a:t>
            </a:r>
          </a:p>
        </p:txBody>
      </p:sp>
      <p:sp>
        <p:nvSpPr>
          <p:cNvPr id="15381" name="Text Box 21"/>
          <p:cNvSpPr txBox="1">
            <a:spLocks noChangeArrowheads="1"/>
          </p:cNvSpPr>
          <p:nvPr/>
        </p:nvSpPr>
        <p:spPr bwMode="auto">
          <a:xfrm>
            <a:off x="1905000" y="1949450"/>
            <a:ext cx="1066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Practice</a:t>
            </a:r>
          </a:p>
        </p:txBody>
      </p:sp>
      <p:sp>
        <p:nvSpPr>
          <p:cNvPr id="15382" name="Text Box 22"/>
          <p:cNvSpPr txBox="1">
            <a:spLocks noChangeArrowheads="1"/>
          </p:cNvSpPr>
          <p:nvPr/>
        </p:nvSpPr>
        <p:spPr bwMode="auto">
          <a:xfrm>
            <a:off x="990600" y="3071813"/>
            <a:ext cx="1066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nchor="ct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2400" b="0" baseline="-25000" dirty="0">
                <a:solidFill>
                  <a:srgbClr val="000000"/>
                </a:solidFill>
              </a:rPr>
              <a:t>Practice</a:t>
            </a:r>
          </a:p>
        </p:txBody>
      </p:sp>
      <p:sp>
        <p:nvSpPr>
          <p:cNvPr id="15383" name="Text Box 23"/>
          <p:cNvSpPr txBox="1">
            <a:spLocks noChangeArrowheads="1"/>
          </p:cNvSpPr>
          <p:nvPr/>
        </p:nvSpPr>
        <p:spPr bwMode="auto">
          <a:xfrm>
            <a:off x="1295400" y="4749800"/>
            <a:ext cx="1066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Practice</a:t>
            </a:r>
          </a:p>
        </p:txBody>
      </p:sp>
      <p:sp>
        <p:nvSpPr>
          <p:cNvPr id="15384" name="Text Box 24"/>
          <p:cNvSpPr txBox="1">
            <a:spLocks noChangeArrowheads="1"/>
          </p:cNvSpPr>
          <p:nvPr/>
        </p:nvSpPr>
        <p:spPr bwMode="auto">
          <a:xfrm>
            <a:off x="2400300" y="2497138"/>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85" name="Text Box 25"/>
          <p:cNvSpPr txBox="1">
            <a:spLocks noChangeArrowheads="1"/>
          </p:cNvSpPr>
          <p:nvPr/>
        </p:nvSpPr>
        <p:spPr bwMode="auto">
          <a:xfrm>
            <a:off x="1771650" y="3387725"/>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86" name="Text Box 26"/>
          <p:cNvSpPr txBox="1">
            <a:spLocks noChangeArrowheads="1"/>
          </p:cNvSpPr>
          <p:nvPr/>
        </p:nvSpPr>
        <p:spPr bwMode="auto">
          <a:xfrm>
            <a:off x="2019300" y="4402138"/>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87" name="Text Box 27"/>
          <p:cNvSpPr txBox="1">
            <a:spLocks noChangeArrowheads="1"/>
          </p:cNvSpPr>
          <p:nvPr/>
        </p:nvSpPr>
        <p:spPr bwMode="auto">
          <a:xfrm>
            <a:off x="7172325" y="3106738"/>
            <a:ext cx="114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Practice</a:t>
            </a:r>
          </a:p>
        </p:txBody>
      </p:sp>
      <p:sp>
        <p:nvSpPr>
          <p:cNvPr id="15388" name="Text Box 28"/>
          <p:cNvSpPr txBox="1">
            <a:spLocks noChangeArrowheads="1"/>
          </p:cNvSpPr>
          <p:nvPr/>
        </p:nvSpPr>
        <p:spPr bwMode="auto">
          <a:xfrm>
            <a:off x="6915150" y="4714875"/>
            <a:ext cx="1066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Practice</a:t>
            </a:r>
          </a:p>
        </p:txBody>
      </p:sp>
      <p:sp>
        <p:nvSpPr>
          <p:cNvPr id="15389" name="Text Box 29"/>
          <p:cNvSpPr txBox="1">
            <a:spLocks noChangeArrowheads="1"/>
          </p:cNvSpPr>
          <p:nvPr/>
        </p:nvSpPr>
        <p:spPr bwMode="auto">
          <a:xfrm>
            <a:off x="6283325" y="1949450"/>
            <a:ext cx="1066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Practice</a:t>
            </a:r>
          </a:p>
        </p:txBody>
      </p:sp>
      <p:sp>
        <p:nvSpPr>
          <p:cNvPr id="15390" name="Text Box 31"/>
          <p:cNvSpPr txBox="1">
            <a:spLocks noChangeArrowheads="1"/>
          </p:cNvSpPr>
          <p:nvPr/>
        </p:nvSpPr>
        <p:spPr bwMode="auto">
          <a:xfrm>
            <a:off x="6915150" y="3344863"/>
            <a:ext cx="533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91" name="Text Box 32"/>
          <p:cNvSpPr txBox="1">
            <a:spLocks noChangeArrowheads="1"/>
          </p:cNvSpPr>
          <p:nvPr/>
        </p:nvSpPr>
        <p:spPr bwMode="auto">
          <a:xfrm>
            <a:off x="6630988" y="4400550"/>
            <a:ext cx="609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92" name="Text Box 33"/>
          <p:cNvSpPr txBox="1">
            <a:spLocks noChangeArrowheads="1"/>
          </p:cNvSpPr>
          <p:nvPr/>
        </p:nvSpPr>
        <p:spPr bwMode="auto">
          <a:xfrm>
            <a:off x="6292850" y="2497138"/>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rPr>
              <a:t>CC</a:t>
            </a:r>
          </a:p>
        </p:txBody>
      </p:sp>
      <p:sp>
        <p:nvSpPr>
          <p:cNvPr id="15393" name="Text Box 51"/>
          <p:cNvSpPr txBox="1">
            <a:spLocks noChangeArrowheads="1"/>
          </p:cNvSpPr>
          <p:nvPr/>
        </p:nvSpPr>
        <p:spPr bwMode="auto">
          <a:xfrm>
            <a:off x="4038600" y="4067175"/>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lnSpc>
                <a:spcPct val="90000"/>
              </a:lnSpc>
            </a:pPr>
            <a:r>
              <a:rPr lang="en-US" sz="1600" b="0" dirty="0">
                <a:solidFill>
                  <a:srgbClr val="000000"/>
                </a:solidFill>
                <a:latin typeface="Arial Narrow" pitchFamily="34" charset="0"/>
              </a:rPr>
              <a:t>Clin </a:t>
            </a:r>
          </a:p>
          <a:p>
            <a:pPr algn="ctr" eaLnBrk="1" hangingPunct="1">
              <a:lnSpc>
                <a:spcPct val="90000"/>
              </a:lnSpc>
            </a:pPr>
            <a:r>
              <a:rPr lang="en-US" sz="1600" b="0" dirty="0">
                <a:solidFill>
                  <a:srgbClr val="000000"/>
                </a:solidFill>
                <a:latin typeface="Arial Narrow" pitchFamily="34" charset="0"/>
              </a:rPr>
              <a:t>Pharm</a:t>
            </a:r>
          </a:p>
        </p:txBody>
      </p:sp>
      <p:sp>
        <p:nvSpPr>
          <p:cNvPr id="15394" name="Text Box 53"/>
          <p:cNvSpPr txBox="1">
            <a:spLocks noChangeArrowheads="1"/>
          </p:cNvSpPr>
          <p:nvPr/>
        </p:nvSpPr>
        <p:spPr bwMode="auto">
          <a:xfrm>
            <a:off x="4060825" y="2992438"/>
            <a:ext cx="1066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
              </a:spcBef>
            </a:pPr>
            <a:r>
              <a:rPr lang="en-US" sz="1600" b="0" dirty="0">
                <a:solidFill>
                  <a:srgbClr val="000000"/>
                </a:solidFill>
                <a:latin typeface="Arial Narrow" pitchFamily="34" charset="0"/>
              </a:rPr>
              <a:t>Practice Coach</a:t>
            </a:r>
          </a:p>
        </p:txBody>
      </p:sp>
      <p:sp>
        <p:nvSpPr>
          <p:cNvPr id="15395" name="Text Box 57"/>
          <p:cNvSpPr txBox="1">
            <a:spLocks noChangeArrowheads="1"/>
          </p:cNvSpPr>
          <p:nvPr/>
        </p:nvSpPr>
        <p:spPr bwMode="auto">
          <a:xfrm>
            <a:off x="4051300" y="3676650"/>
            <a:ext cx="1066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hangingPunct="1">
              <a:spcBef>
                <a:spcPct val="50000"/>
              </a:spcBef>
            </a:pPr>
            <a:r>
              <a:rPr lang="en-US" sz="1600" b="0" dirty="0">
                <a:solidFill>
                  <a:srgbClr val="000000"/>
                </a:solidFill>
                <a:latin typeface="Arial Narrow" pitchFamily="34" charset="0"/>
              </a:rPr>
              <a:t>IT Support</a:t>
            </a:r>
          </a:p>
        </p:txBody>
      </p:sp>
      <p:pic>
        <p:nvPicPr>
          <p:cNvPr id="15396" name="Picture 4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33613" y="4991100"/>
            <a:ext cx="4786312"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653427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Care Coordination</a:t>
            </a:r>
            <a:endParaRPr lang="en-US" dirty="0">
              <a:latin typeface="+mn-lt"/>
            </a:endParaRPr>
          </a:p>
        </p:txBody>
      </p:sp>
      <p:sp>
        <p:nvSpPr>
          <p:cNvPr id="3" name="Content Placeholder 2"/>
          <p:cNvSpPr>
            <a:spLocks noGrp="1"/>
          </p:cNvSpPr>
          <p:nvPr>
            <p:ph idx="1"/>
          </p:nvPr>
        </p:nvSpPr>
        <p:spPr>
          <a:xfrm>
            <a:off x="0" y="1371600"/>
            <a:ext cx="9144000" cy="5334000"/>
          </a:xfrm>
        </p:spPr>
        <p:txBody>
          <a:bodyPr>
            <a:normAutofit fontScale="85000" lnSpcReduction="20000"/>
          </a:bodyPr>
          <a:lstStyle/>
          <a:p>
            <a:r>
              <a:rPr lang="en-US" dirty="0" smtClean="0">
                <a:effectLst/>
              </a:rPr>
              <a:t>Definition:  A </a:t>
            </a:r>
            <a:r>
              <a:rPr lang="en-US" dirty="0">
                <a:effectLst/>
              </a:rPr>
              <a:t>generic term for the integration of health and social care services for a particular person.</a:t>
            </a:r>
            <a:br>
              <a:rPr lang="en-US" dirty="0">
                <a:effectLst/>
              </a:rPr>
            </a:br>
            <a:endParaRPr lang="en-US" dirty="0" smtClean="0">
              <a:effectLst/>
            </a:endParaRPr>
          </a:p>
          <a:p>
            <a:r>
              <a:rPr lang="en-US" dirty="0" smtClean="0">
                <a:effectLst/>
              </a:rPr>
              <a:t>Components </a:t>
            </a:r>
            <a:r>
              <a:rPr lang="en-US" dirty="0">
                <a:effectLst/>
              </a:rPr>
              <a:t>of </a:t>
            </a:r>
            <a:r>
              <a:rPr lang="en-US" dirty="0" smtClean="0">
                <a:effectLst/>
              </a:rPr>
              <a:t>Care </a:t>
            </a:r>
            <a:r>
              <a:rPr lang="en-US" dirty="0">
                <a:effectLst/>
              </a:rPr>
              <a:t>C</a:t>
            </a:r>
            <a:r>
              <a:rPr lang="en-US" dirty="0" smtClean="0">
                <a:effectLst/>
              </a:rPr>
              <a:t>oordination</a:t>
            </a:r>
          </a:p>
          <a:p>
            <a:pPr lvl="1"/>
            <a:r>
              <a:rPr lang="en-US" dirty="0" smtClean="0">
                <a:effectLst/>
              </a:rPr>
              <a:t>Working </a:t>
            </a:r>
            <a:r>
              <a:rPr lang="en-US" dirty="0">
                <a:effectLst/>
              </a:rPr>
              <a:t>with an individual and his/her </a:t>
            </a:r>
            <a:r>
              <a:rPr lang="en-US" dirty="0" smtClean="0">
                <a:effectLst/>
              </a:rPr>
              <a:t>caregiver(s</a:t>
            </a:r>
            <a:r>
              <a:rPr lang="en-US" dirty="0">
                <a:effectLst/>
              </a:rPr>
              <a:t>) to ensure that a high-level, integrated and </a:t>
            </a:r>
            <a:r>
              <a:rPr lang="en-US" dirty="0" smtClean="0">
                <a:effectLst/>
              </a:rPr>
              <a:t>personalized </a:t>
            </a:r>
            <a:r>
              <a:rPr lang="en-US" dirty="0">
                <a:effectLst/>
              </a:rPr>
              <a:t>care plan is </a:t>
            </a:r>
            <a:r>
              <a:rPr lang="en-US" dirty="0" smtClean="0">
                <a:effectLst/>
              </a:rPr>
              <a:t>implemented</a:t>
            </a:r>
          </a:p>
          <a:p>
            <a:pPr lvl="1"/>
            <a:r>
              <a:rPr lang="en-US" dirty="0" smtClean="0">
                <a:effectLst/>
              </a:rPr>
              <a:t>Monitoring </a:t>
            </a:r>
            <a:r>
              <a:rPr lang="en-US" dirty="0">
                <a:effectLst/>
              </a:rPr>
              <a:t>services to ensure they are delivered effectively on time and achieve their </a:t>
            </a:r>
            <a:r>
              <a:rPr lang="en-US" dirty="0" smtClean="0">
                <a:effectLst/>
              </a:rPr>
              <a:t>objectives</a:t>
            </a:r>
          </a:p>
          <a:p>
            <a:pPr lvl="1"/>
            <a:r>
              <a:rPr lang="en-US" dirty="0" smtClean="0">
                <a:effectLst/>
              </a:rPr>
              <a:t>Facilitating </a:t>
            </a:r>
            <a:r>
              <a:rPr lang="en-US" dirty="0">
                <a:effectLst/>
              </a:rPr>
              <a:t>communication between multiple agencies and professionals, and overseeing discussions/meetings as </a:t>
            </a:r>
            <a:r>
              <a:rPr lang="en-US" dirty="0" smtClean="0">
                <a:effectLst/>
              </a:rPr>
              <a:t>appropriate</a:t>
            </a:r>
          </a:p>
          <a:p>
            <a:pPr lvl="1"/>
            <a:r>
              <a:rPr lang="en-US" dirty="0" smtClean="0">
                <a:effectLst/>
              </a:rPr>
              <a:t>Maintaining </a:t>
            </a:r>
            <a:r>
              <a:rPr lang="en-US" dirty="0">
                <a:effectLst/>
              </a:rPr>
              <a:t>contact with the individual during hospital stay and arranging for </a:t>
            </a:r>
            <a:r>
              <a:rPr lang="en-US" dirty="0" smtClean="0">
                <a:effectLst/>
              </a:rPr>
              <a:t>discharge</a:t>
            </a:r>
          </a:p>
          <a:p>
            <a:pPr lvl="1"/>
            <a:r>
              <a:rPr lang="en-US" dirty="0" smtClean="0">
                <a:effectLst/>
              </a:rPr>
              <a:t>Ensuring </a:t>
            </a:r>
            <a:r>
              <a:rPr lang="en-US" dirty="0">
                <a:effectLst/>
              </a:rPr>
              <a:t>that reviews of care are </a:t>
            </a:r>
            <a:r>
              <a:rPr lang="en-US" dirty="0" smtClean="0">
                <a:effectLst/>
              </a:rPr>
              <a:t>undertaken</a:t>
            </a:r>
            <a:endParaRPr lang="en-US" dirty="0">
              <a:effectLst/>
            </a:endParaRPr>
          </a:p>
          <a:p>
            <a:pPr marL="0" indent="0">
              <a:buNone/>
            </a:pPr>
            <a:endParaRPr lang="en-US" dirty="0"/>
          </a:p>
        </p:txBody>
      </p:sp>
    </p:spTree>
    <p:extLst>
      <p:ext uri="{BB962C8B-B14F-4D97-AF65-F5344CB8AC3E}">
        <p14:creationId xmlns:p14="http://schemas.microsoft.com/office/powerpoint/2010/main" xmlns="" val="38707603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Goals of Care Coordination</a:t>
            </a:r>
            <a:endParaRPr lang="en-US" dirty="0">
              <a:latin typeface="+mn-lt"/>
            </a:endParaRPr>
          </a:p>
        </p:txBody>
      </p:sp>
      <p:sp>
        <p:nvSpPr>
          <p:cNvPr id="3" name="Content Placeholder 2"/>
          <p:cNvSpPr>
            <a:spLocks noGrp="1"/>
          </p:cNvSpPr>
          <p:nvPr>
            <p:ph idx="1"/>
          </p:nvPr>
        </p:nvSpPr>
        <p:spPr/>
        <p:txBody>
          <a:bodyPr>
            <a:normAutofit/>
          </a:bodyPr>
          <a:lstStyle/>
          <a:p>
            <a:r>
              <a:rPr lang="en-US" sz="2800" dirty="0"/>
              <a:t>Improve the overall health of the population under their care</a:t>
            </a:r>
          </a:p>
          <a:p>
            <a:r>
              <a:rPr lang="en-US" sz="2800" dirty="0"/>
              <a:t>Create a more satisfying experience of care</a:t>
            </a:r>
          </a:p>
          <a:p>
            <a:r>
              <a:rPr lang="en-US" sz="2800" dirty="0"/>
              <a:t>Reduce the costs to deliver that care</a:t>
            </a:r>
          </a:p>
          <a:p>
            <a:endParaRPr lang="en-US" sz="2800" dirty="0"/>
          </a:p>
        </p:txBody>
      </p:sp>
    </p:spTree>
    <p:extLst>
      <p:ext uri="{BB962C8B-B14F-4D97-AF65-F5344CB8AC3E}">
        <p14:creationId xmlns:p14="http://schemas.microsoft.com/office/powerpoint/2010/main" xmlns="" val="2800989421"/>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57200"/>
            <a:ext cx="9144000" cy="1143000"/>
          </a:xfrm>
        </p:spPr>
        <p:txBody>
          <a:bodyPr>
            <a:normAutofit fontScale="90000"/>
          </a:bodyPr>
          <a:lstStyle/>
          <a:p>
            <a:r>
              <a:rPr lang="en-US" dirty="0" smtClean="0">
                <a:latin typeface="+mn-lt"/>
              </a:rPr>
              <a:t>Community Care Teams</a:t>
            </a:r>
            <a:br>
              <a:rPr lang="en-US" dirty="0" smtClean="0">
                <a:latin typeface="+mn-lt"/>
              </a:rPr>
            </a:br>
            <a:r>
              <a:rPr lang="en-US" dirty="0" smtClean="0">
                <a:latin typeface="+mn-lt"/>
              </a:rPr>
              <a:t>Who We </a:t>
            </a:r>
            <a:r>
              <a:rPr lang="en-US" dirty="0">
                <a:latin typeface="+mn-lt"/>
              </a:rPr>
              <a:t>A</a:t>
            </a:r>
            <a:r>
              <a:rPr lang="en-US" dirty="0" smtClean="0">
                <a:latin typeface="+mn-lt"/>
              </a:rPr>
              <a:t>re</a:t>
            </a:r>
            <a:endParaRPr lang="en-US" dirty="0">
              <a:latin typeface="+mn-lt"/>
            </a:endParaRPr>
          </a:p>
        </p:txBody>
      </p:sp>
      <p:sp>
        <p:nvSpPr>
          <p:cNvPr id="8" name="Content Placeholder 7"/>
          <p:cNvSpPr>
            <a:spLocks noGrp="1"/>
          </p:cNvSpPr>
          <p:nvPr>
            <p:ph idx="1"/>
          </p:nvPr>
        </p:nvSpPr>
        <p:spPr>
          <a:xfrm>
            <a:off x="457200" y="1828800"/>
            <a:ext cx="8610600" cy="4419600"/>
          </a:xfrm>
        </p:spPr>
        <p:txBody>
          <a:bodyPr>
            <a:normAutofit/>
          </a:bodyPr>
          <a:lstStyle/>
          <a:p>
            <a:r>
              <a:rPr lang="en-US" dirty="0" smtClean="0"/>
              <a:t>Starting in July 2012</a:t>
            </a:r>
          </a:p>
          <a:p>
            <a:pPr lvl="1"/>
            <a:r>
              <a:rPr lang="en-US" dirty="0" smtClean="0"/>
              <a:t>RN – Care Managers</a:t>
            </a:r>
          </a:p>
          <a:p>
            <a:pPr lvl="1"/>
            <a:r>
              <a:rPr lang="en-US" dirty="0" smtClean="0"/>
              <a:t>Social Services</a:t>
            </a:r>
          </a:p>
          <a:p>
            <a:pPr lvl="1"/>
            <a:r>
              <a:rPr lang="en-US" dirty="0" smtClean="0"/>
              <a:t>Behavioral Health</a:t>
            </a:r>
          </a:p>
          <a:p>
            <a:pPr lvl="1"/>
            <a:r>
              <a:rPr lang="en-US" dirty="0" smtClean="0"/>
              <a:t>Pharmacist</a:t>
            </a:r>
          </a:p>
          <a:p>
            <a:r>
              <a:rPr lang="en-US" dirty="0" smtClean="0"/>
              <a:t>Serve 24 Primary Care Practices</a:t>
            </a:r>
          </a:p>
          <a:p>
            <a:r>
              <a:rPr lang="en-US" dirty="0" smtClean="0"/>
              <a:t>Covering: Lehigh, Northampton, Berks, Carbon &amp; Monroe Counties</a:t>
            </a:r>
            <a:endParaRPr lang="en-US" dirty="0"/>
          </a:p>
        </p:txBody>
      </p:sp>
    </p:spTree>
    <p:extLst>
      <p:ext uri="{BB962C8B-B14F-4D97-AF65-F5344CB8AC3E}">
        <p14:creationId xmlns:p14="http://schemas.microsoft.com/office/powerpoint/2010/main" xmlns="" val="283279232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What We Do</a:t>
            </a:r>
            <a:endParaRPr lang="en-US" dirty="0">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t>The community care team members facilitate the care coordination, social, behavioral health, and education needs of the high risk </a:t>
            </a:r>
            <a:r>
              <a:rPr lang="en-US" dirty="0"/>
              <a:t>patient </a:t>
            </a:r>
            <a:r>
              <a:rPr lang="en-US" dirty="0" smtClean="0"/>
              <a:t>population (5%)</a:t>
            </a:r>
          </a:p>
          <a:p>
            <a:endParaRPr lang="en-US" dirty="0" smtClean="0"/>
          </a:p>
          <a:p>
            <a:r>
              <a:rPr lang="en-US" dirty="0" smtClean="0"/>
              <a:t>CCTs </a:t>
            </a:r>
            <a:r>
              <a:rPr lang="en-US" dirty="0"/>
              <a:t>coordinate and connect patients to additional healthcare and community resources in order to support their health improvement goals, achieve better health outcomes and reduce avoidable </a:t>
            </a:r>
            <a:r>
              <a:rPr lang="en-US" dirty="0" smtClean="0"/>
              <a:t>costs</a:t>
            </a:r>
            <a:endParaRPr lang="en-US" dirty="0"/>
          </a:p>
          <a:p>
            <a:endParaRPr lang="en-US" dirty="0"/>
          </a:p>
        </p:txBody>
      </p:sp>
    </p:spTree>
    <p:extLst>
      <p:ext uri="{BB962C8B-B14F-4D97-AF65-F5344CB8AC3E}">
        <p14:creationId xmlns:p14="http://schemas.microsoft.com/office/powerpoint/2010/main" xmlns="" val="135683918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383481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High Risk Population</a:t>
            </a:r>
            <a:endParaRPr lang="en-US" dirty="0">
              <a:latin typeface="+mn-lt"/>
            </a:endParaRPr>
          </a:p>
        </p:txBody>
      </p:sp>
      <p:sp>
        <p:nvSpPr>
          <p:cNvPr id="3" name="Content Placeholder 2"/>
          <p:cNvSpPr>
            <a:spLocks noGrp="1"/>
          </p:cNvSpPr>
          <p:nvPr>
            <p:ph idx="1"/>
          </p:nvPr>
        </p:nvSpPr>
        <p:spPr/>
        <p:txBody>
          <a:bodyPr/>
          <a:lstStyle/>
          <a:p>
            <a:r>
              <a:rPr lang="en-US" dirty="0"/>
              <a:t>P</a:t>
            </a:r>
            <a:r>
              <a:rPr lang="en-US" dirty="0" smtClean="0"/>
              <a:t>atients who are typically at greatest risk for medical problems based on qualifying factors</a:t>
            </a:r>
          </a:p>
          <a:p>
            <a:pPr marL="0" indent="0">
              <a:buNone/>
            </a:pPr>
            <a:endParaRPr lang="en-US" dirty="0" smtClean="0"/>
          </a:p>
          <a:p>
            <a:r>
              <a:rPr lang="en-US" dirty="0" smtClean="0"/>
              <a:t> A population segment that would benefit from additional utilization management resources</a:t>
            </a:r>
            <a:endParaRPr lang="en-US" dirty="0"/>
          </a:p>
        </p:txBody>
      </p:sp>
    </p:spTree>
    <p:extLst>
      <p:ext uri="{BB962C8B-B14F-4D97-AF65-F5344CB8AC3E}">
        <p14:creationId xmlns:p14="http://schemas.microsoft.com/office/powerpoint/2010/main" xmlns="" val="52662004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High Risk Registry</a:t>
            </a:r>
            <a:endParaRPr lang="en-US" dirty="0">
              <a:latin typeface="+mn-lt"/>
            </a:endParaRPr>
          </a:p>
        </p:txBody>
      </p:sp>
      <p:sp>
        <p:nvSpPr>
          <p:cNvPr id="3" name="Content Placeholder 2"/>
          <p:cNvSpPr>
            <a:spLocks noGrp="1"/>
          </p:cNvSpPr>
          <p:nvPr>
            <p:ph idx="1"/>
          </p:nvPr>
        </p:nvSpPr>
        <p:spPr>
          <a:xfrm>
            <a:off x="457200" y="1828800"/>
            <a:ext cx="8153400" cy="4419600"/>
          </a:xfrm>
        </p:spPr>
        <p:txBody>
          <a:bodyPr/>
          <a:lstStyle/>
          <a:p>
            <a:r>
              <a:rPr lang="en-US" dirty="0" smtClean="0"/>
              <a:t>Purpose is to provide a registry of patients within our practices that may be at greatest risk for medical problems</a:t>
            </a:r>
          </a:p>
          <a:p>
            <a:pPr lvl="2"/>
            <a:endParaRPr lang="en-US" dirty="0" smtClean="0"/>
          </a:p>
          <a:p>
            <a:pPr lvl="1"/>
            <a:endParaRPr lang="en-US" dirty="0"/>
          </a:p>
        </p:txBody>
      </p:sp>
    </p:spTree>
    <p:extLst>
      <p:ext uri="{BB962C8B-B14F-4D97-AF65-F5344CB8AC3E}">
        <p14:creationId xmlns:p14="http://schemas.microsoft.com/office/powerpoint/2010/main" xmlns="" val="27195284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77200" cy="1162050"/>
          </a:xfrm>
        </p:spPr>
        <p:txBody>
          <a:bodyPr/>
          <a:lstStyle/>
          <a:p>
            <a:pPr algn="ctr"/>
            <a:r>
              <a:rPr lang="en-US" sz="4400" dirty="0">
                <a:latin typeface="+mn-lt"/>
              </a:rPr>
              <a:t>High Risk </a:t>
            </a:r>
            <a:r>
              <a:rPr lang="en-US" sz="4400" dirty="0" smtClean="0">
                <a:latin typeface="+mn-lt"/>
              </a:rPr>
              <a:t>Registry Qualifiers</a:t>
            </a:r>
            <a:endParaRPr lang="en-US" dirty="0">
              <a:latin typeface="+mn-lt"/>
            </a:endParaRPr>
          </a:p>
        </p:txBody>
      </p:sp>
      <p:sp>
        <p:nvSpPr>
          <p:cNvPr id="5" name="Text Placeholder 3"/>
          <p:cNvSpPr>
            <a:spLocks noGrp="1"/>
          </p:cNvSpPr>
          <p:nvPr>
            <p:ph idx="1"/>
          </p:nvPr>
        </p:nvSpPr>
        <p:spPr>
          <a:xfrm>
            <a:off x="4648200" y="1676400"/>
            <a:ext cx="4114800" cy="4495800"/>
          </a:xfrm>
        </p:spPr>
        <p:txBody>
          <a:bodyPr/>
          <a:lstStyle/>
          <a:p>
            <a:pPr marL="285750" lvl="0" indent="-285750">
              <a:buFont typeface="Arial" pitchFamily="34" charset="0"/>
              <a:buChar char="▪"/>
            </a:pPr>
            <a:r>
              <a:rPr lang="en-US" dirty="0" smtClean="0"/>
              <a:t>Additional Criteria for consideration:</a:t>
            </a:r>
          </a:p>
          <a:p>
            <a:pPr lvl="1" indent="-285750">
              <a:buFont typeface="Arial" pitchFamily="34" charset="0"/>
              <a:buChar char="▪"/>
            </a:pPr>
            <a:r>
              <a:rPr lang="en-US" sz="2400" dirty="0" smtClean="0"/>
              <a:t>Urgent housing need</a:t>
            </a:r>
          </a:p>
          <a:p>
            <a:pPr lvl="1" indent="-285750">
              <a:buFont typeface="Arial" pitchFamily="34" charset="0"/>
              <a:buChar char="▪"/>
            </a:pPr>
            <a:r>
              <a:rPr lang="en-US" sz="2400" dirty="0" smtClean="0"/>
              <a:t>Grief</a:t>
            </a:r>
          </a:p>
          <a:p>
            <a:pPr lvl="1" indent="-285750">
              <a:buFont typeface="Arial" pitchFamily="34" charset="0"/>
              <a:buChar char="▪"/>
            </a:pPr>
            <a:r>
              <a:rPr lang="en-US" sz="2400" dirty="0" smtClean="0"/>
              <a:t>Recent Crisis</a:t>
            </a:r>
          </a:p>
          <a:p>
            <a:pPr lvl="1" indent="-285750">
              <a:buFont typeface="Arial" pitchFamily="34" charset="0"/>
              <a:buChar char="▪"/>
            </a:pPr>
            <a:r>
              <a:rPr lang="en-US" sz="2400" dirty="0" smtClean="0"/>
              <a:t>Request for services in home, financial issues, no support system</a:t>
            </a:r>
            <a:endParaRPr lang="en-US" sz="2400" dirty="0"/>
          </a:p>
        </p:txBody>
      </p:sp>
      <p:sp>
        <p:nvSpPr>
          <p:cNvPr id="4" name="Text Placeholder 3"/>
          <p:cNvSpPr>
            <a:spLocks noGrp="1"/>
          </p:cNvSpPr>
          <p:nvPr>
            <p:ph type="body" sz="half" idx="2"/>
          </p:nvPr>
        </p:nvSpPr>
        <p:spPr>
          <a:xfrm>
            <a:off x="457200" y="1676400"/>
            <a:ext cx="4038600" cy="4449763"/>
          </a:xfrm>
        </p:spPr>
        <p:txBody>
          <a:bodyPr/>
          <a:lstStyle/>
          <a:p>
            <a:pPr marL="285750" lvl="0" indent="-285750">
              <a:buFont typeface="Arial" pitchFamily="34" charset="0"/>
              <a:buChar char="▪"/>
            </a:pPr>
            <a:r>
              <a:rPr lang="en-US" sz="3200" dirty="0" smtClean="0"/>
              <a:t>Clinical Indicators</a:t>
            </a:r>
          </a:p>
          <a:p>
            <a:pPr marL="285750" lvl="0" indent="-285750">
              <a:buFont typeface="Arial" pitchFamily="34" charset="0"/>
              <a:buChar char="▪"/>
            </a:pPr>
            <a:r>
              <a:rPr lang="en-US" sz="3200" dirty="0" smtClean="0"/>
              <a:t>Chronic Conditions</a:t>
            </a:r>
          </a:p>
          <a:p>
            <a:pPr marL="285750" lvl="0" indent="-285750">
              <a:buFont typeface="Arial" pitchFamily="34" charset="0"/>
              <a:buChar char="▪"/>
            </a:pPr>
            <a:r>
              <a:rPr lang="en-US" sz="3200" dirty="0" smtClean="0"/>
              <a:t>Multiple Medications</a:t>
            </a:r>
          </a:p>
          <a:p>
            <a:pPr marL="285750" lvl="0" indent="-285750">
              <a:buFont typeface="Arial" pitchFamily="34" charset="0"/>
              <a:buChar char="▪"/>
            </a:pPr>
            <a:r>
              <a:rPr lang="en-US" sz="3200" dirty="0" smtClean="0"/>
              <a:t>Inpatient/ED visits </a:t>
            </a:r>
          </a:p>
          <a:p>
            <a:pPr marL="285750" lvl="0" indent="-285750">
              <a:buFont typeface="Arial" pitchFamily="34" charset="0"/>
              <a:buChar char="▪"/>
            </a:pPr>
            <a:r>
              <a:rPr lang="en-US" sz="3200" dirty="0" smtClean="0"/>
              <a:t>Insurance </a:t>
            </a:r>
            <a:endParaRPr lang="en-US" sz="3200" dirty="0"/>
          </a:p>
          <a:p>
            <a:endParaRPr lang="en-US" dirty="0"/>
          </a:p>
        </p:txBody>
      </p:sp>
    </p:spTree>
    <p:extLst>
      <p:ext uri="{BB962C8B-B14F-4D97-AF65-F5344CB8AC3E}">
        <p14:creationId xmlns:p14="http://schemas.microsoft.com/office/powerpoint/2010/main" xmlns="" val="313056160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Provider CCT Utilization</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Practitioners use defined criteria to identify patients most at need for services:</a:t>
            </a:r>
          </a:p>
          <a:p>
            <a:pPr lvl="1"/>
            <a:r>
              <a:rPr lang="en-US" dirty="0" smtClean="0"/>
              <a:t>Listed on high risk registry</a:t>
            </a:r>
          </a:p>
          <a:p>
            <a:pPr lvl="1"/>
            <a:r>
              <a:rPr lang="en-US" dirty="0" smtClean="0"/>
              <a:t>Have an identified need</a:t>
            </a:r>
          </a:p>
          <a:p>
            <a:pPr lvl="1"/>
            <a:r>
              <a:rPr lang="en-US" dirty="0" smtClean="0"/>
              <a:t>Are Ready to Change</a:t>
            </a:r>
          </a:p>
          <a:p>
            <a:pPr marL="628650" lvl="1" indent="0">
              <a:buNone/>
            </a:pPr>
            <a:endParaRPr lang="en-US" dirty="0" smtClean="0"/>
          </a:p>
          <a:p>
            <a:pPr marL="628650" lvl="1" indent="0">
              <a:buNone/>
            </a:pPr>
            <a:endParaRPr lang="en-US" dirty="0" smtClean="0"/>
          </a:p>
        </p:txBody>
      </p:sp>
    </p:spTree>
    <p:extLst>
      <p:ext uri="{BB962C8B-B14F-4D97-AF65-F5344CB8AC3E}">
        <p14:creationId xmlns:p14="http://schemas.microsoft.com/office/powerpoint/2010/main" xmlns="" val="422322885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CCT  Managed Patient Goals</a:t>
            </a:r>
            <a:endParaRPr lang="en-US" dirty="0">
              <a:latin typeface="+mn-lt"/>
            </a:endParaRPr>
          </a:p>
        </p:txBody>
      </p:sp>
      <p:sp>
        <p:nvSpPr>
          <p:cNvPr id="3" name="Content Placeholder 2"/>
          <p:cNvSpPr>
            <a:spLocks noGrp="1"/>
          </p:cNvSpPr>
          <p:nvPr>
            <p:ph idx="1"/>
          </p:nvPr>
        </p:nvSpPr>
        <p:spPr/>
        <p:txBody>
          <a:bodyPr/>
          <a:lstStyle/>
          <a:p>
            <a:r>
              <a:rPr lang="en-US" dirty="0" smtClean="0"/>
              <a:t>Improve adherence</a:t>
            </a:r>
          </a:p>
          <a:p>
            <a:r>
              <a:rPr lang="en-US" dirty="0" smtClean="0"/>
              <a:t>Reduce non-essential utilization</a:t>
            </a:r>
          </a:p>
          <a:p>
            <a:r>
              <a:rPr lang="en-US" dirty="0" smtClean="0"/>
              <a:t>Improved patient self management</a:t>
            </a:r>
          </a:p>
          <a:p>
            <a:r>
              <a:rPr lang="en-US" dirty="0" smtClean="0"/>
              <a:t>Provide patients with direct point of contact while providing intensive, multifactorial, care management</a:t>
            </a:r>
          </a:p>
        </p:txBody>
      </p:sp>
    </p:spTree>
    <p:extLst>
      <p:ext uri="{BB962C8B-B14F-4D97-AF65-F5344CB8AC3E}">
        <p14:creationId xmlns:p14="http://schemas.microsoft.com/office/powerpoint/2010/main" xmlns="" val="260398748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304800"/>
            <a:ext cx="9144000" cy="6553200"/>
          </a:xfrm>
        </p:spPr>
      </p:pic>
    </p:spTree>
    <p:extLst>
      <p:ext uri="{BB962C8B-B14F-4D97-AF65-F5344CB8AC3E}">
        <p14:creationId xmlns:p14="http://schemas.microsoft.com/office/powerpoint/2010/main" xmlns="" val="360428250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CCT Social Workers</a:t>
            </a:r>
            <a:endParaRPr lang="en-US" dirty="0"/>
          </a:p>
        </p:txBody>
      </p:sp>
      <p:sp>
        <p:nvSpPr>
          <p:cNvPr id="8" name="Content Placeholder 7"/>
          <p:cNvSpPr>
            <a:spLocks noGrp="1"/>
          </p:cNvSpPr>
          <p:nvPr>
            <p:ph idx="1"/>
          </p:nvPr>
        </p:nvSpPr>
        <p:spPr/>
        <p:txBody>
          <a:bodyPr>
            <a:normAutofit lnSpcReduction="10000"/>
          </a:bodyPr>
          <a:lstStyle/>
          <a:p>
            <a:r>
              <a:rPr lang="en-US" sz="2800" dirty="0" smtClean="0"/>
              <a:t>Qualifications: BSW, MSW preferred</a:t>
            </a:r>
          </a:p>
          <a:p>
            <a:r>
              <a:rPr lang="en-US" sz="2800" dirty="0" smtClean="0"/>
              <a:t>Caseload: 3-5 Primary Care Practices </a:t>
            </a:r>
          </a:p>
          <a:p>
            <a:pPr lvl="1"/>
            <a:r>
              <a:rPr lang="en-US" sz="2400" dirty="0" smtClean="0"/>
              <a:t>based on the volume of high-risk patient population</a:t>
            </a:r>
          </a:p>
          <a:p>
            <a:r>
              <a:rPr lang="en-US" sz="2800" dirty="0" smtClean="0"/>
              <a:t>Essential duties:</a:t>
            </a:r>
          </a:p>
          <a:p>
            <a:pPr lvl="1"/>
            <a:r>
              <a:rPr lang="en-US" sz="2400" dirty="0" smtClean="0"/>
              <a:t>Assess the patient and their family’s needs.</a:t>
            </a:r>
          </a:p>
          <a:p>
            <a:pPr lvl="1"/>
            <a:r>
              <a:rPr lang="en-US" sz="2400" dirty="0" smtClean="0"/>
              <a:t>Partner with the patient, their family, and the community to develop a care plan.</a:t>
            </a:r>
          </a:p>
          <a:p>
            <a:pPr lvl="1"/>
            <a:r>
              <a:rPr lang="en-US" sz="2400" dirty="0" smtClean="0"/>
              <a:t>Care plan builds on patient and family’s strengths.</a:t>
            </a:r>
          </a:p>
          <a:p>
            <a:pPr lvl="1"/>
            <a:r>
              <a:rPr lang="en-US" sz="2400" dirty="0" smtClean="0"/>
              <a:t>Implement care plan and remove identified barriers to care.</a:t>
            </a:r>
          </a:p>
          <a:p>
            <a:pPr marL="628650" lvl="1" indent="0">
              <a:buNone/>
            </a:pPr>
            <a:endParaRPr lang="en-US"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CCT Social Workers</a:t>
            </a:r>
            <a:endParaRPr lang="en-US" dirty="0"/>
          </a:p>
        </p:txBody>
      </p:sp>
      <p:sp>
        <p:nvSpPr>
          <p:cNvPr id="8" name="Content Placeholder 7"/>
          <p:cNvSpPr>
            <a:spLocks noGrp="1"/>
          </p:cNvSpPr>
          <p:nvPr>
            <p:ph idx="1"/>
          </p:nvPr>
        </p:nvSpPr>
        <p:spPr>
          <a:xfrm>
            <a:off x="457200" y="1828800"/>
            <a:ext cx="8229600" cy="4876800"/>
          </a:xfrm>
        </p:spPr>
        <p:txBody>
          <a:bodyPr>
            <a:normAutofit/>
          </a:bodyPr>
          <a:lstStyle/>
          <a:p>
            <a:pPr>
              <a:buFont typeface="Arial" charset="0"/>
              <a:buChar char="•"/>
            </a:pPr>
            <a:r>
              <a:rPr lang="en-US" sz="2800" dirty="0" smtClean="0"/>
              <a:t>Essential Duties:</a:t>
            </a:r>
          </a:p>
          <a:p>
            <a:pPr lvl="1">
              <a:buFont typeface="Arial" charset="0"/>
              <a:buChar char="•"/>
            </a:pPr>
            <a:r>
              <a:rPr lang="en-US" sz="2400" dirty="0" smtClean="0"/>
              <a:t>Partner and utilize local healthcare and community resources and supports to coordinate care.</a:t>
            </a:r>
          </a:p>
          <a:p>
            <a:pPr lvl="1">
              <a:buFont typeface="Arial" charset="0"/>
              <a:buChar char="•"/>
            </a:pPr>
            <a:r>
              <a:rPr lang="en-US" sz="2400" dirty="0" smtClean="0"/>
              <a:t>Provide education and resources to Primary Care Practice staff so they are able to better meet the socioeconomic and psychosocial needs of the non-high risk patients in their practices. </a:t>
            </a:r>
          </a:p>
          <a:p>
            <a:pPr lvl="1">
              <a:buFont typeface="Arial" charset="0"/>
              <a:buChar char="•"/>
            </a:pPr>
            <a:endParaRPr lang="en-US" sz="2400" dirty="0" smtClean="0"/>
          </a:p>
          <a:p>
            <a:pPr lvl="1">
              <a:buFont typeface="Arial" charset="0"/>
              <a:buChar char="•"/>
            </a:pPr>
            <a:endParaRPr lang="en-US" sz="2400" dirty="0"/>
          </a:p>
        </p:txBody>
      </p:sp>
    </p:spTree>
    <p:extLst>
      <p:ext uri="{BB962C8B-B14F-4D97-AF65-F5344CB8AC3E}">
        <p14:creationId xmlns:p14="http://schemas.microsoft.com/office/powerpoint/2010/main" xmlns="" val="12269596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a:xfrm>
            <a:off x="457200" y="1371600"/>
            <a:ext cx="8229600" cy="5486400"/>
          </a:xfrm>
        </p:spPr>
        <p:txBody>
          <a:bodyPr>
            <a:normAutofit/>
          </a:bodyPr>
          <a:lstStyle/>
          <a:p>
            <a:r>
              <a:rPr lang="en-US" sz="2400" dirty="0" smtClean="0"/>
              <a:t>Common Referrals Received:</a:t>
            </a:r>
          </a:p>
          <a:p>
            <a:pPr lvl="1"/>
            <a:r>
              <a:rPr lang="en-US" sz="2000" b="1" dirty="0" smtClean="0"/>
              <a:t>Uninsured/Underinsured</a:t>
            </a:r>
          </a:p>
          <a:p>
            <a:pPr lvl="2"/>
            <a:r>
              <a:rPr lang="en-US" sz="1600" b="1" dirty="0" smtClean="0"/>
              <a:t>Medicaid, Medicare, LVHN’s FAP, Federal Marketplace</a:t>
            </a:r>
          </a:p>
          <a:p>
            <a:pPr lvl="1"/>
            <a:r>
              <a:rPr lang="en-US" sz="2000" b="1" dirty="0" smtClean="0"/>
              <a:t>Financial Assistance</a:t>
            </a:r>
          </a:p>
          <a:p>
            <a:pPr lvl="1"/>
            <a:r>
              <a:rPr lang="en-US" sz="2000" b="1" dirty="0" smtClean="0"/>
              <a:t>Cost of Medications</a:t>
            </a:r>
          </a:p>
          <a:p>
            <a:pPr lvl="2"/>
            <a:r>
              <a:rPr lang="en-US" sz="1600" b="1" dirty="0" smtClean="0"/>
              <a:t>PAP Tracker</a:t>
            </a:r>
          </a:p>
          <a:p>
            <a:pPr lvl="2"/>
            <a:r>
              <a:rPr lang="en-US" sz="1600" b="1" dirty="0" smtClean="0">
                <a:hlinkClick r:id="rId3"/>
              </a:rPr>
              <a:t>www.rxassist.org</a:t>
            </a:r>
            <a:endParaRPr lang="en-US" sz="1600" b="1" dirty="0" smtClean="0"/>
          </a:p>
          <a:p>
            <a:pPr lvl="2"/>
            <a:r>
              <a:rPr lang="en-US" sz="1600" b="1" dirty="0" smtClean="0"/>
              <a:t>CCT funded Charity Medication Program</a:t>
            </a:r>
          </a:p>
          <a:p>
            <a:pPr lvl="1"/>
            <a:r>
              <a:rPr lang="en-US" sz="2000" b="1" dirty="0" smtClean="0"/>
              <a:t>Transportation</a:t>
            </a:r>
          </a:p>
          <a:p>
            <a:pPr lvl="1"/>
            <a:r>
              <a:rPr lang="en-US" sz="2000" b="1" dirty="0" smtClean="0"/>
              <a:t>Safety</a:t>
            </a:r>
          </a:p>
          <a:p>
            <a:pPr lvl="1"/>
            <a:r>
              <a:rPr lang="en-US" sz="2000" b="1" dirty="0" smtClean="0"/>
              <a:t>Placement/Long-Term Care </a:t>
            </a:r>
          </a:p>
          <a:p>
            <a:pPr lvl="1"/>
            <a:r>
              <a:rPr lang="en-US" sz="2000" b="1" dirty="0" smtClean="0"/>
              <a:t>Allied Health (PT, OT, DME, Homemaker Services, Respite)</a:t>
            </a:r>
          </a:p>
          <a:p>
            <a:pPr lvl="1"/>
            <a:r>
              <a:rPr lang="en-US" sz="2000" b="1" dirty="0" smtClean="0"/>
              <a:t>Lack of food/shelter/utilities</a:t>
            </a:r>
          </a:p>
          <a:p>
            <a:pPr lvl="1"/>
            <a:r>
              <a:rPr lang="en-US" sz="2000" b="1" dirty="0" smtClean="0"/>
              <a:t>SSD, SSI, Food Stamps, Cash Assistance, Unemployment</a:t>
            </a:r>
            <a:endParaRPr lang="en-US" sz="2000" b="1" dirty="0"/>
          </a:p>
        </p:txBody>
      </p:sp>
    </p:spTree>
    <p:extLst>
      <p:ext uri="{BB962C8B-B14F-4D97-AF65-F5344CB8AC3E}">
        <p14:creationId xmlns:p14="http://schemas.microsoft.com/office/powerpoint/2010/main" xmlns="" val="3801991662"/>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p:txBody>
          <a:bodyPr>
            <a:normAutofit/>
          </a:bodyPr>
          <a:lstStyle/>
          <a:p>
            <a:r>
              <a:rPr lang="en-US" sz="2800" dirty="0" smtClean="0"/>
              <a:t>Assessment:</a:t>
            </a:r>
          </a:p>
          <a:p>
            <a:pPr lvl="1"/>
            <a:r>
              <a:rPr lang="en-US" sz="2400" dirty="0" smtClean="0"/>
              <a:t>Completed within EPIC (EMR)</a:t>
            </a:r>
          </a:p>
          <a:p>
            <a:pPr marL="628650" lvl="1" indent="0">
              <a:buNone/>
            </a:pPr>
            <a:endParaRPr lang="en-US" sz="2400" dirty="0" smtClean="0"/>
          </a:p>
          <a:p>
            <a:pPr lvl="1"/>
            <a:r>
              <a:rPr lang="en-US" sz="2400" dirty="0" smtClean="0"/>
              <a:t>Two parts:</a:t>
            </a:r>
          </a:p>
          <a:p>
            <a:pPr lvl="2"/>
            <a:r>
              <a:rPr lang="en-US" sz="2000" dirty="0" smtClean="0"/>
              <a:t>Social Services Assessment</a:t>
            </a:r>
          </a:p>
          <a:p>
            <a:pPr lvl="2"/>
            <a:r>
              <a:rPr lang="en-US" sz="2000" dirty="0" smtClean="0"/>
              <a:t>Financial Assessment</a:t>
            </a:r>
          </a:p>
          <a:p>
            <a:pPr lvl="3"/>
            <a:r>
              <a:rPr lang="en-US" sz="1600" dirty="0" smtClean="0"/>
              <a:t>All sources of income.</a:t>
            </a:r>
          </a:p>
          <a:p>
            <a:pPr lvl="3"/>
            <a:r>
              <a:rPr lang="en-US" sz="1600" dirty="0" smtClean="0"/>
              <a:t>All expenses.</a:t>
            </a:r>
            <a:endParaRPr lang="en-US" sz="1600" dirty="0"/>
          </a:p>
        </p:txBody>
      </p:sp>
    </p:spTree>
    <p:extLst>
      <p:ext uri="{BB962C8B-B14F-4D97-AF65-F5344CB8AC3E}">
        <p14:creationId xmlns:p14="http://schemas.microsoft.com/office/powerpoint/2010/main" xmlns="" val="222852323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1816005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p:txBody>
          <a:bodyPr>
            <a:normAutofit/>
          </a:bodyPr>
          <a:lstStyle/>
          <a:p>
            <a:r>
              <a:rPr lang="en-US" sz="2800" dirty="0" smtClean="0"/>
              <a:t>Social Services Assessment:</a:t>
            </a:r>
          </a:p>
          <a:p>
            <a:pPr lvl="1"/>
            <a:r>
              <a:rPr lang="en-US" sz="2400" dirty="0" smtClean="0"/>
              <a:t>Referral Source and Reason for Referral</a:t>
            </a:r>
          </a:p>
          <a:p>
            <a:pPr lvl="1"/>
            <a:r>
              <a:rPr lang="en-US" sz="2400" dirty="0" smtClean="0"/>
              <a:t>Primary Support Person and/or Decision Maker</a:t>
            </a:r>
          </a:p>
          <a:p>
            <a:pPr lvl="1"/>
            <a:r>
              <a:rPr lang="en-US" sz="2400" dirty="0" smtClean="0"/>
              <a:t>Support Services Identified</a:t>
            </a:r>
          </a:p>
          <a:p>
            <a:pPr lvl="1"/>
            <a:r>
              <a:rPr lang="en-US" sz="2400" dirty="0" smtClean="0"/>
              <a:t>Community Affiliations </a:t>
            </a:r>
          </a:p>
          <a:p>
            <a:pPr lvl="2"/>
            <a:r>
              <a:rPr lang="en-US" sz="2000" dirty="0" smtClean="0"/>
              <a:t>Faith Based, Cultural, Ethnic, Recreational, Volunteer</a:t>
            </a:r>
          </a:p>
          <a:p>
            <a:pPr lvl="1"/>
            <a:r>
              <a:rPr lang="en-US" sz="2400" dirty="0" smtClean="0"/>
              <a:t>Living Situation</a:t>
            </a:r>
          </a:p>
          <a:p>
            <a:pPr lvl="1"/>
            <a:r>
              <a:rPr lang="en-US" sz="2400" dirty="0" smtClean="0"/>
              <a:t>Advanced Directives</a:t>
            </a:r>
          </a:p>
          <a:p>
            <a:pPr lvl="1"/>
            <a:r>
              <a:rPr lang="en-US" sz="2400" dirty="0" smtClean="0"/>
              <a:t>Current Behavior/State of Mind</a:t>
            </a:r>
          </a:p>
          <a:p>
            <a:pPr lvl="1"/>
            <a:r>
              <a:rPr lang="en-US" sz="2400" dirty="0" smtClean="0"/>
              <a:t>Education and Literacy (Including Health Literacy)</a:t>
            </a:r>
            <a:endParaRPr lang="en-US" sz="2400" dirty="0"/>
          </a:p>
        </p:txBody>
      </p:sp>
    </p:spTree>
    <p:extLst>
      <p:ext uri="{BB962C8B-B14F-4D97-AF65-F5344CB8AC3E}">
        <p14:creationId xmlns:p14="http://schemas.microsoft.com/office/powerpoint/2010/main" xmlns="" val="2521060538"/>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p:txBody>
          <a:bodyPr>
            <a:normAutofit/>
          </a:bodyPr>
          <a:lstStyle/>
          <a:p>
            <a:r>
              <a:rPr lang="en-US" sz="2800" dirty="0" smtClean="0"/>
              <a:t>Social Services Assessment:</a:t>
            </a:r>
          </a:p>
          <a:p>
            <a:pPr lvl="1"/>
            <a:r>
              <a:rPr lang="en-US" sz="2400" dirty="0" smtClean="0"/>
              <a:t>Sources of Income</a:t>
            </a:r>
          </a:p>
          <a:p>
            <a:pPr lvl="1"/>
            <a:r>
              <a:rPr lang="en-US" sz="2400" dirty="0" smtClean="0"/>
              <a:t>Type of Residence</a:t>
            </a:r>
          </a:p>
          <a:p>
            <a:pPr lvl="1"/>
            <a:r>
              <a:rPr lang="en-US" sz="2400" dirty="0" smtClean="0"/>
              <a:t>Transportation</a:t>
            </a:r>
          </a:p>
          <a:p>
            <a:pPr lvl="1"/>
            <a:r>
              <a:rPr lang="en-US" sz="2400" dirty="0" smtClean="0"/>
              <a:t>Legal Concerns</a:t>
            </a:r>
          </a:p>
          <a:p>
            <a:pPr lvl="1"/>
            <a:r>
              <a:rPr lang="en-US" sz="2400" dirty="0" smtClean="0"/>
              <a:t>Home Safety Concerns</a:t>
            </a:r>
          </a:p>
          <a:p>
            <a:pPr lvl="1"/>
            <a:r>
              <a:rPr lang="en-US" sz="2400" dirty="0" smtClean="0"/>
              <a:t>Other Environmental Concerns</a:t>
            </a:r>
          </a:p>
          <a:p>
            <a:pPr lvl="1"/>
            <a:r>
              <a:rPr lang="en-US" sz="2400" dirty="0" smtClean="0"/>
              <a:t>Financial Concerns</a:t>
            </a:r>
          </a:p>
          <a:p>
            <a:pPr lvl="1"/>
            <a:r>
              <a:rPr lang="en-US" sz="2400" dirty="0" smtClean="0"/>
              <a:t>Needs Patient Identifies Needing Assistance With</a:t>
            </a:r>
          </a:p>
          <a:p>
            <a:pPr lvl="1"/>
            <a:endParaRPr lang="en-US" sz="2400" dirty="0"/>
          </a:p>
        </p:txBody>
      </p:sp>
    </p:spTree>
    <p:extLst>
      <p:ext uri="{BB962C8B-B14F-4D97-AF65-F5344CB8AC3E}">
        <p14:creationId xmlns:p14="http://schemas.microsoft.com/office/powerpoint/2010/main" xmlns="" val="3703333965"/>
      </p:ext>
    </p:extLst>
  </p:cSld>
  <p:clrMapOvr>
    <a:masterClrMapping/>
  </p:clrMapOvr>
  <p:transition spd="slow">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Social Services Assessment:</a:t>
            </a:r>
          </a:p>
          <a:p>
            <a:pPr lvl="1"/>
            <a:r>
              <a:rPr lang="en-US" sz="2400" dirty="0" smtClean="0"/>
              <a:t>ADL’s/IADL’s; Activity/Functional Status</a:t>
            </a:r>
          </a:p>
          <a:p>
            <a:pPr lvl="1"/>
            <a:r>
              <a:rPr lang="en-US" sz="2400" dirty="0" smtClean="0"/>
              <a:t>Fall Screening</a:t>
            </a:r>
          </a:p>
          <a:p>
            <a:pPr lvl="1"/>
            <a:r>
              <a:rPr lang="en-US" sz="2400" dirty="0" smtClean="0"/>
              <a:t>Depression Screening (PHQ2 and PHQ9)</a:t>
            </a:r>
          </a:p>
          <a:p>
            <a:pPr lvl="1"/>
            <a:r>
              <a:rPr lang="en-US" sz="2400" dirty="0" smtClean="0"/>
              <a:t>Abuse Indicators (Domestic Violence Screening)</a:t>
            </a:r>
          </a:p>
          <a:p>
            <a:pPr lvl="1"/>
            <a:r>
              <a:rPr lang="en-US" sz="2400" dirty="0" smtClean="0"/>
              <a:t>Social History:</a:t>
            </a:r>
          </a:p>
          <a:p>
            <a:pPr lvl="2"/>
            <a:r>
              <a:rPr lang="en-US" sz="2000" dirty="0" smtClean="0"/>
              <a:t>Tobacco Use, Alcohol Use/Abuse, Drug Use/Abuse, Sexual Risks, Socioeconomic Information, Social ADL’s</a:t>
            </a:r>
          </a:p>
          <a:p>
            <a:pPr lvl="1"/>
            <a:r>
              <a:rPr lang="en-US" sz="2400" dirty="0" smtClean="0"/>
              <a:t>Summary/Care Plan:</a:t>
            </a:r>
          </a:p>
          <a:p>
            <a:pPr lvl="2"/>
            <a:r>
              <a:rPr lang="en-US" sz="2000" dirty="0" smtClean="0"/>
              <a:t>Actions Taken, Tasks Assigned to Patient, Planned Follow Up Date, Goals and Status of Achieving Goals</a:t>
            </a:r>
          </a:p>
          <a:p>
            <a:pPr lvl="2"/>
            <a:r>
              <a:rPr lang="en-US" sz="2000" dirty="0" smtClean="0"/>
              <a:t>Time Spent on Contact and Time Spent on Care Coordination</a:t>
            </a:r>
            <a:endParaRPr lang="en-US" sz="2000" dirty="0"/>
          </a:p>
        </p:txBody>
      </p:sp>
    </p:spTree>
    <p:extLst>
      <p:ext uri="{BB962C8B-B14F-4D97-AF65-F5344CB8AC3E}">
        <p14:creationId xmlns:p14="http://schemas.microsoft.com/office/powerpoint/2010/main" xmlns="" val="298049306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CCT Social Workers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Patient Snap Shot: J.M.</a:t>
            </a:r>
          </a:p>
          <a:p>
            <a:pPr lvl="1"/>
            <a:r>
              <a:rPr lang="en-US" sz="2000" dirty="0" smtClean="0"/>
              <a:t>74 year old Caucasian male  </a:t>
            </a:r>
          </a:p>
          <a:p>
            <a:pPr lvl="1"/>
            <a:r>
              <a:rPr lang="en-US" sz="2000" dirty="0" smtClean="0"/>
              <a:t>Monthly Income = $1080 (SS and Pension)</a:t>
            </a:r>
          </a:p>
          <a:p>
            <a:pPr lvl="1"/>
            <a:r>
              <a:rPr lang="en-US" sz="2000" dirty="0" smtClean="0"/>
              <a:t>Divorced; One Son; Neighbors Supportive</a:t>
            </a:r>
          </a:p>
          <a:p>
            <a:pPr lvl="1"/>
            <a:r>
              <a:rPr lang="en-US" sz="2000" dirty="0" smtClean="0"/>
              <a:t>Lives alone in a mobile home</a:t>
            </a:r>
          </a:p>
          <a:p>
            <a:pPr lvl="1"/>
            <a:r>
              <a:rPr lang="en-US" sz="2000" dirty="0" smtClean="0"/>
              <a:t>No heat, running water, or working plumbing</a:t>
            </a:r>
          </a:p>
          <a:p>
            <a:pPr lvl="1"/>
            <a:r>
              <a:rPr lang="en-US" sz="2000" dirty="0" smtClean="0"/>
              <a:t>Hoarder</a:t>
            </a:r>
          </a:p>
          <a:p>
            <a:pPr lvl="1"/>
            <a:r>
              <a:rPr lang="en-US" sz="2000" dirty="0" smtClean="0"/>
              <a:t>Enjoys selling things at flea markets in the warmer months</a:t>
            </a:r>
          </a:p>
          <a:p>
            <a:pPr lvl="1"/>
            <a:r>
              <a:rPr lang="en-US" sz="2000" dirty="0" smtClean="0"/>
              <a:t>Heat: small electric space heater or sleeps in his truck</a:t>
            </a:r>
          </a:p>
          <a:p>
            <a:pPr lvl="1"/>
            <a:r>
              <a:rPr lang="en-US" sz="2000" dirty="0" smtClean="0"/>
              <a:t>Needs eye exam/glasses and hearing aids</a:t>
            </a:r>
          </a:p>
          <a:p>
            <a:pPr lvl="1"/>
            <a:r>
              <a:rPr lang="en-US" sz="2000" dirty="0" smtClean="0"/>
              <a:t>Medical Conditions: Diabetes, COPD, CHF, Hypertension</a:t>
            </a:r>
          </a:p>
          <a:p>
            <a:pPr lvl="1"/>
            <a:r>
              <a:rPr lang="en-US" sz="2000" dirty="0" smtClean="0"/>
              <a:t>Frequent trips to the ER and inpatient hospitalizations</a:t>
            </a:r>
          </a:p>
          <a:p>
            <a:pPr lvl="1"/>
            <a:endParaRPr lang="en-US" sz="2000" dirty="0"/>
          </a:p>
        </p:txBody>
      </p:sp>
    </p:spTree>
    <p:extLst>
      <p:ext uri="{BB962C8B-B14F-4D97-AF65-F5344CB8AC3E}">
        <p14:creationId xmlns:p14="http://schemas.microsoft.com/office/powerpoint/2010/main" xmlns="" val="259650478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 y="304800"/>
            <a:ext cx="9121252" cy="6553200"/>
          </a:xfrm>
        </p:spPr>
      </p:pic>
    </p:spTree>
    <p:extLst>
      <p:ext uri="{BB962C8B-B14F-4D97-AF65-F5344CB8AC3E}">
        <p14:creationId xmlns:p14="http://schemas.microsoft.com/office/powerpoint/2010/main" xmlns="" val="5306297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
            </a:r>
            <a:br>
              <a:rPr lang="en-US" dirty="0"/>
            </a:br>
            <a:r>
              <a:rPr lang="en-US" dirty="0" smtClean="0"/>
              <a:t>LVHN Psychiatry</a:t>
            </a:r>
            <a:endParaRPr lang="en-US" dirty="0"/>
          </a:p>
        </p:txBody>
      </p:sp>
      <p:sp>
        <p:nvSpPr>
          <p:cNvPr id="5" name="Content Placeholder 4"/>
          <p:cNvSpPr>
            <a:spLocks noGrp="1"/>
          </p:cNvSpPr>
          <p:nvPr>
            <p:ph idx="1"/>
          </p:nvPr>
        </p:nvSpPr>
        <p:spPr>
          <a:xfrm>
            <a:off x="152400" y="1828800"/>
            <a:ext cx="8991600" cy="4419600"/>
          </a:xfrm>
        </p:spPr>
        <p:txBody>
          <a:bodyPr>
            <a:normAutofit fontScale="92500"/>
          </a:bodyPr>
          <a:lstStyle/>
          <a:p>
            <a:r>
              <a:rPr lang="en-US" dirty="0"/>
              <a:t>Adult and Children’s Inpatient Units</a:t>
            </a:r>
          </a:p>
          <a:p>
            <a:r>
              <a:rPr lang="en-US" dirty="0"/>
              <a:t>Partial Hospitalization for Adults and Adolescents.</a:t>
            </a:r>
          </a:p>
          <a:p>
            <a:r>
              <a:rPr lang="en-US" dirty="0"/>
              <a:t>Outpatient Psychiatric Services For Adults, Children and Adolescents</a:t>
            </a:r>
          </a:p>
          <a:p>
            <a:r>
              <a:rPr lang="en-US" dirty="0" smtClean="0"/>
              <a:t>Psychiatric Consultation </a:t>
            </a:r>
            <a:r>
              <a:rPr lang="en-US" dirty="0"/>
              <a:t>Liaison Services</a:t>
            </a:r>
          </a:p>
          <a:p>
            <a:r>
              <a:rPr lang="en-US" dirty="0"/>
              <a:t>Psychiatric Emergency Screening Services</a:t>
            </a:r>
          </a:p>
          <a:p>
            <a:r>
              <a:rPr lang="en-US" dirty="0"/>
              <a:t>Integrated Psychiatric Care</a:t>
            </a:r>
          </a:p>
          <a:p>
            <a:r>
              <a:rPr lang="en-US" dirty="0"/>
              <a:t>Integrated Behavioral Health</a:t>
            </a:r>
          </a:p>
          <a:p>
            <a:endParaRPr lang="en-US" dirty="0"/>
          </a:p>
        </p:txBody>
      </p:sp>
    </p:spTree>
    <p:extLst>
      <p:ext uri="{BB962C8B-B14F-4D97-AF65-F5344CB8AC3E}">
        <p14:creationId xmlns:p14="http://schemas.microsoft.com/office/powerpoint/2010/main" xmlns="" val="23576031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04800"/>
            <a:ext cx="9144000" cy="7046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315255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CCT Behavioral Health Specialist</a:t>
            </a:r>
            <a:endParaRPr lang="en-US" dirty="0"/>
          </a:p>
        </p:txBody>
      </p:sp>
      <p:sp>
        <p:nvSpPr>
          <p:cNvPr id="8" name="Content Placeholder 7"/>
          <p:cNvSpPr>
            <a:spLocks noGrp="1"/>
          </p:cNvSpPr>
          <p:nvPr>
            <p:ph idx="1"/>
          </p:nvPr>
        </p:nvSpPr>
        <p:spPr>
          <a:xfrm>
            <a:off x="457200" y="1447800"/>
            <a:ext cx="8229600" cy="5334000"/>
          </a:xfrm>
        </p:spPr>
        <p:txBody>
          <a:bodyPr>
            <a:normAutofit fontScale="70000" lnSpcReduction="20000"/>
          </a:bodyPr>
          <a:lstStyle/>
          <a:p>
            <a:r>
              <a:rPr lang="en-US" dirty="0" smtClean="0"/>
              <a:t>Function as a member of the multi-disciplinary CCT working with physician practices to provide comprehensive behavioral health services across the care continuum for high-risk patients with multiple chronic conditions and Mental Health/Substance Abuse conditions</a:t>
            </a:r>
          </a:p>
          <a:p>
            <a:pPr marL="0" indent="0">
              <a:buNone/>
            </a:pPr>
            <a:endParaRPr lang="en-US" dirty="0" smtClean="0"/>
          </a:p>
          <a:p>
            <a:r>
              <a:rPr lang="en-US" dirty="0"/>
              <a:t>9 CCT Behavioral Health </a:t>
            </a:r>
            <a:r>
              <a:rPr lang="en-US" dirty="0" smtClean="0"/>
              <a:t>Specialists covering 24 </a:t>
            </a:r>
            <a:r>
              <a:rPr lang="en-US" dirty="0"/>
              <a:t>Primary Care </a:t>
            </a:r>
            <a:r>
              <a:rPr lang="en-US" dirty="0" smtClean="0"/>
              <a:t>Practices</a:t>
            </a:r>
          </a:p>
          <a:p>
            <a:pPr marL="0" indent="0">
              <a:buNone/>
            </a:pPr>
            <a:endParaRPr lang="en-US" dirty="0" smtClean="0"/>
          </a:p>
          <a:p>
            <a:r>
              <a:rPr lang="en-US" dirty="0" smtClean="0"/>
              <a:t>Perform comprehensive intake and level of care assessments and refer patients to appropriate Mental Health and Substance Abuse providers. Evaluate and identify barriers to care</a:t>
            </a:r>
          </a:p>
          <a:p>
            <a:endParaRPr lang="en-US" dirty="0" smtClean="0"/>
          </a:p>
          <a:p>
            <a:r>
              <a:rPr lang="en-US" dirty="0"/>
              <a:t>CCT recently awarded </a:t>
            </a:r>
            <a:r>
              <a:rPr lang="en-US" dirty="0" smtClean="0"/>
              <a:t>grant </a:t>
            </a:r>
            <a:r>
              <a:rPr lang="en-US" dirty="0"/>
              <a:t>by PA Department of Health to e</a:t>
            </a:r>
            <a:r>
              <a:rPr lang="en-US" dirty="0" smtClean="0"/>
              <a:t>xpand CCT Behavior </a:t>
            </a:r>
            <a:r>
              <a:rPr lang="en-US" dirty="0"/>
              <a:t>Health Services</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xmlns="" val="291511634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Health Specialist</a:t>
            </a:r>
            <a:endParaRPr lang="en-US" dirty="0"/>
          </a:p>
        </p:txBody>
      </p:sp>
      <p:sp>
        <p:nvSpPr>
          <p:cNvPr id="3" name="Content Placeholder 2"/>
          <p:cNvSpPr>
            <a:spLocks noGrp="1"/>
          </p:cNvSpPr>
          <p:nvPr>
            <p:ph idx="1"/>
          </p:nvPr>
        </p:nvSpPr>
        <p:spPr>
          <a:xfrm>
            <a:off x="457200" y="1676400"/>
            <a:ext cx="8229600" cy="4343400"/>
          </a:xfrm>
        </p:spPr>
        <p:txBody>
          <a:bodyPr>
            <a:normAutofit fontScale="92500" lnSpcReduction="20000"/>
          </a:bodyPr>
          <a:lstStyle/>
          <a:p>
            <a:endParaRPr lang="en-US" sz="2400" dirty="0" smtClean="0"/>
          </a:p>
          <a:p>
            <a:r>
              <a:rPr lang="en-US" sz="2600" dirty="0" smtClean="0"/>
              <a:t>Provide short term, solution focused therapy while assisting in linkage to appropriate Mental Health/Substance Abuse providers. Act as a bridge until access has been established to outside mental health providers</a:t>
            </a:r>
          </a:p>
          <a:p>
            <a:pPr marL="0" indent="0">
              <a:buNone/>
            </a:pPr>
            <a:endParaRPr lang="en-US" sz="2600" dirty="0" smtClean="0"/>
          </a:p>
          <a:p>
            <a:r>
              <a:rPr lang="en-US" sz="2600" dirty="0" smtClean="0"/>
              <a:t>Typical length of treatment is between 6-8 sessions</a:t>
            </a:r>
          </a:p>
          <a:p>
            <a:endParaRPr lang="en-US" sz="2600" dirty="0" smtClean="0"/>
          </a:p>
          <a:p>
            <a:r>
              <a:rPr lang="en-US" sz="2600" dirty="0" smtClean="0"/>
              <a:t>Facilitate Depression Screenings (PHQ-9), Anxiety Screenings (GADS) and during intake, during treatment and at discharge</a:t>
            </a:r>
          </a:p>
          <a:p>
            <a:endParaRPr lang="en-US" sz="2400" dirty="0" smtClean="0"/>
          </a:p>
          <a:p>
            <a:endParaRPr lang="en-US" dirty="0"/>
          </a:p>
        </p:txBody>
      </p:sp>
    </p:spTree>
    <p:extLst>
      <p:ext uri="{BB962C8B-B14F-4D97-AF65-F5344CB8AC3E}">
        <p14:creationId xmlns:p14="http://schemas.microsoft.com/office/powerpoint/2010/main" xmlns="" val="268265873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Behavioral Health, Suicide </a:t>
            </a:r>
            <a:br>
              <a:rPr lang="en-US" sz="3600" dirty="0" smtClean="0"/>
            </a:br>
            <a:r>
              <a:rPr lang="en-US" sz="3600" dirty="0" smtClean="0"/>
              <a:t>and Primary Care</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smtClean="0"/>
              <a:t>Up to </a:t>
            </a:r>
            <a:r>
              <a:rPr lang="en-US" dirty="0">
                <a:solidFill>
                  <a:schemeClr val="tx1"/>
                </a:solidFill>
                <a:hlinkClick r:id="rId2"/>
              </a:rPr>
              <a:t>45% of individuals who die by suicide have visited their primary care physician</a:t>
            </a:r>
            <a:r>
              <a:rPr lang="en-US" dirty="0"/>
              <a:t> within a month of their death; additional research suggests that up to </a:t>
            </a:r>
            <a:r>
              <a:rPr lang="en-US" dirty="0">
                <a:solidFill>
                  <a:schemeClr val="tx1"/>
                </a:solidFill>
                <a:hlinkClick r:id="rId3"/>
              </a:rPr>
              <a:t>67% of those who attempt suicide receive medical attention as a result</a:t>
            </a:r>
            <a:r>
              <a:rPr lang="en-US" dirty="0"/>
              <a:t> of their attempt</a:t>
            </a:r>
          </a:p>
          <a:p>
            <a:pPr marL="0" indent="0">
              <a:buNone/>
            </a:pPr>
            <a:endParaRPr lang="en-US" dirty="0"/>
          </a:p>
          <a:p>
            <a:r>
              <a:rPr lang="en-US" dirty="0"/>
              <a:t>Recent research shows that </a:t>
            </a:r>
            <a:r>
              <a:rPr lang="en-US" dirty="0">
                <a:hlinkClick r:id="rId4"/>
              </a:rPr>
              <a:t>25-60% of people contemplating suicide seek attention for a medical problem</a:t>
            </a:r>
            <a:r>
              <a:rPr lang="en-US" dirty="0"/>
              <a:t> in the weeks before death, and yet as many as </a:t>
            </a:r>
            <a:r>
              <a:rPr lang="en-US" dirty="0">
                <a:hlinkClick r:id="rId5"/>
              </a:rPr>
              <a:t>81% do not seek prior psychiatric help</a:t>
            </a:r>
            <a:r>
              <a:rPr lang="en-US" dirty="0"/>
              <a:t>. Such evidence speaks to the need for systems to help identify and monitor individuals at risk for suicide in primary care settings</a:t>
            </a:r>
          </a:p>
          <a:p>
            <a:endParaRPr lang="en-US" dirty="0"/>
          </a:p>
        </p:txBody>
      </p:sp>
      <p:sp>
        <p:nvSpPr>
          <p:cNvPr id="4" name="TextBox 3"/>
          <p:cNvSpPr txBox="1"/>
          <p:nvPr/>
        </p:nvSpPr>
        <p:spPr>
          <a:xfrm>
            <a:off x="838200" y="6211669"/>
            <a:ext cx="7315200" cy="553998"/>
          </a:xfrm>
          <a:prstGeom prst="rect">
            <a:avLst/>
          </a:prstGeom>
          <a:noFill/>
        </p:spPr>
        <p:txBody>
          <a:bodyPr wrap="square" rtlCol="0">
            <a:spAutoFit/>
          </a:bodyPr>
          <a:lstStyle/>
          <a:p>
            <a:r>
              <a:rPr lang="en-US" sz="1000" dirty="0"/>
              <a:t>Am J Psychiatry. 2002 Jun;159(6):909-16.</a:t>
            </a:r>
          </a:p>
          <a:p>
            <a:r>
              <a:rPr lang="en-US" sz="1000" dirty="0"/>
              <a:t>Contact with mental health and primary care providers before suicide: a review of the evidence.</a:t>
            </a:r>
          </a:p>
          <a:p>
            <a:r>
              <a:rPr lang="en-US" sz="1000" dirty="0"/>
              <a:t>Luoma JB1, Martin CE, Pearson JL.</a:t>
            </a:r>
          </a:p>
        </p:txBody>
      </p:sp>
    </p:spTree>
    <p:extLst>
      <p:ext uri="{BB962C8B-B14F-4D97-AF65-F5344CB8AC3E}">
        <p14:creationId xmlns:p14="http://schemas.microsoft.com/office/powerpoint/2010/main" xmlns="" val="151164099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	Disclosure</a:t>
            </a:r>
            <a:endParaRPr lang="en-US" dirty="0"/>
          </a:p>
        </p:txBody>
      </p:sp>
      <p:sp>
        <p:nvSpPr>
          <p:cNvPr id="6" name="Content Placeholder 5"/>
          <p:cNvSpPr>
            <a:spLocks noGrp="1"/>
          </p:cNvSpPr>
          <p:nvPr>
            <p:ph sz="half" idx="2"/>
          </p:nvPr>
        </p:nvSpPr>
        <p:spPr>
          <a:xfrm>
            <a:off x="0" y="1752600"/>
            <a:ext cx="5867400" cy="3951288"/>
          </a:xfrm>
        </p:spPr>
        <p:txBody>
          <a:bodyPr>
            <a:normAutofit/>
          </a:bodyPr>
          <a:lstStyle/>
          <a:p>
            <a:pPr lvl="0"/>
            <a:r>
              <a:rPr lang="en-US" dirty="0">
                <a:effectLst/>
              </a:rPr>
              <a:t>The </a:t>
            </a:r>
            <a:r>
              <a:rPr lang="en-US" dirty="0" smtClean="0">
                <a:effectLst/>
              </a:rPr>
              <a:t>speakers involved </a:t>
            </a:r>
            <a:r>
              <a:rPr lang="en-US" dirty="0">
                <a:effectLst/>
              </a:rPr>
              <a:t>in this presentation have no financial relationships to disclose.</a:t>
            </a:r>
          </a:p>
          <a:p>
            <a:pPr lvl="0"/>
            <a:r>
              <a:rPr lang="en-US" dirty="0" smtClean="0">
                <a:effectLst/>
              </a:rPr>
              <a:t>The presenters </a:t>
            </a:r>
            <a:r>
              <a:rPr lang="en-US" dirty="0">
                <a:effectLst/>
              </a:rPr>
              <a:t>will not discuss off label use and /or investigational use in this presentation.</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9800" y="304800"/>
            <a:ext cx="3113314"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074960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Behavioral Health in Primary Care</a:t>
            </a:r>
            <a:endParaRPr lang="en-US" sz="4000" dirty="0"/>
          </a:p>
        </p:txBody>
      </p:sp>
      <p:sp>
        <p:nvSpPr>
          <p:cNvPr id="3" name="Content Placeholder 2"/>
          <p:cNvSpPr>
            <a:spLocks noGrp="1"/>
          </p:cNvSpPr>
          <p:nvPr>
            <p:ph idx="1"/>
          </p:nvPr>
        </p:nvSpPr>
        <p:spPr/>
        <p:txBody>
          <a:bodyPr>
            <a:normAutofit fontScale="85000" lnSpcReduction="10000"/>
          </a:bodyPr>
          <a:lstStyle/>
          <a:p>
            <a:r>
              <a:rPr lang="en-US" dirty="0" smtClean="0"/>
              <a:t>Mental illness is a source of significant comorbidity in the chronically ill</a:t>
            </a:r>
          </a:p>
          <a:p>
            <a:pPr marL="0" indent="0">
              <a:buNone/>
            </a:pPr>
            <a:endParaRPr lang="en-US" dirty="0" smtClean="0"/>
          </a:p>
          <a:p>
            <a:r>
              <a:rPr lang="en-US" dirty="0" smtClean="0"/>
              <a:t>A substantial volume of Behavioral </a:t>
            </a:r>
            <a:r>
              <a:rPr lang="en-US" dirty="0"/>
              <a:t>H</a:t>
            </a:r>
            <a:r>
              <a:rPr lang="en-US" dirty="0" smtClean="0"/>
              <a:t>ealth </a:t>
            </a:r>
            <a:r>
              <a:rPr lang="en-US" dirty="0"/>
              <a:t>H</a:t>
            </a:r>
            <a:r>
              <a:rPr lang="en-US" dirty="0" smtClean="0"/>
              <a:t>are is delivered in primary care settings</a:t>
            </a:r>
          </a:p>
          <a:p>
            <a:endParaRPr lang="en-US" dirty="0" smtClean="0"/>
          </a:p>
          <a:p>
            <a:r>
              <a:rPr lang="en-US" dirty="0" smtClean="0"/>
              <a:t>Given the burden of illness and the volume of behavioral health care delivered in primary care settings, emphasis on integration between behavioral health and primary care is needed</a:t>
            </a:r>
          </a:p>
          <a:p>
            <a:endParaRPr lang="en-US" dirty="0"/>
          </a:p>
        </p:txBody>
      </p:sp>
    </p:spTree>
    <p:extLst>
      <p:ext uri="{BB962C8B-B14F-4D97-AF65-F5344CB8AC3E}">
        <p14:creationId xmlns:p14="http://schemas.microsoft.com/office/powerpoint/2010/main" xmlns="" val="138588522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Motivational  Interviewing as a Tool</a:t>
            </a:r>
            <a:endParaRPr lang="en-US" dirty="0"/>
          </a:p>
        </p:txBody>
      </p:sp>
      <p:sp>
        <p:nvSpPr>
          <p:cNvPr id="3" name="Content Placeholder 2"/>
          <p:cNvSpPr>
            <a:spLocks noGrp="1"/>
          </p:cNvSpPr>
          <p:nvPr>
            <p:ph idx="1"/>
          </p:nvPr>
        </p:nvSpPr>
        <p:spPr/>
        <p:txBody>
          <a:bodyPr>
            <a:normAutofit fontScale="85000" lnSpcReduction="20000"/>
          </a:bodyPr>
          <a:lstStyle/>
          <a:p>
            <a:r>
              <a:rPr lang="en-US" sz="2800" dirty="0"/>
              <a:t>Motivational Interviewing: “A directive, client-centered counseling style for helping clients explore and resolve ambivalence about behavior change.” William R. Miller, 1991</a:t>
            </a:r>
          </a:p>
          <a:p>
            <a:endParaRPr lang="en-US" sz="2800" dirty="0"/>
          </a:p>
          <a:p>
            <a:r>
              <a:rPr lang="en-US" sz="2800" dirty="0"/>
              <a:t>Motivational interviewing is designed to stimulate the patient’s desire to change unhealthy </a:t>
            </a:r>
            <a:r>
              <a:rPr lang="en-US" sz="2800" dirty="0" smtClean="0"/>
              <a:t>behaviors</a:t>
            </a:r>
            <a:endParaRPr lang="en-US" sz="2800" dirty="0"/>
          </a:p>
          <a:p>
            <a:endParaRPr lang="en-US" sz="2800" dirty="0"/>
          </a:p>
          <a:p>
            <a:r>
              <a:rPr lang="en-US" sz="2800" dirty="0"/>
              <a:t>Open-ended Questions, Affirmations, Reflective Listening, and summarizing (OARS)</a:t>
            </a:r>
          </a:p>
          <a:p>
            <a:endParaRPr lang="en-US" sz="2800" dirty="0"/>
          </a:p>
          <a:p>
            <a:r>
              <a:rPr lang="en-US" sz="2800" dirty="0"/>
              <a:t>The counseling technique is focused, goal directed and patient </a:t>
            </a:r>
            <a:r>
              <a:rPr lang="en-US" sz="2800" dirty="0" smtClean="0"/>
              <a:t>centered</a:t>
            </a:r>
            <a:endParaRPr lang="en-US" sz="2800" dirty="0"/>
          </a:p>
        </p:txBody>
      </p:sp>
    </p:spTree>
    <p:extLst>
      <p:ext uri="{BB962C8B-B14F-4D97-AF65-F5344CB8AC3E}">
        <p14:creationId xmlns:p14="http://schemas.microsoft.com/office/powerpoint/2010/main" xmlns="" val="429099574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 Continued</a:t>
            </a:r>
            <a:endParaRPr lang="en-US" dirty="0"/>
          </a:p>
        </p:txBody>
      </p:sp>
      <p:sp>
        <p:nvSpPr>
          <p:cNvPr id="3" name="Content Placeholder 2"/>
          <p:cNvSpPr>
            <a:spLocks noGrp="1"/>
          </p:cNvSpPr>
          <p:nvPr>
            <p:ph idx="1"/>
          </p:nvPr>
        </p:nvSpPr>
        <p:spPr/>
        <p:txBody>
          <a:bodyPr>
            <a:normAutofit/>
          </a:bodyPr>
          <a:lstStyle/>
          <a:p>
            <a:r>
              <a:rPr lang="en-US" sz="2400" dirty="0" smtClean="0"/>
              <a:t>The emphasis is on helping the patient consider different courses of action, identify personal goals and take responsibility for his or her progress</a:t>
            </a:r>
          </a:p>
          <a:p>
            <a:endParaRPr lang="en-US" sz="2400" dirty="0" smtClean="0"/>
          </a:p>
          <a:p>
            <a:r>
              <a:rPr lang="en-US" sz="2400" dirty="0" smtClean="0"/>
              <a:t>Open-ended questions and statements of affirmation are helpful to the process</a:t>
            </a:r>
          </a:p>
          <a:p>
            <a:endParaRPr lang="en-US" sz="2400" dirty="0" smtClean="0"/>
          </a:p>
          <a:p>
            <a:r>
              <a:rPr lang="en-US" sz="2400" dirty="0" smtClean="0"/>
              <a:t>Reflecting patients’ thoughts back to them can elicit conversation and help them arrive at their own ideas for change</a:t>
            </a:r>
            <a:endParaRPr lang="en-US" sz="2400" dirty="0"/>
          </a:p>
        </p:txBody>
      </p:sp>
    </p:spTree>
    <p:extLst>
      <p:ext uri="{BB962C8B-B14F-4D97-AF65-F5344CB8AC3E}">
        <p14:creationId xmlns:p14="http://schemas.microsoft.com/office/powerpoint/2010/main" xmlns="" val="11920104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fontScale="90000"/>
          </a:bodyPr>
          <a:lstStyle/>
          <a:p>
            <a:r>
              <a:rPr lang="en-US" sz="3200" dirty="0" smtClean="0"/>
              <a:t>CAPTURING THE SPIRIT OF MOTIVATIONAL INTERVIEWING</a:t>
            </a:r>
            <a:br>
              <a:rPr lang="en-US" sz="3200" dirty="0" smtClean="0"/>
            </a:br>
            <a:endParaRPr lang="en-US" sz="3200" dirty="0"/>
          </a:p>
        </p:txBody>
      </p:sp>
      <p:sp>
        <p:nvSpPr>
          <p:cNvPr id="3" name="Content Placeholder 2"/>
          <p:cNvSpPr>
            <a:spLocks noGrp="1"/>
          </p:cNvSpPr>
          <p:nvPr>
            <p:ph idx="1"/>
          </p:nvPr>
        </p:nvSpPr>
        <p:spPr>
          <a:xfrm>
            <a:off x="0" y="1600200"/>
            <a:ext cx="9144000" cy="5410200"/>
          </a:xfrm>
        </p:spPr>
        <p:txBody>
          <a:bodyPr>
            <a:normAutofit fontScale="70000" lnSpcReduction="20000"/>
          </a:bodyPr>
          <a:lstStyle/>
          <a:p>
            <a:r>
              <a:rPr lang="en-US" dirty="0" smtClean="0"/>
              <a:t>Motivation to change is elicited from the patient, not imposed from outside</a:t>
            </a:r>
          </a:p>
          <a:p>
            <a:r>
              <a:rPr lang="en-US" dirty="0" smtClean="0"/>
              <a:t>It is the patient’s task, not the therapists, to resolve his or her ambivalence</a:t>
            </a:r>
          </a:p>
          <a:p>
            <a:r>
              <a:rPr lang="en-US" dirty="0" smtClean="0"/>
              <a:t>Direct persuasion is not an effective method for resolving ambivalence</a:t>
            </a:r>
          </a:p>
          <a:p>
            <a:r>
              <a:rPr lang="en-US" dirty="0" smtClean="0"/>
              <a:t>The counseling style is a quiet one, with a focus on eliciting the patient’s thoughts </a:t>
            </a:r>
          </a:p>
          <a:p>
            <a:r>
              <a:rPr lang="en-US" dirty="0" smtClean="0"/>
              <a:t>The therapist is directive in helping the patient examine and resolve ambivalence</a:t>
            </a:r>
          </a:p>
          <a:p>
            <a:r>
              <a:rPr lang="en-US" dirty="0" smtClean="0"/>
              <a:t>Readiness to change is not a patient trait but a fluctuating product of interpersonal interaction </a:t>
            </a:r>
            <a:endParaRPr lang="en-US" dirty="0"/>
          </a:p>
          <a:p>
            <a:r>
              <a:rPr lang="en-US" dirty="0" smtClean="0"/>
              <a:t>The therapeutic relationship is more like a partnership or companionship; expert/recipient roles can impede the process</a:t>
            </a:r>
          </a:p>
          <a:p>
            <a:pPr marL="0" indent="0">
              <a:buNone/>
            </a:pPr>
            <a:endParaRPr lang="en-US" sz="3600" dirty="0" smtClean="0">
              <a:solidFill>
                <a:schemeClr val="tx1"/>
              </a:solidFill>
            </a:endParaRPr>
          </a:p>
          <a:p>
            <a:pPr marL="0" indent="0">
              <a:buNone/>
            </a:pPr>
            <a:r>
              <a:rPr lang="en-US" dirty="0" smtClean="0">
                <a:solidFill>
                  <a:schemeClr val="tx1"/>
                </a:solidFill>
              </a:rPr>
              <a:t>For more information, visit http://www.motivationalinterview.net.</a:t>
            </a:r>
            <a:endParaRPr lang="en-US" dirty="0">
              <a:solidFill>
                <a:schemeClr val="tx1"/>
              </a:solidFill>
            </a:endParaRPr>
          </a:p>
        </p:txBody>
      </p:sp>
    </p:spTree>
    <p:extLst>
      <p:ext uri="{BB962C8B-B14F-4D97-AF65-F5344CB8AC3E}">
        <p14:creationId xmlns:p14="http://schemas.microsoft.com/office/powerpoint/2010/main" xmlns="" val="124906600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Snap Shot</a:t>
            </a:r>
            <a:endParaRPr lang="en-US" dirty="0"/>
          </a:p>
        </p:txBody>
      </p:sp>
      <p:sp>
        <p:nvSpPr>
          <p:cNvPr id="3" name="Content Placeholder 2"/>
          <p:cNvSpPr>
            <a:spLocks noGrp="1"/>
          </p:cNvSpPr>
          <p:nvPr>
            <p:ph idx="1"/>
          </p:nvPr>
        </p:nvSpPr>
        <p:spPr>
          <a:xfrm>
            <a:off x="0" y="1371600"/>
            <a:ext cx="9144000" cy="5334000"/>
          </a:xfrm>
        </p:spPr>
        <p:txBody>
          <a:bodyPr>
            <a:normAutofit/>
          </a:bodyPr>
          <a:lstStyle/>
          <a:p>
            <a:r>
              <a:rPr lang="en-US" sz="2000" b="1" dirty="0"/>
              <a:t>25 yr. old  T4 Paraplegic Static Post </a:t>
            </a:r>
            <a:r>
              <a:rPr lang="en-US" sz="2000" b="1" dirty="0" smtClean="0"/>
              <a:t>GSW</a:t>
            </a:r>
            <a:r>
              <a:rPr lang="en-US" sz="2000" b="1" dirty="0"/>
              <a:t> </a:t>
            </a:r>
          </a:p>
          <a:p>
            <a:r>
              <a:rPr lang="en-US" sz="2000" b="1" dirty="0" smtClean="0"/>
              <a:t>Hospitalized more that 60 days due to discharge situation</a:t>
            </a:r>
          </a:p>
          <a:p>
            <a:r>
              <a:rPr lang="en-US" sz="2000" b="1" dirty="0" smtClean="0"/>
              <a:t>History of mood swings, anxiety,  and marijuana and benzodiazepine abuse and possible opiate medication abuse</a:t>
            </a:r>
          </a:p>
          <a:p>
            <a:r>
              <a:rPr lang="en-US" sz="2000" b="1" dirty="0" smtClean="0"/>
              <a:t>CCT BH, CCT SW and CCT CM able to meet patient and family while in hospital</a:t>
            </a:r>
          </a:p>
          <a:p>
            <a:r>
              <a:rPr lang="en-US" sz="2000" b="1" dirty="0" smtClean="0"/>
              <a:t>MI used to help patient set goals and take ownership of his PTSD</a:t>
            </a:r>
          </a:p>
          <a:p>
            <a:r>
              <a:rPr lang="en-US" sz="2000" b="1" dirty="0" smtClean="0"/>
              <a:t>CCT helped refer patient to a Partial Hospitalization Program, establish his medical insurance and connected him to Center for Independent Living</a:t>
            </a:r>
          </a:p>
          <a:p>
            <a:r>
              <a:rPr lang="en-US" sz="2000" b="1" dirty="0" smtClean="0"/>
              <a:t>Patient able to get discharged to uncles apartment until patient attained his own place</a:t>
            </a:r>
          </a:p>
          <a:p>
            <a:r>
              <a:rPr lang="en-US" sz="2000" b="1" dirty="0" smtClean="0"/>
              <a:t>Patient has followed up with outpatient MH services and PT with new goals of participating in men’s wheelchair basketball league.</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xmlns="" val="595810459"/>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Cultural Competence in Behavioral Health</a:t>
            </a:r>
          </a:p>
        </p:txBody>
      </p:sp>
      <p:sp>
        <p:nvSpPr>
          <p:cNvPr id="3" name="Content Placeholder 2"/>
          <p:cNvSpPr>
            <a:spLocks noGrp="1"/>
          </p:cNvSpPr>
          <p:nvPr>
            <p:ph idx="1"/>
          </p:nvPr>
        </p:nvSpPr>
        <p:spPr/>
        <p:txBody>
          <a:bodyPr>
            <a:normAutofit/>
          </a:bodyPr>
          <a:lstStyle/>
          <a:p>
            <a:r>
              <a:rPr lang="en-US" sz="2600" dirty="0"/>
              <a:t>Cultural competence is the ability to relate effectively to individuals from various groups and </a:t>
            </a:r>
            <a:r>
              <a:rPr lang="en-US" sz="2600" dirty="0" smtClean="0"/>
              <a:t>backgrounds</a:t>
            </a:r>
          </a:p>
          <a:p>
            <a:endParaRPr lang="en-US" sz="2600" dirty="0"/>
          </a:p>
          <a:p>
            <a:r>
              <a:rPr lang="en-US" sz="2600" dirty="0"/>
              <a:t>Cultural competence recognizes the broad scope of the dimensions that influence an individual’s personal </a:t>
            </a:r>
            <a:r>
              <a:rPr lang="en-US" sz="2600" dirty="0" smtClean="0"/>
              <a:t>identity</a:t>
            </a:r>
          </a:p>
          <a:p>
            <a:endParaRPr lang="en-US" sz="2600" dirty="0"/>
          </a:p>
          <a:p>
            <a:r>
              <a:rPr lang="en-US" sz="2600" dirty="0"/>
              <a:t>• race• ethnicity• language• sexual orientation• gender• age• disability• class/socioeconomic status• education• religious/spiritual orientation</a:t>
            </a:r>
          </a:p>
          <a:p>
            <a:endParaRPr lang="en-US" dirty="0"/>
          </a:p>
        </p:txBody>
      </p:sp>
    </p:spTree>
    <p:extLst>
      <p:ext uri="{BB962C8B-B14F-4D97-AF65-F5344CB8AC3E}">
        <p14:creationId xmlns:p14="http://schemas.microsoft.com/office/powerpoint/2010/main" xmlns="" val="1919590914"/>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Cultural Competence </a:t>
            </a:r>
            <a:br>
              <a:rPr lang="en-US" dirty="0" smtClean="0"/>
            </a:br>
            <a:r>
              <a:rPr lang="en-US" dirty="0" smtClean="0"/>
              <a:t>in Behavioral Health</a:t>
            </a:r>
            <a:endParaRPr lang="en-US" dirty="0"/>
          </a:p>
        </p:txBody>
      </p:sp>
      <p:sp>
        <p:nvSpPr>
          <p:cNvPr id="3" name="Content Placeholder 2"/>
          <p:cNvSpPr>
            <a:spLocks noGrp="1"/>
          </p:cNvSpPr>
          <p:nvPr>
            <p:ph idx="1"/>
          </p:nvPr>
        </p:nvSpPr>
        <p:spPr/>
        <p:txBody>
          <a:bodyPr>
            <a:normAutofit fontScale="92500" lnSpcReduction="10000"/>
          </a:bodyPr>
          <a:lstStyle/>
          <a:p>
            <a:r>
              <a:rPr lang="en-US" dirty="0"/>
              <a:t>Disparities in Behavioral Health Services</a:t>
            </a:r>
          </a:p>
          <a:p>
            <a:r>
              <a:rPr lang="en-US" dirty="0"/>
              <a:t>Racial and ethnic minority, marginalized populations</a:t>
            </a:r>
          </a:p>
          <a:p>
            <a:pPr lvl="1"/>
            <a:r>
              <a:rPr lang="en-US" dirty="0"/>
              <a:t>L</a:t>
            </a:r>
            <a:r>
              <a:rPr lang="en-US" dirty="0" smtClean="0"/>
              <a:t>ess </a:t>
            </a:r>
            <a:r>
              <a:rPr lang="en-US" dirty="0"/>
              <a:t>likely to have access to available Behavioral health services</a:t>
            </a:r>
          </a:p>
          <a:p>
            <a:pPr lvl="1"/>
            <a:r>
              <a:rPr lang="en-US" dirty="0"/>
              <a:t>L</a:t>
            </a:r>
            <a:r>
              <a:rPr lang="en-US" dirty="0" smtClean="0"/>
              <a:t>ess </a:t>
            </a:r>
            <a:r>
              <a:rPr lang="en-US" dirty="0"/>
              <a:t>likely to receive necessary behavioral health care</a:t>
            </a:r>
          </a:p>
          <a:p>
            <a:pPr lvl="1"/>
            <a:r>
              <a:rPr lang="en-US" dirty="0"/>
              <a:t>O</a:t>
            </a:r>
            <a:r>
              <a:rPr lang="en-US" dirty="0" smtClean="0"/>
              <a:t>ften </a:t>
            </a:r>
            <a:r>
              <a:rPr lang="en-US" dirty="0"/>
              <a:t>receive sub-standard quality of treatment</a:t>
            </a:r>
          </a:p>
          <a:p>
            <a:pPr lvl="1"/>
            <a:r>
              <a:rPr lang="en-US" dirty="0"/>
              <a:t>S</a:t>
            </a:r>
            <a:r>
              <a:rPr lang="en-US" dirty="0" smtClean="0"/>
              <a:t>ignificantly </a:t>
            </a:r>
            <a:r>
              <a:rPr lang="en-US" dirty="0"/>
              <a:t>underrepresented in behavioral </a:t>
            </a:r>
            <a:r>
              <a:rPr lang="en-US" dirty="0" smtClean="0"/>
              <a:t>health </a:t>
            </a:r>
            <a:r>
              <a:rPr lang="en-US" dirty="0"/>
              <a:t>research</a:t>
            </a:r>
          </a:p>
          <a:p>
            <a:endParaRPr lang="en-US" dirty="0"/>
          </a:p>
        </p:txBody>
      </p:sp>
    </p:spTree>
    <p:extLst>
      <p:ext uri="{BB962C8B-B14F-4D97-AF65-F5344CB8AC3E}">
        <p14:creationId xmlns:p14="http://schemas.microsoft.com/office/powerpoint/2010/main" xmlns="" val="375849515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Cultural Competence in </a:t>
            </a:r>
            <a:r>
              <a:rPr lang="en-US" dirty="0" smtClean="0"/>
              <a:t/>
            </a:r>
            <a:br>
              <a:rPr lang="en-US" dirty="0" smtClean="0"/>
            </a:br>
            <a:r>
              <a:rPr lang="en-US" dirty="0" smtClean="0"/>
              <a:t>Behavioral </a:t>
            </a:r>
            <a:r>
              <a:rPr lang="en-US" dirty="0"/>
              <a:t>Health</a:t>
            </a:r>
          </a:p>
        </p:txBody>
      </p:sp>
      <p:sp>
        <p:nvSpPr>
          <p:cNvPr id="3" name="Content Placeholder 2"/>
          <p:cNvSpPr>
            <a:spLocks noGrp="1"/>
          </p:cNvSpPr>
          <p:nvPr>
            <p:ph idx="1"/>
          </p:nvPr>
        </p:nvSpPr>
        <p:spPr/>
        <p:txBody>
          <a:bodyPr>
            <a:normAutofit fontScale="85000" lnSpcReduction="10000"/>
          </a:bodyPr>
          <a:lstStyle/>
          <a:p>
            <a:r>
              <a:rPr lang="en-US" dirty="0"/>
              <a:t>Cultural Barriers to Behavioral Health Care</a:t>
            </a:r>
          </a:p>
          <a:p>
            <a:r>
              <a:rPr lang="en-US" dirty="0"/>
              <a:t>M</a:t>
            </a:r>
            <a:r>
              <a:rPr lang="en-US" dirty="0" smtClean="0"/>
              <a:t>istrust </a:t>
            </a:r>
            <a:r>
              <a:rPr lang="en-US" dirty="0"/>
              <a:t>and fear of treatment</a:t>
            </a:r>
          </a:p>
          <a:p>
            <a:r>
              <a:rPr lang="en-US" dirty="0"/>
              <a:t>A</a:t>
            </a:r>
            <a:r>
              <a:rPr lang="en-US" dirty="0" smtClean="0"/>
              <a:t>lternative </a:t>
            </a:r>
            <a:r>
              <a:rPr lang="en-US" dirty="0"/>
              <a:t>ideas about what constitutes illness and health</a:t>
            </a:r>
          </a:p>
          <a:p>
            <a:r>
              <a:rPr lang="en-US" dirty="0"/>
              <a:t>L</a:t>
            </a:r>
            <a:r>
              <a:rPr lang="en-US" dirty="0" smtClean="0"/>
              <a:t>anguage </a:t>
            </a:r>
            <a:r>
              <a:rPr lang="en-US" dirty="0"/>
              <a:t>barriers and ineffective communication</a:t>
            </a:r>
          </a:p>
          <a:p>
            <a:r>
              <a:rPr lang="en-US" dirty="0"/>
              <a:t>A</a:t>
            </a:r>
            <a:r>
              <a:rPr lang="en-US" dirty="0" smtClean="0"/>
              <a:t>ccess </a:t>
            </a:r>
            <a:r>
              <a:rPr lang="en-US" dirty="0"/>
              <a:t>barriers, such as inadequate insurance coverage </a:t>
            </a:r>
          </a:p>
          <a:p>
            <a:r>
              <a:rPr lang="en-US" dirty="0"/>
              <a:t>L</a:t>
            </a:r>
            <a:r>
              <a:rPr lang="en-US" dirty="0" smtClean="0"/>
              <a:t>ack </a:t>
            </a:r>
            <a:r>
              <a:rPr lang="en-US" dirty="0"/>
              <a:t>of diversity in the mental health workforce</a:t>
            </a:r>
          </a:p>
          <a:p>
            <a:r>
              <a:rPr lang="en-US" dirty="0" smtClean="0"/>
              <a:t>Cultural </a:t>
            </a:r>
            <a:r>
              <a:rPr lang="en-US" dirty="0"/>
              <a:t>Competency Standards into </a:t>
            </a:r>
            <a:r>
              <a:rPr lang="en-US" dirty="0" smtClean="0"/>
              <a:t>practice</a:t>
            </a:r>
            <a:endParaRPr lang="en-US" dirty="0"/>
          </a:p>
          <a:p>
            <a:endParaRPr lang="en-US" dirty="0"/>
          </a:p>
        </p:txBody>
      </p:sp>
    </p:spTree>
    <p:extLst>
      <p:ext uri="{BB962C8B-B14F-4D97-AF65-F5344CB8AC3E}">
        <p14:creationId xmlns:p14="http://schemas.microsoft.com/office/powerpoint/2010/main" xmlns="" val="493575108"/>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 </a:t>
            </a:r>
            <a:endParaRPr lang="en-US" dirty="0"/>
          </a:p>
        </p:txBody>
      </p:sp>
      <p:sp>
        <p:nvSpPr>
          <p:cNvPr id="3" name="Content Placeholder 2"/>
          <p:cNvSpPr>
            <a:spLocks noGrp="1"/>
          </p:cNvSpPr>
          <p:nvPr>
            <p:ph idx="1"/>
          </p:nvPr>
        </p:nvSpPr>
        <p:spPr>
          <a:xfrm>
            <a:off x="152400" y="1371600"/>
            <a:ext cx="8839200" cy="5486400"/>
          </a:xfrm>
        </p:spPr>
        <p:txBody>
          <a:bodyPr>
            <a:normAutofit/>
          </a:bodyPr>
          <a:lstStyle/>
          <a:p>
            <a:r>
              <a:rPr lang="en-US" sz="2400" dirty="0"/>
              <a:t>Use open-ended questions to identify each person’s unique cultural </a:t>
            </a:r>
            <a:r>
              <a:rPr lang="en-US" sz="2400" dirty="0" smtClean="0"/>
              <a:t>outlook</a:t>
            </a:r>
          </a:p>
          <a:p>
            <a:endParaRPr lang="en-US" sz="2400" dirty="0"/>
          </a:p>
          <a:p>
            <a:r>
              <a:rPr lang="en-US" sz="2400" dirty="0"/>
              <a:t> Re-evaluate intake and assessment documentation, as well as policies and procedures, to be more </a:t>
            </a:r>
            <a:r>
              <a:rPr lang="en-US" sz="2400" dirty="0" smtClean="0"/>
              <a:t>inclusive</a:t>
            </a:r>
          </a:p>
          <a:p>
            <a:endParaRPr lang="en-US" sz="2400" dirty="0"/>
          </a:p>
          <a:p>
            <a:r>
              <a:rPr lang="en-US" sz="2400" dirty="0"/>
              <a:t> Employ qualified mental health workers who are fluent in the languages of the groups being </a:t>
            </a:r>
            <a:r>
              <a:rPr lang="en-US" sz="2400" dirty="0" smtClean="0"/>
              <a:t>served</a:t>
            </a:r>
          </a:p>
          <a:p>
            <a:endParaRPr lang="en-US" sz="2400" dirty="0"/>
          </a:p>
          <a:p>
            <a:r>
              <a:rPr lang="en-US" sz="2400" dirty="0"/>
              <a:t> Understand the cultural biases of staff and provide training to address educational needs</a:t>
            </a:r>
          </a:p>
        </p:txBody>
      </p:sp>
    </p:spTree>
    <p:extLst>
      <p:ext uri="{BB962C8B-B14F-4D97-AF65-F5344CB8AC3E}">
        <p14:creationId xmlns:p14="http://schemas.microsoft.com/office/powerpoint/2010/main" xmlns="" val="135362138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i="1" dirty="0" smtClean="0"/>
              <a:t>An Example of Cultural </a:t>
            </a:r>
            <a:r>
              <a:rPr lang="en-US" sz="2000" i="1" dirty="0" smtClean="0"/>
              <a:t>Competence</a:t>
            </a:r>
            <a:r>
              <a:rPr lang="en-US" sz="1800" i="1" dirty="0" smtClean="0"/>
              <a:t> in Practice: A Community-Based Intervention</a:t>
            </a:r>
            <a:endParaRPr lang="en-US" sz="1800" dirty="0"/>
          </a:p>
        </p:txBody>
      </p:sp>
      <p:sp>
        <p:nvSpPr>
          <p:cNvPr id="3" name="Content Placeholder 2"/>
          <p:cNvSpPr>
            <a:spLocks noGrp="1"/>
          </p:cNvSpPr>
          <p:nvPr>
            <p:ph idx="1"/>
          </p:nvPr>
        </p:nvSpPr>
        <p:spPr>
          <a:xfrm>
            <a:off x="457200" y="1371600"/>
            <a:ext cx="8610600" cy="5334000"/>
          </a:xfrm>
        </p:spPr>
        <p:txBody>
          <a:bodyPr>
            <a:normAutofit/>
          </a:bodyPr>
          <a:lstStyle/>
          <a:p>
            <a:r>
              <a:rPr lang="en-US" sz="2400" dirty="0" smtClean="0"/>
              <a:t>36 year old Single, Korean Man, Deaf, Mute, does not sign and only gestures </a:t>
            </a:r>
          </a:p>
          <a:p>
            <a:r>
              <a:rPr lang="en-US" sz="2400" dirty="0" smtClean="0"/>
              <a:t>C/O Depression and Fatigue.</a:t>
            </a:r>
          </a:p>
          <a:p>
            <a:r>
              <a:rPr lang="en-US" sz="2400" dirty="0" smtClean="0"/>
              <a:t>CCT able to spend time with Family members to learn about this man’s life.</a:t>
            </a:r>
          </a:p>
          <a:p>
            <a:r>
              <a:rPr lang="en-US" sz="2400" dirty="0" smtClean="0"/>
              <a:t>CCT research comprehensive resources for family</a:t>
            </a:r>
          </a:p>
          <a:p>
            <a:r>
              <a:rPr lang="en-US" sz="2400" dirty="0" smtClean="0"/>
              <a:t>Found out patient liked to make artwork out of carved wood and encouraged family have patient make new projects.\</a:t>
            </a:r>
          </a:p>
          <a:p>
            <a:r>
              <a:rPr lang="en-US" sz="2400" dirty="0" smtClean="0"/>
              <a:t>Patient and family very grateful due to the CCT spending time with the them. Patient responded well to change in antidepressant medication and became more active with his artwork and helping his brother at his business.</a:t>
            </a:r>
            <a:endParaRPr lang="en-US" sz="2400" dirty="0"/>
          </a:p>
        </p:txBody>
      </p:sp>
    </p:spTree>
    <p:extLst>
      <p:ext uri="{BB962C8B-B14F-4D97-AF65-F5344CB8AC3E}">
        <p14:creationId xmlns:p14="http://schemas.microsoft.com/office/powerpoint/2010/main" xmlns="" val="329142482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mn-lt"/>
              </a:rPr>
              <a:t>Objectives </a:t>
            </a:r>
            <a:endParaRPr lang="en-US" dirty="0">
              <a:effectLst/>
              <a:latin typeface="+mn-lt"/>
            </a:endParaRPr>
          </a:p>
        </p:txBody>
      </p:sp>
      <p:sp>
        <p:nvSpPr>
          <p:cNvPr id="3" name="Content Placeholder 2"/>
          <p:cNvSpPr>
            <a:spLocks noGrp="1"/>
          </p:cNvSpPr>
          <p:nvPr>
            <p:ph idx="1"/>
          </p:nvPr>
        </p:nvSpPr>
        <p:spPr>
          <a:xfrm>
            <a:off x="152400" y="1447800"/>
            <a:ext cx="8763000" cy="5181600"/>
          </a:xfrm>
        </p:spPr>
        <p:txBody>
          <a:bodyPr>
            <a:normAutofit fontScale="85000" lnSpcReduction="20000"/>
          </a:bodyPr>
          <a:lstStyle/>
          <a:p>
            <a:pPr lvl="0"/>
            <a:r>
              <a:rPr lang="en-US" dirty="0">
                <a:effectLst/>
              </a:rPr>
              <a:t>Participants will be able to identify the benefits of a multi-disciplinary, team-based, integrated approach to health care delivery in the primary care setting</a:t>
            </a:r>
            <a:r>
              <a:rPr lang="en-US" dirty="0" smtClean="0">
                <a:effectLst/>
              </a:rPr>
              <a:t>.</a:t>
            </a:r>
          </a:p>
          <a:p>
            <a:pPr marL="0" lvl="0" indent="0">
              <a:buNone/>
            </a:pPr>
            <a:r>
              <a:rPr lang="en-US" b="1" dirty="0">
                <a:effectLst/>
              </a:rPr>
              <a:t> </a:t>
            </a:r>
            <a:endParaRPr lang="en-US" dirty="0">
              <a:effectLst/>
            </a:endParaRPr>
          </a:p>
          <a:p>
            <a:pPr lvl="0"/>
            <a:r>
              <a:rPr lang="en-US" dirty="0">
                <a:effectLst/>
              </a:rPr>
              <a:t>Participants will be able to describe the Community Care Team </a:t>
            </a:r>
            <a:r>
              <a:rPr lang="en-US" dirty="0" smtClean="0">
                <a:effectLst/>
              </a:rPr>
              <a:t>(CCT) model </a:t>
            </a:r>
            <a:r>
              <a:rPr lang="en-US" dirty="0">
                <a:effectLst/>
              </a:rPr>
              <a:t>and identify ways in which this model successfully meets patients’ physical, socioeconomic, and psychosocial needs in a continuous, comprehensive, and integrative way. </a:t>
            </a:r>
            <a:endParaRPr lang="en-US" dirty="0" smtClean="0">
              <a:effectLst/>
            </a:endParaRPr>
          </a:p>
          <a:p>
            <a:pPr marL="0" lvl="0" indent="0">
              <a:buNone/>
            </a:pPr>
            <a:endParaRPr lang="en-US" dirty="0">
              <a:effectLst/>
            </a:endParaRPr>
          </a:p>
          <a:p>
            <a:pPr lvl="0"/>
            <a:r>
              <a:rPr lang="en-US" dirty="0">
                <a:effectLst/>
              </a:rPr>
              <a:t>Participants will be able to identify the ways in which the </a:t>
            </a:r>
            <a:r>
              <a:rPr lang="en-US" dirty="0" smtClean="0">
                <a:effectLst/>
              </a:rPr>
              <a:t>CCT model </a:t>
            </a:r>
            <a:r>
              <a:rPr lang="en-US" dirty="0">
                <a:effectLst/>
              </a:rPr>
              <a:t>contributes to building a stronger, healthier community while restoring patients’ hope in the healthcare system.  </a:t>
            </a:r>
          </a:p>
          <a:p>
            <a:endParaRPr lang="en-US" dirty="0">
              <a:effectLst/>
            </a:endParaRPr>
          </a:p>
        </p:txBody>
      </p:sp>
    </p:spTree>
    <p:extLst>
      <p:ext uri="{BB962C8B-B14F-4D97-AF65-F5344CB8AC3E}">
        <p14:creationId xmlns:p14="http://schemas.microsoft.com/office/powerpoint/2010/main" xmlns="" val="389701817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70239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gtgg</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1" y="304800"/>
            <a:ext cx="7848600" cy="3127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7"/>
          <p:cNvSpPr>
            <a:spLocks noGrp="1"/>
          </p:cNvSpPr>
          <p:nvPr>
            <p:ph idx="1"/>
          </p:nvPr>
        </p:nvSpPr>
        <p:spPr>
          <a:xfrm>
            <a:off x="457200" y="3657600"/>
            <a:ext cx="8229600" cy="2971800"/>
          </a:xfrm>
        </p:spPr>
        <p:txBody>
          <a:bodyPr>
            <a:normAutofit fontScale="77500" lnSpcReduction="20000"/>
          </a:bodyPr>
          <a:lstStyle/>
          <a:p>
            <a:r>
              <a:rPr lang="en-US" dirty="0" smtClean="0"/>
              <a:t>Findings:</a:t>
            </a:r>
          </a:p>
          <a:p>
            <a:pPr lvl="1"/>
            <a:r>
              <a:rPr lang="en-US" dirty="0" smtClean="0">
                <a:effectLst/>
              </a:rPr>
              <a:t>Significant improvements in quality indicators for practices with and without CCTs</a:t>
            </a:r>
          </a:p>
          <a:p>
            <a:pPr lvl="1"/>
            <a:r>
              <a:rPr lang="en-US" dirty="0" smtClean="0">
                <a:effectLst/>
              </a:rPr>
              <a:t>Reduction in the probability of an admission/readmission for high risk patients in CCT practices only.</a:t>
            </a:r>
          </a:p>
          <a:p>
            <a:pPr lvl="1"/>
            <a:r>
              <a:rPr lang="en-US" dirty="0" smtClean="0">
                <a:effectLst/>
              </a:rPr>
              <a:t>Probability of unplanned admission reduced for CCT and non-CCT patients.</a:t>
            </a:r>
          </a:p>
          <a:p>
            <a:pPr lvl="1"/>
            <a:r>
              <a:rPr lang="en-US" dirty="0" smtClean="0">
                <a:effectLst/>
              </a:rPr>
              <a:t>Probability of readmission only reduced in CCT</a:t>
            </a:r>
          </a:p>
          <a:p>
            <a:pPr marL="628650" lvl="1" indent="0">
              <a:buNone/>
            </a:pPr>
            <a:r>
              <a:rPr lang="en-US" dirty="0">
                <a:effectLst/>
              </a:rPr>
              <a:t> </a:t>
            </a:r>
            <a:r>
              <a:rPr lang="en-US" dirty="0" smtClean="0">
                <a:effectLst/>
              </a:rPr>
              <a:t>  patients receiving hospital D/C call from CCT staff. </a:t>
            </a:r>
            <a:endParaRPr lang="en-US" dirty="0">
              <a:effectLst/>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20000"/>
                    </a14:imgEffect>
                  </a14:imgLayer>
                </a14:imgProps>
              </a:ext>
              <a:ext uri="{28A0092B-C50C-407E-A947-70E740481C1C}">
                <a14:useLocalDpi xmlns:a14="http://schemas.microsoft.com/office/drawing/2010/main" xmlns="" val="0"/>
              </a:ext>
            </a:extLst>
          </a:blip>
          <a:stretch>
            <a:fillRect/>
          </a:stretch>
        </p:blipFill>
        <p:spPr>
          <a:xfrm>
            <a:off x="7077998" y="2463848"/>
            <a:ext cx="1998406" cy="1111696"/>
          </a:xfrm>
          <a:prstGeom prst="rect">
            <a:avLst/>
          </a:prstGeom>
        </p:spPr>
      </p:pic>
    </p:spTree>
    <p:extLst>
      <p:ext uri="{BB962C8B-B14F-4D97-AF65-F5344CB8AC3E}">
        <p14:creationId xmlns:p14="http://schemas.microsoft.com/office/powerpoint/2010/main" xmlns="" val="330096209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pitchFamily="34" charset="0"/>
                <a:cs typeface="Arial" pitchFamily="34" charset="0"/>
              </a:rPr>
              <a:t>CCT Practice Data</a:t>
            </a:r>
            <a:br>
              <a:rPr lang="en-US" sz="2400" dirty="0" smtClean="0">
                <a:latin typeface="Arial" pitchFamily="34" charset="0"/>
                <a:cs typeface="Arial" pitchFamily="34" charset="0"/>
              </a:rPr>
            </a:br>
            <a:r>
              <a:rPr lang="en-US" sz="2400" dirty="0" smtClean="0">
                <a:latin typeface="Arial" pitchFamily="34" charset="0"/>
                <a:cs typeface="Arial" pitchFamily="34" charset="0"/>
              </a:rPr>
              <a:t>6 Months Pre-Post CCT Intervention</a:t>
            </a:r>
            <a:br>
              <a:rPr lang="en-US" sz="2400" dirty="0" smtClean="0">
                <a:latin typeface="Arial" pitchFamily="34" charset="0"/>
                <a:cs typeface="Arial" pitchFamily="34" charset="0"/>
              </a:rPr>
            </a:br>
            <a:r>
              <a:rPr lang="en-US" sz="2400" dirty="0" smtClean="0">
                <a:latin typeface="Arial" pitchFamily="34" charset="0"/>
                <a:cs typeface="Arial" pitchFamily="34" charset="0"/>
              </a:rPr>
              <a:t>July 2012-December 2014</a:t>
            </a:r>
            <a:endParaRPr lang="en-US" sz="2400" dirty="0">
              <a:latin typeface="Arial" pitchFamily="34" charset="0"/>
              <a:cs typeface="Arial" pitchFamily="34" charset="0"/>
            </a:endParaRPr>
          </a:p>
        </p:txBody>
      </p:sp>
      <p:grpSp>
        <p:nvGrpSpPr>
          <p:cNvPr id="5" name="Group 4"/>
          <p:cNvGrpSpPr/>
          <p:nvPr/>
        </p:nvGrpSpPr>
        <p:grpSpPr>
          <a:xfrm>
            <a:off x="0" y="4876801"/>
            <a:ext cx="9089572" cy="1970313"/>
            <a:chOff x="-1571624" y="3287000"/>
            <a:chExt cx="9122228" cy="1970021"/>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62376" y="3287000"/>
              <a:ext cx="3788228" cy="1970021"/>
            </a:xfrm>
            <a:prstGeom prst="rect">
              <a:avLst/>
            </a:prstGeom>
          </p:spPr>
        </p:pic>
        <p:sp>
          <p:nvSpPr>
            <p:cNvPr id="7" name="TextBox 3"/>
            <p:cNvSpPr txBox="1"/>
            <p:nvPr/>
          </p:nvSpPr>
          <p:spPr>
            <a:xfrm>
              <a:off x="-1571624" y="3287000"/>
              <a:ext cx="5334000" cy="1970021"/>
            </a:xfrm>
            <a:prstGeom prst="rect">
              <a:avLst/>
            </a:prstGeom>
            <a:solidFill>
              <a:schemeClr val="accent1">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solidFill>
                    <a:schemeClr val="tx1"/>
                  </a:solidFill>
                </a:rPr>
                <a:t>CCT</a:t>
              </a:r>
              <a:r>
                <a:rPr lang="en-US" sz="1400" b="1" baseline="0" dirty="0">
                  <a:solidFill>
                    <a:schemeClr val="tx1"/>
                  </a:solidFill>
                </a:rPr>
                <a:t> Reporting Data</a:t>
              </a:r>
              <a:endParaRPr lang="en-US" sz="1400" b="1" dirty="0">
                <a:solidFill>
                  <a:schemeClr val="tx1"/>
                </a:solidFill>
              </a:endParaRPr>
            </a:p>
            <a:p>
              <a:r>
                <a:rPr lang="en-US" sz="1100" dirty="0">
                  <a:solidFill>
                    <a:schemeClr val="tx1"/>
                  </a:solidFill>
                </a:rPr>
                <a:t>The</a:t>
              </a:r>
              <a:r>
                <a:rPr lang="en-US" sz="1100" baseline="0" dirty="0">
                  <a:solidFill>
                    <a:schemeClr val="tx1"/>
                  </a:solidFill>
                </a:rPr>
                <a:t> data used for this series includes patient encounters that meet ALL of the following conditions:</a:t>
              </a:r>
            </a:p>
            <a:p>
              <a:pPr marL="171450" lvl="0" indent="-171450">
                <a:buFont typeface="Arial" pitchFamily="34" charset="0"/>
                <a:buChar char="•"/>
              </a:pPr>
              <a:r>
                <a:rPr lang="en-US" sz="1100" baseline="0" dirty="0">
                  <a:solidFill>
                    <a:schemeClr val="tx1"/>
                  </a:solidFill>
                </a:rPr>
                <a:t>CCT Engagement must occur after 01 January 2011</a:t>
              </a:r>
            </a:p>
            <a:p>
              <a:pPr marL="171450" lvl="0" indent="-171450">
                <a:buFont typeface="Arial" pitchFamily="34" charset="0"/>
                <a:buChar char="•"/>
              </a:pPr>
              <a:r>
                <a:rPr lang="en-US" sz="1100" baseline="0" dirty="0">
                  <a:solidFill>
                    <a:schemeClr val="tx1"/>
                  </a:solidFill>
                  <a:effectLst/>
                </a:rPr>
                <a:t>Only patient encounters up to 6 months before CCT Engagement</a:t>
              </a:r>
              <a:endParaRPr lang="en-US" dirty="0">
                <a:solidFill>
                  <a:schemeClr val="tx1"/>
                </a:solidFill>
                <a:effectLst/>
              </a:endParaRPr>
            </a:p>
            <a:p>
              <a:pPr marL="171450" lvl="0" indent="-171450">
                <a:buFont typeface="Arial" pitchFamily="34" charset="0"/>
                <a:buChar char="•"/>
              </a:pPr>
              <a:r>
                <a:rPr lang="en-US" sz="1100" baseline="0" dirty="0">
                  <a:solidFill>
                    <a:schemeClr val="tx1"/>
                  </a:solidFill>
                  <a:effectLst/>
                  <a:latin typeface="+mn-lt"/>
                  <a:ea typeface="+mn-ea"/>
                  <a:cs typeface="+mn-cs"/>
                </a:rPr>
                <a:t>Only patient encounters up to 6 months after CCT Engagement</a:t>
              </a:r>
            </a:p>
            <a:p>
              <a:endParaRPr lang="en-US" sz="1100" baseline="0" dirty="0">
                <a:solidFill>
                  <a:schemeClr val="tx1"/>
                </a:solidFill>
                <a:effectLst/>
                <a:latin typeface="+mn-lt"/>
                <a:ea typeface="+mn-ea"/>
                <a:cs typeface="+mn-cs"/>
              </a:endParaRPr>
            </a:p>
            <a:p>
              <a:r>
                <a:rPr lang="en-US" sz="1100" baseline="0" dirty="0">
                  <a:solidFill>
                    <a:schemeClr val="tx1"/>
                  </a:solidFill>
                  <a:effectLst/>
                  <a:latin typeface="+mn-lt"/>
                  <a:ea typeface="+mn-ea"/>
                  <a:cs typeface="+mn-cs"/>
                </a:rPr>
                <a:t>There is a sliding-window of 6 weeks (42 days) before the current date in which patient encounters are </a:t>
              </a:r>
              <a:r>
                <a:rPr lang="en-US" sz="1100" baseline="0" dirty="0" smtClean="0">
                  <a:solidFill>
                    <a:schemeClr val="tx1"/>
                  </a:solidFill>
                  <a:effectLst/>
                  <a:latin typeface="+mn-lt"/>
                  <a:ea typeface="+mn-ea"/>
                  <a:cs typeface="+mn-cs"/>
                </a:rPr>
                <a:t>excluded </a:t>
              </a:r>
              <a:r>
                <a:rPr lang="en-US" sz="1100" baseline="0" dirty="0">
                  <a:solidFill>
                    <a:schemeClr val="tx1"/>
                  </a:solidFill>
                  <a:effectLst/>
                  <a:latin typeface="+mn-lt"/>
                  <a:ea typeface="+mn-ea"/>
                  <a:cs typeface="+mn-cs"/>
                </a:rPr>
                <a:t>from reporting. During this record lag time, </a:t>
              </a:r>
              <a:r>
                <a:rPr lang="en-US" sz="1100" baseline="0" dirty="0" smtClean="0">
                  <a:solidFill>
                    <a:schemeClr val="tx1"/>
                  </a:solidFill>
                  <a:effectLst/>
                  <a:latin typeface="+mn-lt"/>
                  <a:ea typeface="+mn-ea"/>
                  <a:cs typeface="+mn-cs"/>
                </a:rPr>
                <a:t>payer</a:t>
              </a:r>
              <a:r>
                <a:rPr lang="en-US" sz="1100" baseline="0" dirty="0" smtClean="0">
                  <a:solidFill>
                    <a:schemeClr val="tx1"/>
                  </a:solidFill>
                  <a:effectLst/>
                </a:rPr>
                <a:t> </a:t>
              </a:r>
              <a:r>
                <a:rPr lang="en-US" sz="1100" baseline="0" dirty="0">
                  <a:solidFill>
                    <a:schemeClr val="tx1"/>
                  </a:solidFill>
                  <a:effectLst/>
                </a:rPr>
                <a:t>data is being processed and attached to the patient record.</a:t>
              </a:r>
              <a:endParaRPr lang="en-US" dirty="0">
                <a:solidFill>
                  <a:schemeClr val="tx1"/>
                </a:solidFill>
                <a:effectLst/>
              </a:endParaRPr>
            </a:p>
          </p:txBody>
        </p:sp>
      </p:grpSp>
      <p:graphicFrame>
        <p:nvGraphicFramePr>
          <p:cNvPr id="10" name="Content Placeholder 9"/>
          <p:cNvGraphicFramePr>
            <a:graphicFrameLocks noGrp="1"/>
          </p:cNvGraphicFramePr>
          <p:nvPr>
            <p:ph idx="1"/>
            <p:extLst>
              <p:ext uri="{D42A27DB-BD31-4B8C-83A1-F6EECF244321}">
                <p14:modId xmlns:p14="http://schemas.microsoft.com/office/powerpoint/2010/main" xmlns="" val="2295629494"/>
              </p:ext>
            </p:extLst>
          </p:nvPr>
        </p:nvGraphicFramePr>
        <p:xfrm>
          <a:off x="152400" y="1600199"/>
          <a:ext cx="7049838" cy="3276594"/>
        </p:xfrm>
        <a:graphic>
          <a:graphicData uri="http://schemas.openxmlformats.org/drawingml/2006/table">
            <a:tbl>
              <a:tblPr/>
              <a:tblGrid>
                <a:gridCol w="2472843"/>
                <a:gridCol w="1240147"/>
                <a:gridCol w="1310904"/>
                <a:gridCol w="1042765"/>
                <a:gridCol w="379864"/>
                <a:gridCol w="603315"/>
              </a:tblGrid>
              <a:tr h="182033">
                <a:tc>
                  <a:txBody>
                    <a:bodyPr/>
                    <a:lstStyle/>
                    <a:p>
                      <a:pPr algn="l" fontAlgn="b"/>
                      <a:r>
                        <a:rPr lang="en-US" sz="1100" b="1" i="0" u="none" strike="noStrike" dirty="0">
                          <a:solidFill>
                            <a:srgbClr val="000000"/>
                          </a:solidFill>
                          <a:effectLst/>
                          <a:latin typeface="Calibri"/>
                        </a:rPr>
                        <a:t>Row Labels</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100" b="1" i="0" u="none" strike="noStrike" dirty="0">
                          <a:solidFill>
                            <a:srgbClr val="000000"/>
                          </a:solidFill>
                          <a:effectLst/>
                          <a:latin typeface="Calibri"/>
                        </a:rPr>
                        <a:t>Pre-Engagement</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100" b="1" i="0" u="none" strike="noStrike" dirty="0">
                          <a:solidFill>
                            <a:srgbClr val="000000"/>
                          </a:solidFill>
                          <a:effectLst/>
                          <a:latin typeface="Calibri"/>
                        </a:rPr>
                        <a:t>Post-Engagement</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100" b="1" i="0" u="none" strike="noStrike" dirty="0">
                          <a:solidFill>
                            <a:srgbClr val="000000"/>
                          </a:solidFill>
                          <a:effectLst/>
                          <a:latin typeface="Calibri"/>
                        </a:rPr>
                        <a:t>Patient Count</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en-US" sz="1100" b="1" i="0" u="none" strike="noStrike" dirty="0">
                          <a:solidFill>
                            <a:srgbClr val="000000"/>
                          </a:solidFill>
                          <a:effectLst/>
                          <a:latin typeface="Calibri"/>
                        </a:rPr>
                        <a:t>% Change</a:t>
                      </a:r>
                    </a:p>
                  </a:txBody>
                  <a:tcPr marL="9525" marR="9525" marT="9525" marB="0" anchor="b">
                    <a:lnL>
                      <a:noFill/>
                    </a:lnL>
                    <a:lnR>
                      <a:noFill/>
                    </a:lnR>
                    <a:lnT>
                      <a:noFill/>
                    </a:lnT>
                    <a:lnB w="6350" cap="flat" cmpd="sng" algn="ctr">
                      <a:solidFill>
                        <a:srgbClr val="8DB4E2"/>
                      </a:solidFill>
                      <a:prstDash val="solid"/>
                      <a:round/>
                      <a:headEnd type="none" w="med" len="med"/>
                      <a:tailEnd type="none" w="med" len="med"/>
                    </a:lnB>
                    <a:solidFill>
                      <a:srgbClr val="DCE6F1"/>
                    </a:solidFill>
                  </a:tcPr>
                </a:tc>
                <a:tc hMerge="1">
                  <a:txBody>
                    <a:bodyPr/>
                    <a:lstStyle/>
                    <a:p>
                      <a:endParaRPr lang="en-US"/>
                    </a:p>
                  </a:txBody>
                  <a:tcPr/>
                </a:tc>
              </a:tr>
              <a:tr h="182033">
                <a:tc>
                  <a:txBody>
                    <a:bodyPr/>
                    <a:lstStyle/>
                    <a:p>
                      <a:pPr algn="l" fontAlgn="b"/>
                      <a:r>
                        <a:rPr lang="en-US" sz="1100" b="0" i="0" u="none" strike="noStrike" dirty="0">
                          <a:solidFill>
                            <a:srgbClr val="000000"/>
                          </a:solidFill>
                          <a:effectLst/>
                          <a:latin typeface="Calibri"/>
                        </a:rPr>
                        <a:t>ABC -CV</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a:rPr>
                        <a:t>13</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a:rPr>
                        <a:t>12</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a:rPr>
                        <a:t>49</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w="6350" cap="flat" cmpd="sng" algn="ctr">
                      <a:solidFill>
                        <a:srgbClr val="8DB4E2"/>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a:rPr>
                        <a:t>7.69%</a:t>
                      </a:r>
                    </a:p>
                  </a:txBody>
                  <a:tcPr marL="9525" marR="9525" marT="9525" marB="0" anchor="b">
                    <a:lnL>
                      <a:noFill/>
                    </a:lnL>
                    <a:lnR>
                      <a:noFill/>
                    </a:lnR>
                    <a:lnT w="6350" cap="flat" cmpd="sng" algn="ctr">
                      <a:solidFill>
                        <a:srgbClr val="8DB4E2"/>
                      </a:solidFill>
                      <a:prstDash val="solid"/>
                      <a:round/>
                      <a:headEnd type="none" w="med" len="med"/>
                      <a:tailEnd type="none" w="med" len="med"/>
                    </a:lnT>
                    <a:lnB>
                      <a:noFill/>
                    </a:lnB>
                  </a:tcPr>
                </a:tc>
              </a:tr>
              <a:tr h="182033">
                <a:tc>
                  <a:txBody>
                    <a:bodyPr/>
                    <a:lstStyle/>
                    <a:p>
                      <a:pPr algn="l" fontAlgn="b"/>
                      <a:r>
                        <a:rPr lang="es-ES" sz="1100" b="0" i="0" u="none" strike="noStrike" dirty="0">
                          <a:solidFill>
                            <a:srgbClr val="000000"/>
                          </a:solidFill>
                          <a:effectLst/>
                          <a:latin typeface="Calibri"/>
                        </a:rPr>
                        <a:t>Centro de Salud Latino Americano</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193</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181</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6.22%</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Children's Clinic at LVH</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105</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74</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192</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29.52%</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Fogelsville Family Medicine</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36</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29</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19.44%</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Hamburg Family Practice</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257</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167</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258</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35.02%</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Internal Medicine of LV</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1291</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872</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796</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32.46%</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Lehigh Area Medical Assoc</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114</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68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100</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40.35%</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Lehigh Family Medicine Assoc</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590</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460</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503</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22.03%</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Lehigh Valley Internists</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88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66</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50</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25.00%</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LV Family Health Center</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690</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528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346</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23.48%</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LVPG General Internal Medicine</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1023</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729</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690</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28.74%</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LVPP -PCP</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998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818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575</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18.04%</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Muhlenberg Primary Care -MHC</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998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652</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581</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34.67%</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Parkland Family Health Center</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187</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116</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131</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37.97%</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Pleasant Valley Family Practice</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l" fontAlgn="ctr"/>
                      <a:r>
                        <a:rPr lang="en-US" sz="1100" b="0" i="0" u="none" strike="noStrike" dirty="0">
                          <a:solidFill>
                            <a:srgbClr val="FF0000"/>
                          </a:solidFill>
                          <a:effectLst/>
                          <a:latin typeface="Wingdings 3"/>
                        </a:rPr>
                        <a:t>Ç</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-23.53%</a:t>
                      </a:r>
                    </a:p>
                  </a:txBody>
                  <a:tcPr marL="9525" marR="9525" marT="9525" marB="0" anchor="b">
                    <a:lnL>
                      <a:noFill/>
                    </a:lnL>
                    <a:lnR>
                      <a:noFill/>
                    </a:lnR>
                    <a:lnT>
                      <a:noFill/>
                    </a:lnT>
                    <a:lnB>
                      <a:noFill/>
                    </a:lnB>
                  </a:tcPr>
                </a:tc>
              </a:tr>
              <a:tr h="182033">
                <a:tc>
                  <a:txBody>
                    <a:bodyPr/>
                    <a:lstStyle/>
                    <a:p>
                      <a:pPr algn="l" fontAlgn="b"/>
                      <a:r>
                        <a:rPr lang="en-US" sz="1100" b="0" i="0" u="none" strike="noStrike" dirty="0">
                          <a:solidFill>
                            <a:srgbClr val="000000"/>
                          </a:solidFill>
                          <a:effectLst/>
                          <a:latin typeface="Calibri"/>
                        </a:rPr>
                        <a:t>Trexlertown Family Medicine</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193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149</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108</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l" fontAlgn="ctr"/>
                      <a:r>
                        <a:rPr lang="en-US" sz="1100" b="0" i="0" u="none" strike="noStrike" dirty="0">
                          <a:solidFill>
                            <a:srgbClr val="00B050"/>
                          </a:solidFill>
                          <a:effectLst/>
                          <a:latin typeface="Wingdings 3"/>
                        </a:rPr>
                        <a:t>È</a:t>
                      </a:r>
                    </a:p>
                  </a:txBody>
                  <a:tcPr marL="9525" marR="9525" marT="9525"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a:rPr>
                        <a:t>22.80%</a:t>
                      </a:r>
                    </a:p>
                  </a:txBody>
                  <a:tcPr marL="9525" marR="9525" marT="9525" marB="0" anchor="b">
                    <a:lnL>
                      <a:noFill/>
                    </a:lnL>
                    <a:lnR>
                      <a:noFill/>
                    </a:lnR>
                    <a:lnT>
                      <a:noFill/>
                    </a:lnT>
                    <a:lnB>
                      <a:noFill/>
                    </a:lnB>
                  </a:tcPr>
                </a:tc>
              </a:tr>
              <a:tr h="182033">
                <a:tc>
                  <a:txBody>
                    <a:bodyPr/>
                    <a:lstStyle/>
                    <a:p>
                      <a:pPr algn="l" fontAlgn="b"/>
                      <a:r>
                        <a:rPr lang="en-US" sz="1100" b="1" i="0" u="none" strike="noStrike" dirty="0">
                          <a:solidFill>
                            <a:srgbClr val="000000"/>
                          </a:solidFill>
                          <a:effectLst/>
                          <a:latin typeface="Calibri"/>
                        </a:rPr>
                        <a:t>Grand Total</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r" fontAlgn="b"/>
                      <a:r>
                        <a:rPr lang="en-US" sz="1100" b="1" i="0" u="none" strike="noStrike" dirty="0">
                          <a:solidFill>
                            <a:srgbClr val="000000"/>
                          </a:solidFill>
                          <a:effectLst/>
                          <a:latin typeface="Calibri"/>
                        </a:rPr>
                        <a:t>6793</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r" fontAlgn="b"/>
                      <a:r>
                        <a:rPr lang="en-US" sz="1100" b="1" i="0" u="none" strike="noStrike" dirty="0">
                          <a:solidFill>
                            <a:srgbClr val="000000"/>
                          </a:solidFill>
                          <a:effectLst/>
                          <a:latin typeface="Calibri"/>
                        </a:rPr>
                        <a:t>4942</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r" fontAlgn="b"/>
                      <a:r>
                        <a:rPr lang="en-US" sz="1100" b="1" i="0" u="none" strike="noStrike" dirty="0">
                          <a:solidFill>
                            <a:srgbClr val="000000"/>
                          </a:solidFill>
                          <a:effectLst/>
                          <a:latin typeface="Calibri"/>
                        </a:rPr>
                        <a:t>4634</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xmlns="" val="1347734059"/>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Arial" pitchFamily="34" charset="0"/>
                <a:cs typeface="Arial" pitchFamily="34" charset="0"/>
              </a:rPr>
              <a:t>CCT Utilization Data:  All Practices</a:t>
            </a:r>
            <a:br>
              <a:rPr lang="en-US" sz="2400" dirty="0" smtClean="0">
                <a:latin typeface="Arial" pitchFamily="34" charset="0"/>
                <a:cs typeface="Arial" pitchFamily="34" charset="0"/>
              </a:rPr>
            </a:br>
            <a:r>
              <a:rPr lang="en-US" sz="2400" dirty="0" smtClean="0">
                <a:latin typeface="Arial" pitchFamily="34" charset="0"/>
                <a:cs typeface="Arial" pitchFamily="34" charset="0"/>
              </a:rPr>
              <a:t>6 months Pre-Post Intervention</a:t>
            </a:r>
            <a:br>
              <a:rPr lang="en-US" sz="2400" dirty="0" smtClean="0">
                <a:latin typeface="Arial" pitchFamily="34" charset="0"/>
                <a:cs typeface="Arial" pitchFamily="34" charset="0"/>
              </a:rPr>
            </a:br>
            <a:r>
              <a:rPr lang="en-US" sz="2400" dirty="0" smtClean="0">
                <a:latin typeface="Arial" pitchFamily="34" charset="0"/>
                <a:cs typeface="Arial" pitchFamily="34" charset="0"/>
              </a:rPr>
              <a:t>July 2012-December 2014</a:t>
            </a:r>
            <a:endParaRPr lang="en-US" sz="2400" dirty="0">
              <a:latin typeface="Arial" pitchFamily="34" charset="0"/>
              <a:cs typeface="Arial" pitchFamily="34" charset="0"/>
            </a:endParaRPr>
          </a:p>
        </p:txBody>
      </p:sp>
      <p:grpSp>
        <p:nvGrpSpPr>
          <p:cNvPr id="5" name="Group 4"/>
          <p:cNvGrpSpPr/>
          <p:nvPr/>
        </p:nvGrpSpPr>
        <p:grpSpPr>
          <a:xfrm>
            <a:off x="0" y="5029200"/>
            <a:ext cx="9089572" cy="1817913"/>
            <a:chOff x="-1571624" y="3439377"/>
            <a:chExt cx="9122228" cy="1817644"/>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62376" y="3439377"/>
              <a:ext cx="3788228" cy="1817644"/>
            </a:xfrm>
            <a:prstGeom prst="rect">
              <a:avLst/>
            </a:prstGeom>
          </p:spPr>
        </p:pic>
        <p:sp>
          <p:nvSpPr>
            <p:cNvPr id="7" name="TextBox 3"/>
            <p:cNvSpPr txBox="1"/>
            <p:nvPr/>
          </p:nvSpPr>
          <p:spPr>
            <a:xfrm>
              <a:off x="-1571624" y="3439377"/>
              <a:ext cx="5334000" cy="1817644"/>
            </a:xfrm>
            <a:prstGeom prst="rect">
              <a:avLst/>
            </a:prstGeom>
            <a:solidFill>
              <a:schemeClr val="accent1">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solidFill>
                    <a:schemeClr val="tx1"/>
                  </a:solidFill>
                </a:rPr>
                <a:t>CCT</a:t>
              </a:r>
              <a:r>
                <a:rPr lang="en-US" sz="1400" b="1" baseline="0" dirty="0">
                  <a:solidFill>
                    <a:schemeClr val="tx1"/>
                  </a:solidFill>
                </a:rPr>
                <a:t> Reporting Data</a:t>
              </a:r>
              <a:endParaRPr lang="en-US" sz="1400" b="1" dirty="0">
                <a:solidFill>
                  <a:schemeClr val="tx1"/>
                </a:solidFill>
              </a:endParaRPr>
            </a:p>
            <a:p>
              <a:r>
                <a:rPr lang="en-US" sz="1100" dirty="0">
                  <a:solidFill>
                    <a:schemeClr val="tx1"/>
                  </a:solidFill>
                </a:rPr>
                <a:t>The</a:t>
              </a:r>
              <a:r>
                <a:rPr lang="en-US" sz="1100" baseline="0" dirty="0">
                  <a:solidFill>
                    <a:schemeClr val="tx1"/>
                  </a:solidFill>
                </a:rPr>
                <a:t> data used for this series includes patient encounters that meet ALL of the following conditions:</a:t>
              </a:r>
            </a:p>
            <a:p>
              <a:pPr marL="171450" lvl="0" indent="-171450">
                <a:buFont typeface="Arial" pitchFamily="34" charset="0"/>
                <a:buChar char="•"/>
              </a:pPr>
              <a:r>
                <a:rPr lang="en-US" sz="1100" baseline="0" dirty="0">
                  <a:solidFill>
                    <a:schemeClr val="tx1"/>
                  </a:solidFill>
                </a:rPr>
                <a:t>CCT Engagement must occur after 01 January 2011</a:t>
              </a:r>
            </a:p>
            <a:p>
              <a:pPr marL="171450" lvl="0" indent="-171450">
                <a:buFont typeface="Arial" pitchFamily="34" charset="0"/>
                <a:buChar char="•"/>
              </a:pPr>
              <a:r>
                <a:rPr lang="en-US" sz="1100" baseline="0" dirty="0">
                  <a:solidFill>
                    <a:schemeClr val="tx1"/>
                  </a:solidFill>
                  <a:effectLst/>
                </a:rPr>
                <a:t>Only patient encounters up to 6 months before CCT Engagement</a:t>
              </a:r>
              <a:endParaRPr lang="en-US" dirty="0">
                <a:solidFill>
                  <a:schemeClr val="tx1"/>
                </a:solidFill>
                <a:effectLst/>
              </a:endParaRPr>
            </a:p>
            <a:p>
              <a:pPr marL="171450" lvl="0" indent="-171450">
                <a:buFont typeface="Arial" pitchFamily="34" charset="0"/>
                <a:buChar char="•"/>
              </a:pPr>
              <a:r>
                <a:rPr lang="en-US" sz="1100" baseline="0" dirty="0">
                  <a:solidFill>
                    <a:schemeClr val="tx1"/>
                  </a:solidFill>
                  <a:effectLst/>
                  <a:latin typeface="+mn-lt"/>
                  <a:ea typeface="+mn-ea"/>
                  <a:cs typeface="+mn-cs"/>
                </a:rPr>
                <a:t>Only patient encounters up to 6 months after CCT Engagement</a:t>
              </a:r>
            </a:p>
            <a:p>
              <a:endParaRPr lang="en-US" sz="1100" baseline="0" dirty="0">
                <a:solidFill>
                  <a:schemeClr val="tx1"/>
                </a:solidFill>
                <a:effectLst/>
                <a:latin typeface="+mn-lt"/>
                <a:ea typeface="+mn-ea"/>
                <a:cs typeface="+mn-cs"/>
              </a:endParaRPr>
            </a:p>
            <a:p>
              <a:r>
                <a:rPr lang="en-US" sz="1100" baseline="0" dirty="0">
                  <a:solidFill>
                    <a:schemeClr val="tx1"/>
                  </a:solidFill>
                  <a:effectLst/>
                  <a:latin typeface="+mn-lt"/>
                  <a:ea typeface="+mn-ea"/>
                  <a:cs typeface="+mn-cs"/>
                </a:rPr>
                <a:t>There is a sliding-window of 6 weeks (42 days) before the current date in which patient encounters are </a:t>
              </a:r>
              <a:r>
                <a:rPr lang="en-US" sz="1100" baseline="0" dirty="0" smtClean="0">
                  <a:solidFill>
                    <a:schemeClr val="tx1"/>
                  </a:solidFill>
                  <a:effectLst/>
                  <a:latin typeface="+mn-lt"/>
                  <a:ea typeface="+mn-ea"/>
                  <a:cs typeface="+mn-cs"/>
                </a:rPr>
                <a:t>excluded </a:t>
              </a:r>
              <a:r>
                <a:rPr lang="en-US" sz="1100" baseline="0" dirty="0">
                  <a:solidFill>
                    <a:schemeClr val="tx1"/>
                  </a:solidFill>
                  <a:effectLst/>
                  <a:latin typeface="+mn-lt"/>
                  <a:ea typeface="+mn-ea"/>
                  <a:cs typeface="+mn-cs"/>
                </a:rPr>
                <a:t>from reporting. During this record lag time, </a:t>
              </a:r>
              <a:r>
                <a:rPr lang="en-US" sz="1100" baseline="0" dirty="0" smtClean="0">
                  <a:solidFill>
                    <a:schemeClr val="tx1"/>
                  </a:solidFill>
                  <a:effectLst/>
                  <a:latin typeface="+mn-lt"/>
                  <a:ea typeface="+mn-ea"/>
                  <a:cs typeface="+mn-cs"/>
                </a:rPr>
                <a:t>payer</a:t>
              </a:r>
              <a:r>
                <a:rPr lang="en-US" sz="1100" baseline="0" dirty="0" smtClean="0">
                  <a:solidFill>
                    <a:schemeClr val="tx1"/>
                  </a:solidFill>
                  <a:effectLst/>
                </a:rPr>
                <a:t> </a:t>
              </a:r>
              <a:r>
                <a:rPr lang="en-US" sz="1100" baseline="0" dirty="0">
                  <a:solidFill>
                    <a:schemeClr val="tx1"/>
                  </a:solidFill>
                  <a:effectLst/>
                </a:rPr>
                <a:t>data is being processed and attached to the patient record.</a:t>
              </a:r>
              <a:endParaRPr lang="en-US" dirty="0">
                <a:solidFill>
                  <a:schemeClr val="tx1"/>
                </a:solidFill>
                <a:effectLst/>
              </a:endParaRPr>
            </a:p>
          </p:txBody>
        </p:sp>
      </p:grpSp>
      <p:sp>
        <p:nvSpPr>
          <p:cNvPr id="9" name="Down Arrow 8"/>
          <p:cNvSpPr/>
          <p:nvPr/>
        </p:nvSpPr>
        <p:spPr>
          <a:xfrm>
            <a:off x="2546304" y="2365046"/>
            <a:ext cx="219052" cy="38462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7391400" y="3234873"/>
            <a:ext cx="219052" cy="33745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4876800" y="2971800"/>
            <a:ext cx="219052" cy="33201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462178" y="1981200"/>
            <a:ext cx="609600" cy="369332"/>
          </a:xfrm>
          <a:prstGeom prst="rect">
            <a:avLst/>
          </a:prstGeom>
          <a:noFill/>
        </p:spPr>
        <p:txBody>
          <a:bodyPr wrap="square" rtlCol="0">
            <a:spAutoFit/>
          </a:bodyPr>
          <a:lstStyle/>
          <a:p>
            <a:r>
              <a:rPr lang="en-US" dirty="0" smtClean="0"/>
              <a:t>49%</a:t>
            </a: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xmlns="" val="1617115141"/>
              </p:ext>
            </p:extLst>
          </p:nvPr>
        </p:nvGraphicFramePr>
        <p:xfrm>
          <a:off x="0" y="1516743"/>
          <a:ext cx="88392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724400" y="2557360"/>
            <a:ext cx="609600" cy="369332"/>
          </a:xfrm>
          <a:prstGeom prst="rect">
            <a:avLst/>
          </a:prstGeom>
          <a:noFill/>
        </p:spPr>
        <p:txBody>
          <a:bodyPr wrap="square" rtlCol="0">
            <a:spAutoFit/>
          </a:bodyPr>
          <a:lstStyle/>
          <a:p>
            <a:r>
              <a:rPr lang="en-US" dirty="0" smtClean="0"/>
              <a:t>25%</a:t>
            </a:r>
            <a:endParaRPr lang="en-US" dirty="0"/>
          </a:p>
        </p:txBody>
      </p:sp>
      <p:sp>
        <p:nvSpPr>
          <p:cNvPr id="14" name="TextBox 13"/>
          <p:cNvSpPr txBox="1"/>
          <p:nvPr/>
        </p:nvSpPr>
        <p:spPr>
          <a:xfrm>
            <a:off x="7202238" y="2749675"/>
            <a:ext cx="798762" cy="369332"/>
          </a:xfrm>
          <a:prstGeom prst="rect">
            <a:avLst/>
          </a:prstGeom>
          <a:noFill/>
        </p:spPr>
        <p:txBody>
          <a:bodyPr wrap="square" rtlCol="0">
            <a:spAutoFit/>
          </a:bodyPr>
          <a:lstStyle/>
          <a:p>
            <a:r>
              <a:rPr lang="en-US" dirty="0" smtClean="0"/>
              <a:t>6%</a:t>
            </a:r>
            <a:endParaRPr lang="en-US" dirty="0"/>
          </a:p>
        </p:txBody>
      </p:sp>
    </p:spTree>
    <p:extLst>
      <p:ext uri="{BB962C8B-B14F-4D97-AF65-F5344CB8AC3E}">
        <p14:creationId xmlns:p14="http://schemas.microsoft.com/office/powerpoint/2010/main" xmlns="" val="356986758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 Managers</a:t>
            </a:r>
            <a:br>
              <a:rPr lang="en-US" dirty="0" smtClean="0"/>
            </a:br>
            <a:r>
              <a:rPr lang="en-US" sz="2700" dirty="0" smtClean="0"/>
              <a:t>July 2012-Feb 2015</a:t>
            </a:r>
            <a:endParaRPr lang="en-US" sz="27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81185081"/>
              </p:ext>
            </p:extLst>
          </p:nvPr>
        </p:nvGraphicFramePr>
        <p:xfrm>
          <a:off x="0" y="1600200"/>
          <a:ext cx="91440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166946854"/>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Behavioral Health </a:t>
            </a:r>
            <a:r>
              <a:rPr lang="en-US" dirty="0"/>
              <a:t>Specialists</a:t>
            </a:r>
            <a:br>
              <a:rPr lang="en-US" dirty="0"/>
            </a:br>
            <a:r>
              <a:rPr lang="en-US" sz="3100" dirty="0"/>
              <a:t>July 2012-Feb 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6019932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14316633"/>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a:t>
            </a:r>
            <a:r>
              <a:rPr lang="en-US" dirty="0"/>
              <a:t>Work</a:t>
            </a:r>
            <a:br>
              <a:rPr lang="en-US" dirty="0"/>
            </a:br>
            <a:r>
              <a:rPr lang="en-US" sz="3100" dirty="0"/>
              <a:t>July 2012-Feb 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8830133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154518072"/>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Pharmacy</a:t>
            </a:r>
            <a:br>
              <a:rPr lang="en-US" dirty="0"/>
            </a:br>
            <a:r>
              <a:rPr lang="en-US" sz="3100" dirty="0"/>
              <a:t>July 2012-Feb 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0145406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p:cNvSpPr/>
          <p:nvPr/>
        </p:nvSpPr>
        <p:spPr>
          <a:xfrm>
            <a:off x="2743300" y="4343400"/>
            <a:ext cx="1219133" cy="6857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b="1" dirty="0" smtClean="0"/>
              <a:t>0% Reduction</a:t>
            </a:r>
            <a:endParaRPr lang="en-US" b="1" dirty="0"/>
          </a:p>
        </p:txBody>
      </p:sp>
      <p:sp>
        <p:nvSpPr>
          <p:cNvPr id="7" name="Oval 6"/>
          <p:cNvSpPr/>
          <p:nvPr/>
        </p:nvSpPr>
        <p:spPr>
          <a:xfrm>
            <a:off x="6197566" y="1562113"/>
            <a:ext cx="1219133" cy="6857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b="1" dirty="0" smtClean="0"/>
              <a:t>16% Increase</a:t>
            </a:r>
            <a:endParaRPr lang="en-US" b="1" dirty="0"/>
          </a:p>
        </p:txBody>
      </p:sp>
      <p:sp>
        <p:nvSpPr>
          <p:cNvPr id="3" name="5-Point Star 2"/>
          <p:cNvSpPr/>
          <p:nvPr/>
        </p:nvSpPr>
        <p:spPr>
          <a:xfrm>
            <a:off x="-76200" y="279361"/>
            <a:ext cx="2590800" cy="18542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N=too</a:t>
            </a:r>
            <a:r>
              <a:rPr lang="en-US" b="1" dirty="0" smtClean="0"/>
              <a:t> </a:t>
            </a:r>
            <a:r>
              <a:rPr lang="en-US" b="1" dirty="0" smtClean="0">
                <a:solidFill>
                  <a:srgbClr val="FFFF00"/>
                </a:solidFill>
              </a:rPr>
              <a:t>small</a:t>
            </a:r>
            <a:endParaRPr lang="en-US" b="1" dirty="0">
              <a:solidFill>
                <a:srgbClr val="FFFF00"/>
              </a:solidFill>
            </a:endParaRPr>
          </a:p>
        </p:txBody>
      </p:sp>
    </p:spTree>
    <p:extLst>
      <p:ext uri="{BB962C8B-B14F-4D97-AF65-F5344CB8AC3E}">
        <p14:creationId xmlns:p14="http://schemas.microsoft.com/office/powerpoint/2010/main" xmlns="" val="2827792956"/>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fontScale="90000"/>
          </a:bodyPr>
          <a:lstStyle/>
          <a:p>
            <a:r>
              <a:rPr lang="en-US" dirty="0" smtClean="0">
                <a:latin typeface="Arial" pitchFamily="34" charset="0"/>
                <a:cs typeface="Arial" pitchFamily="34" charset="0"/>
              </a:rPr>
              <a:t>CCT Pharmaceutical Assistance</a:t>
            </a:r>
            <a:endParaRPr lang="en-US" dirty="0">
              <a:latin typeface="Arial" pitchFamily="34" charset="0"/>
              <a:cs typeface="Arial" pitchFamily="34" charset="0"/>
            </a:endParaRPr>
          </a:p>
        </p:txBody>
      </p:sp>
      <p:graphicFrame>
        <p:nvGraphicFramePr>
          <p:cNvPr id="10" name="Chart 9"/>
          <p:cNvGraphicFramePr/>
          <p:nvPr/>
        </p:nvGraphicFramePr>
        <p:xfrm>
          <a:off x="4243388" y="352742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extLst>
              <p:ext uri="{D42A27DB-BD31-4B8C-83A1-F6EECF244321}">
                <p14:modId xmlns:p14="http://schemas.microsoft.com/office/powerpoint/2010/main" xmlns="" val="3669742207"/>
              </p:ext>
            </p:extLst>
          </p:nvPr>
        </p:nvGraphicFramePr>
        <p:xfrm>
          <a:off x="0" y="1981200"/>
          <a:ext cx="9144000"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772559960"/>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994717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effectLst>
            <a:outerShdw dist="12700" algn="ctr" rotWithShape="0">
              <a:schemeClr val="bg2"/>
            </a:outerShdw>
          </a:effectLst>
        </p:spPr>
        <p:txBody>
          <a:bodyPr/>
          <a:lstStyle/>
          <a:p>
            <a:pPr eaLnBrk="1" hangingPunct="1">
              <a:lnSpc>
                <a:spcPct val="90000"/>
              </a:lnSpc>
            </a:pPr>
            <a:r>
              <a:rPr lang="en-US" dirty="0" smtClean="0">
                <a:effectLst/>
                <a:latin typeface="+mn-lt"/>
              </a:rPr>
              <a:t>Triple Aim</a:t>
            </a:r>
          </a:p>
        </p:txBody>
      </p:sp>
      <p:sp>
        <p:nvSpPr>
          <p:cNvPr id="6147" name="Rectangle 3"/>
          <p:cNvSpPr>
            <a:spLocks noGrp="1"/>
          </p:cNvSpPr>
          <p:nvPr>
            <p:ph idx="1"/>
          </p:nvPr>
        </p:nvSpPr>
        <p:spPr/>
        <p:txBody>
          <a:bodyPr>
            <a:normAutofit/>
          </a:bodyPr>
          <a:lstStyle/>
          <a:p>
            <a:pPr marL="285750" indent="-285750" eaLnBrk="1" hangingPunct="1">
              <a:spcBef>
                <a:spcPct val="60000"/>
              </a:spcBef>
              <a:buClr>
                <a:schemeClr val="accent2"/>
              </a:buClr>
            </a:pPr>
            <a:r>
              <a:rPr lang="en-US" dirty="0" smtClean="0">
                <a:effectLst/>
              </a:rPr>
              <a:t>Better care of individuals</a:t>
            </a:r>
          </a:p>
          <a:p>
            <a:pPr marL="285750" indent="-285750" eaLnBrk="1" hangingPunct="1">
              <a:spcBef>
                <a:spcPct val="60000"/>
              </a:spcBef>
              <a:buClr>
                <a:schemeClr val="accent2"/>
              </a:buClr>
            </a:pPr>
            <a:r>
              <a:rPr lang="en-US" dirty="0" smtClean="0">
                <a:effectLst/>
              </a:rPr>
              <a:t>Better health for populations</a:t>
            </a:r>
          </a:p>
          <a:p>
            <a:pPr marL="285750" indent="-285750" eaLnBrk="1" hangingPunct="1">
              <a:spcBef>
                <a:spcPct val="60000"/>
              </a:spcBef>
              <a:buClr>
                <a:schemeClr val="accent2"/>
              </a:buClr>
            </a:pPr>
            <a:r>
              <a:rPr lang="en-US" dirty="0" smtClean="0">
                <a:effectLst/>
              </a:rPr>
              <a:t>Reduced costs</a:t>
            </a:r>
          </a:p>
          <a:p>
            <a:pPr marL="1543050" lvl="3" indent="0" eaLnBrk="1" hangingPunct="1">
              <a:buFontTx/>
              <a:buNone/>
            </a:pPr>
            <a:r>
              <a:rPr lang="en-US" dirty="0" smtClean="0">
                <a:effectLst/>
              </a:rPr>
              <a:t>		</a:t>
            </a:r>
            <a:r>
              <a:rPr lang="en-US" b="1" dirty="0" smtClean="0">
                <a:effectLst/>
              </a:rPr>
              <a:t>Donald Berwick, MD</a:t>
            </a:r>
          </a:p>
        </p:txBody>
      </p:sp>
      <p:pic>
        <p:nvPicPr>
          <p:cNvPr id="6148" name="Picture 4" descr="shutterstock_79090663 cop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4463" y="3327400"/>
            <a:ext cx="4173537"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409161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28600" y="1371600"/>
            <a:ext cx="8763000" cy="5334000"/>
          </a:xfrm>
        </p:spPr>
        <p:txBody>
          <a:bodyPr>
            <a:normAutofit fontScale="25000" lnSpcReduction="20000"/>
          </a:bodyPr>
          <a:lstStyle/>
          <a:p>
            <a:pPr marL="0" indent="0">
              <a:buNone/>
            </a:pPr>
            <a:r>
              <a:rPr lang="en-US" dirty="0">
                <a:solidFill>
                  <a:schemeClr val="tx1"/>
                </a:solidFill>
                <a:effectLst/>
              </a:rPr>
              <a:t> </a:t>
            </a:r>
            <a:endParaRPr lang="en-US" sz="4300" dirty="0">
              <a:solidFill>
                <a:schemeClr val="tx1"/>
              </a:solidFill>
              <a:effectLst/>
            </a:endParaRPr>
          </a:p>
          <a:p>
            <a:pPr marL="0" indent="0">
              <a:buNone/>
            </a:pPr>
            <a:r>
              <a:rPr lang="en-US" sz="5600" dirty="0">
                <a:solidFill>
                  <a:schemeClr val="tx1"/>
                </a:solidFill>
                <a:effectLst/>
              </a:rPr>
              <a:t>Berwick, Donald M., Nolan, Thomas W., &amp; Whittington, John (2008). </a:t>
            </a:r>
            <a:r>
              <a:rPr lang="en-US" sz="5600" dirty="0" smtClean="0">
                <a:solidFill>
                  <a:schemeClr val="tx1"/>
                </a:solidFill>
                <a:effectLst/>
              </a:rPr>
              <a:t> The </a:t>
            </a:r>
            <a:r>
              <a:rPr lang="en-US" sz="5600" dirty="0">
                <a:solidFill>
                  <a:schemeClr val="tx1"/>
                </a:solidFill>
                <a:effectLst/>
              </a:rPr>
              <a:t>triple aim: Care, health, and </a:t>
            </a:r>
            <a:r>
              <a:rPr lang="en-US" sz="5600" dirty="0" smtClean="0">
                <a:solidFill>
                  <a:schemeClr val="tx1"/>
                </a:solidFill>
                <a:effectLst/>
              </a:rPr>
              <a:t> </a:t>
            </a:r>
          </a:p>
          <a:p>
            <a:pPr marL="0" indent="0">
              <a:buNone/>
            </a:pPr>
            <a:r>
              <a:rPr lang="en-US" sz="5600" dirty="0">
                <a:solidFill>
                  <a:schemeClr val="tx1"/>
                </a:solidFill>
              </a:rPr>
              <a:t> </a:t>
            </a:r>
            <a:r>
              <a:rPr lang="en-US" sz="5600" dirty="0" smtClean="0">
                <a:solidFill>
                  <a:schemeClr val="tx1"/>
                </a:solidFill>
              </a:rPr>
              <a:t>     </a:t>
            </a:r>
            <a:r>
              <a:rPr lang="en-US" sz="5600" dirty="0" smtClean="0">
                <a:solidFill>
                  <a:schemeClr val="tx1"/>
                </a:solidFill>
                <a:effectLst/>
              </a:rPr>
              <a:t>cost</a:t>
            </a:r>
            <a:r>
              <a:rPr lang="en-US" sz="5600" dirty="0">
                <a:solidFill>
                  <a:schemeClr val="tx1"/>
                </a:solidFill>
                <a:effectLst/>
              </a:rPr>
              <a:t>. </a:t>
            </a:r>
            <a:r>
              <a:rPr lang="en-US" sz="5600" i="1" dirty="0">
                <a:solidFill>
                  <a:schemeClr val="tx1"/>
                </a:solidFill>
                <a:effectLst/>
              </a:rPr>
              <a:t>Health Affairs</a:t>
            </a:r>
            <a:r>
              <a:rPr lang="en-US" sz="5600" dirty="0">
                <a:solidFill>
                  <a:schemeClr val="tx1"/>
                </a:solidFill>
                <a:effectLst/>
              </a:rPr>
              <a:t>, 27 (3), 759-769.</a:t>
            </a:r>
          </a:p>
          <a:p>
            <a:pPr marL="0" indent="0">
              <a:buNone/>
            </a:pPr>
            <a:r>
              <a:rPr lang="en-US" sz="5600" dirty="0">
                <a:solidFill>
                  <a:schemeClr val="tx1"/>
                </a:solidFill>
                <a:effectLst/>
              </a:rPr>
              <a:t> </a:t>
            </a:r>
          </a:p>
          <a:p>
            <a:pPr marL="0" indent="0">
              <a:buNone/>
            </a:pPr>
            <a:r>
              <a:rPr lang="en-US" sz="5600" dirty="0">
                <a:solidFill>
                  <a:schemeClr val="tx1"/>
                </a:solidFill>
                <a:effectLst/>
              </a:rPr>
              <a:t> </a:t>
            </a:r>
          </a:p>
          <a:p>
            <a:pPr marL="0" indent="0">
              <a:buNone/>
            </a:pPr>
            <a:r>
              <a:rPr lang="en-US" sz="5600" dirty="0">
                <a:solidFill>
                  <a:schemeClr val="tx1"/>
                </a:solidFill>
                <a:effectLst/>
              </a:rPr>
              <a:t>Foltz, Carol, Lawrence, Susan, Biery, Nyann, Gratz, Nancy, Paxton, Hannah, &amp; Swavely, Deborah </a:t>
            </a:r>
          </a:p>
          <a:p>
            <a:pPr marL="0" indent="0">
              <a:buNone/>
            </a:pPr>
            <a:r>
              <a:rPr lang="en-US" sz="5600" dirty="0">
                <a:solidFill>
                  <a:schemeClr val="tx1"/>
                </a:solidFill>
                <a:effectLst/>
              </a:rPr>
              <a:t> </a:t>
            </a:r>
            <a:r>
              <a:rPr lang="en-US" sz="5600" dirty="0" smtClean="0">
                <a:solidFill>
                  <a:schemeClr val="tx1"/>
                </a:solidFill>
                <a:effectLst/>
              </a:rPr>
              <a:t>     (</a:t>
            </a:r>
            <a:r>
              <a:rPr lang="en-US" sz="5600" dirty="0">
                <a:solidFill>
                  <a:schemeClr val="tx1"/>
                </a:solidFill>
                <a:effectLst/>
              </a:rPr>
              <a:t>2014). Supporting primary care patient-centered medical homes with community care teams: </a:t>
            </a:r>
            <a:r>
              <a:rPr lang="en-US" sz="5600" dirty="0" smtClean="0">
                <a:solidFill>
                  <a:schemeClr val="tx1"/>
                </a:solidFill>
                <a:effectLst/>
              </a:rPr>
              <a:t> </a:t>
            </a:r>
          </a:p>
          <a:p>
            <a:pPr marL="0" indent="0">
              <a:buNone/>
            </a:pPr>
            <a:r>
              <a:rPr lang="en-US" sz="5600" dirty="0">
                <a:solidFill>
                  <a:schemeClr val="tx1"/>
                </a:solidFill>
              </a:rPr>
              <a:t> </a:t>
            </a:r>
            <a:r>
              <a:rPr lang="en-US" sz="5600" dirty="0" smtClean="0">
                <a:solidFill>
                  <a:schemeClr val="tx1"/>
                </a:solidFill>
              </a:rPr>
              <a:t>     </a:t>
            </a:r>
            <a:r>
              <a:rPr lang="en-US" sz="5600" dirty="0" smtClean="0">
                <a:solidFill>
                  <a:schemeClr val="tx1"/>
                </a:solidFill>
                <a:effectLst/>
              </a:rPr>
              <a:t>Findings from </a:t>
            </a:r>
            <a:r>
              <a:rPr lang="en-US" sz="5600" dirty="0">
                <a:solidFill>
                  <a:schemeClr val="tx1"/>
                </a:solidFill>
                <a:effectLst/>
              </a:rPr>
              <a:t>a pilot study. </a:t>
            </a:r>
            <a:r>
              <a:rPr lang="en-US" sz="5600" i="1" dirty="0">
                <a:solidFill>
                  <a:schemeClr val="tx1"/>
                </a:solidFill>
                <a:effectLst/>
              </a:rPr>
              <a:t>Journal of Clinical Outcomes Management, 21</a:t>
            </a:r>
            <a:r>
              <a:rPr lang="en-US" sz="5600" dirty="0">
                <a:solidFill>
                  <a:schemeClr val="tx1"/>
                </a:solidFill>
                <a:effectLst/>
              </a:rPr>
              <a:t>(8), 352-361.</a:t>
            </a:r>
          </a:p>
          <a:p>
            <a:pPr marL="0" indent="0">
              <a:buNone/>
            </a:pPr>
            <a:r>
              <a:rPr lang="en-US" sz="5600" dirty="0">
                <a:solidFill>
                  <a:schemeClr val="tx1"/>
                </a:solidFill>
                <a:effectLst/>
              </a:rPr>
              <a:t> </a:t>
            </a:r>
          </a:p>
          <a:p>
            <a:pPr marL="0" indent="0">
              <a:buNone/>
            </a:pPr>
            <a:r>
              <a:rPr lang="en-US" sz="5600" dirty="0">
                <a:solidFill>
                  <a:schemeClr val="tx1"/>
                </a:solidFill>
                <a:effectLst/>
              </a:rPr>
              <a:t> </a:t>
            </a:r>
          </a:p>
          <a:p>
            <a:pPr marL="0" indent="0">
              <a:buNone/>
            </a:pPr>
            <a:r>
              <a:rPr lang="en-US" sz="5600" dirty="0">
                <a:solidFill>
                  <a:schemeClr val="tx1"/>
                </a:solidFill>
                <a:effectLst/>
              </a:rPr>
              <a:t>Goldberg, A. (2012). It matters how we define health care equity. </a:t>
            </a:r>
            <a:r>
              <a:rPr lang="en-US" sz="5600" i="1" dirty="0">
                <a:solidFill>
                  <a:schemeClr val="tx1"/>
                </a:solidFill>
                <a:effectLst/>
              </a:rPr>
              <a:t>Institute of Medicine.  Washington, </a:t>
            </a:r>
            <a:endParaRPr lang="en-US" sz="5600" dirty="0">
              <a:solidFill>
                <a:schemeClr val="tx1"/>
              </a:solidFill>
              <a:effectLst/>
            </a:endParaRPr>
          </a:p>
          <a:p>
            <a:pPr marL="0" indent="0">
              <a:buNone/>
            </a:pPr>
            <a:r>
              <a:rPr lang="en-US" sz="5600" i="1" dirty="0">
                <a:solidFill>
                  <a:schemeClr val="tx1"/>
                </a:solidFill>
                <a:effectLst/>
              </a:rPr>
              <a:t> </a:t>
            </a:r>
            <a:r>
              <a:rPr lang="en-US" sz="5600" dirty="0">
                <a:solidFill>
                  <a:schemeClr val="tx1"/>
                </a:solidFill>
              </a:rPr>
              <a:t> </a:t>
            </a:r>
            <a:r>
              <a:rPr lang="en-US" sz="5600" dirty="0" smtClean="0">
                <a:solidFill>
                  <a:schemeClr val="tx1"/>
                </a:solidFill>
              </a:rPr>
              <a:t>    </a:t>
            </a:r>
            <a:r>
              <a:rPr lang="en-US" sz="5600" i="1" dirty="0" smtClean="0">
                <a:solidFill>
                  <a:schemeClr val="tx1"/>
                </a:solidFill>
                <a:effectLst/>
              </a:rPr>
              <a:t>D.C</a:t>
            </a:r>
            <a:r>
              <a:rPr lang="en-US" sz="5600" i="1" dirty="0">
                <a:solidFill>
                  <a:schemeClr val="tx1"/>
                </a:solidFill>
                <a:effectLst/>
              </a:rPr>
              <a:t>.</a:t>
            </a:r>
            <a:r>
              <a:rPr lang="en-US" sz="5600" dirty="0">
                <a:solidFill>
                  <a:schemeClr val="tx1"/>
                </a:solidFill>
                <a:effectLst/>
              </a:rPr>
              <a:t> </a:t>
            </a:r>
            <a:r>
              <a:rPr lang="en-US" sz="5600" u="sng" dirty="0">
                <a:solidFill>
                  <a:schemeClr val="tx1"/>
                </a:solidFill>
                <a:effectLst/>
                <a:hlinkClick r:id="rId2"/>
              </a:rPr>
              <a:t>http://www.iom.edu/~/</a:t>
            </a:r>
            <a:r>
              <a:rPr lang="en-US" sz="5600" u="sng" dirty="0" smtClean="0">
                <a:solidFill>
                  <a:schemeClr val="tx1"/>
                </a:solidFill>
                <a:effectLst/>
                <a:hlinkClick r:id="rId2"/>
              </a:rPr>
              <a:t>media/Files/Perspectives-Files/2013/Commentaries/BPH-It-MattersHow-</a:t>
            </a:r>
            <a:r>
              <a:rPr lang="en-US" sz="5600" dirty="0" smtClean="0">
                <a:solidFill>
                  <a:schemeClr val="tx1"/>
                </a:solidFill>
                <a:effectLst/>
                <a:hlinkClick r:id="rId2"/>
              </a:rPr>
              <a:t>we-</a:t>
            </a:r>
            <a:endParaRPr lang="en-US" sz="5600" dirty="0" smtClean="0">
              <a:solidFill>
                <a:schemeClr val="tx1"/>
              </a:solidFill>
              <a:effectLst/>
            </a:endParaRPr>
          </a:p>
          <a:p>
            <a:pPr marL="0" indent="0">
              <a:buNone/>
            </a:pPr>
            <a:r>
              <a:rPr lang="en-US" sz="5600" dirty="0">
                <a:solidFill>
                  <a:schemeClr val="tx1"/>
                </a:solidFill>
              </a:rPr>
              <a:t> </a:t>
            </a:r>
            <a:r>
              <a:rPr lang="en-US" sz="5600" dirty="0" smtClean="0">
                <a:solidFill>
                  <a:schemeClr val="tx1"/>
                </a:solidFill>
              </a:rPr>
              <a:t>     </a:t>
            </a:r>
            <a:r>
              <a:rPr lang="en-US" sz="5600" dirty="0" smtClean="0">
                <a:solidFill>
                  <a:schemeClr val="tx1"/>
                </a:solidFill>
                <a:effectLst/>
              </a:rPr>
              <a:t>define-Health-Equity.pdf</a:t>
            </a:r>
          </a:p>
          <a:p>
            <a:pPr marL="0" indent="0">
              <a:buNone/>
            </a:pPr>
            <a:endParaRPr lang="en-US" sz="5600" dirty="0">
              <a:solidFill>
                <a:schemeClr val="tx1"/>
              </a:solidFill>
            </a:endParaRPr>
          </a:p>
          <a:p>
            <a:pPr marL="0" indent="0">
              <a:buNone/>
            </a:pPr>
            <a:r>
              <a:rPr lang="en-US" sz="5600" dirty="0">
                <a:solidFill>
                  <a:schemeClr val="tx1"/>
                </a:solidFill>
              </a:rPr>
              <a:t>Miller, W.R.; </a:t>
            </a:r>
            <a:r>
              <a:rPr lang="en-US" sz="5600" dirty="0" err="1">
                <a:solidFill>
                  <a:schemeClr val="tx1"/>
                </a:solidFill>
              </a:rPr>
              <a:t>Rollnick</a:t>
            </a:r>
            <a:r>
              <a:rPr lang="en-US" sz="5600" dirty="0">
                <a:solidFill>
                  <a:schemeClr val="tx1"/>
                </a:solidFill>
              </a:rPr>
              <a:t>, S. , Butler, C. B. (2007). “Motivational Interviewing in Health Care: Helping Patients </a:t>
            </a:r>
            <a:r>
              <a:rPr lang="en-US" sz="5600" dirty="0" smtClean="0">
                <a:solidFill>
                  <a:schemeClr val="tx1"/>
                </a:solidFill>
              </a:rPr>
              <a:t> </a:t>
            </a:r>
          </a:p>
          <a:p>
            <a:pPr marL="0" indent="0">
              <a:buNone/>
            </a:pPr>
            <a:r>
              <a:rPr lang="en-US" sz="5600" dirty="0">
                <a:solidFill>
                  <a:schemeClr val="tx1"/>
                </a:solidFill>
              </a:rPr>
              <a:t> </a:t>
            </a:r>
            <a:r>
              <a:rPr lang="en-US" sz="5600" dirty="0" smtClean="0">
                <a:solidFill>
                  <a:schemeClr val="tx1"/>
                </a:solidFill>
              </a:rPr>
              <a:t>      Change Behavior</a:t>
            </a:r>
            <a:r>
              <a:rPr lang="en-US" sz="5600" dirty="0" smtClean="0"/>
              <a:t>.</a:t>
            </a:r>
          </a:p>
          <a:p>
            <a:pPr marL="0" indent="0">
              <a:buNone/>
            </a:pPr>
            <a:endParaRPr lang="en-US" sz="6000" dirty="0" smtClean="0"/>
          </a:p>
          <a:p>
            <a:pPr marL="0" indent="0">
              <a:buNone/>
            </a:pPr>
            <a:r>
              <a:rPr lang="en-US" sz="5600" dirty="0">
                <a:solidFill>
                  <a:schemeClr val="tx1"/>
                </a:solidFill>
              </a:rPr>
              <a:t>Robert Graham Center (2007). The patient centered medical home: History, seven core features,        </a:t>
            </a:r>
          </a:p>
          <a:p>
            <a:pPr marL="0" indent="0">
              <a:buNone/>
            </a:pPr>
            <a:r>
              <a:rPr lang="en-US" sz="5600" dirty="0">
                <a:solidFill>
                  <a:schemeClr val="tx1"/>
                </a:solidFill>
              </a:rPr>
              <a:t>      evidence, and transformational change. Center for Policy Studies in Family Medicine and Primary </a:t>
            </a:r>
          </a:p>
          <a:p>
            <a:pPr marL="0" indent="0">
              <a:buNone/>
            </a:pPr>
            <a:r>
              <a:rPr lang="en-US" sz="5600" dirty="0">
                <a:solidFill>
                  <a:schemeClr val="tx1"/>
                </a:solidFill>
              </a:rPr>
              <a:t>      Care.  </a:t>
            </a:r>
            <a:r>
              <a:rPr lang="en-US" sz="5600" dirty="0">
                <a:solidFill>
                  <a:schemeClr val="tx1"/>
                </a:solidFill>
                <a:hlinkClick r:id="rId3"/>
              </a:rPr>
              <a:t>http://www.grahamcenter.org/online/etc/medialib/graham/documents/publications/mongraphs-</a:t>
            </a:r>
            <a:r>
              <a:rPr lang="en-US" sz="5600" dirty="0">
                <a:solidFill>
                  <a:schemeClr val="tx1"/>
                </a:solidFill>
              </a:rPr>
              <a:t>   </a:t>
            </a:r>
          </a:p>
          <a:p>
            <a:pPr marL="0" indent="0">
              <a:buNone/>
            </a:pPr>
            <a:r>
              <a:rPr lang="en-US" sz="5600" dirty="0">
                <a:solidFill>
                  <a:schemeClr val="tx1"/>
                </a:solidFill>
              </a:rPr>
              <a:t>       books/2007/rgcmo-medical-home.Par.0001.File.tmp/rgcmo-medical-home.pdf</a:t>
            </a:r>
          </a:p>
          <a:p>
            <a:pPr marL="0" indent="0">
              <a:buNone/>
            </a:pPr>
            <a:endParaRPr lang="en-US" sz="5600" dirty="0"/>
          </a:p>
          <a:p>
            <a:pPr marL="0" indent="0">
              <a:buNone/>
            </a:pPr>
            <a:endParaRPr lang="en-US" sz="4800" dirty="0">
              <a:effectLst/>
            </a:endParaRPr>
          </a:p>
          <a:p>
            <a:endParaRPr lang="en-US" sz="4800" dirty="0"/>
          </a:p>
        </p:txBody>
      </p:sp>
    </p:spTree>
    <p:extLst>
      <p:ext uri="{BB962C8B-B14F-4D97-AF65-F5344CB8AC3E}">
        <p14:creationId xmlns:p14="http://schemas.microsoft.com/office/powerpoint/2010/main" xmlns="" val="2426748062"/>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a:t>
            </a:r>
            <a:endParaRPr lang="en-US" dirty="0"/>
          </a:p>
        </p:txBody>
      </p:sp>
      <p:sp>
        <p:nvSpPr>
          <p:cNvPr id="3" name="Content Placeholder 2"/>
          <p:cNvSpPr>
            <a:spLocks noGrp="1"/>
          </p:cNvSpPr>
          <p:nvPr>
            <p:ph idx="1"/>
          </p:nvPr>
        </p:nvSpPr>
        <p:spPr>
          <a:xfrm>
            <a:off x="228600" y="1295400"/>
            <a:ext cx="8915400" cy="5486400"/>
          </a:xfrm>
        </p:spPr>
        <p:txBody>
          <a:bodyPr>
            <a:normAutofit/>
          </a:bodyPr>
          <a:lstStyle/>
          <a:p>
            <a:pPr marL="0" indent="0">
              <a:lnSpc>
                <a:spcPct val="90000"/>
              </a:lnSpc>
              <a:buNone/>
            </a:pPr>
            <a:endParaRPr lang="en-US" sz="1300" dirty="0" smtClean="0"/>
          </a:p>
          <a:p>
            <a:pPr marL="0" indent="0">
              <a:lnSpc>
                <a:spcPct val="90000"/>
              </a:lnSpc>
              <a:buNone/>
            </a:pPr>
            <a:endParaRPr lang="en-US" sz="1300" dirty="0" smtClean="0"/>
          </a:p>
          <a:p>
            <a:pPr marL="0" indent="0">
              <a:lnSpc>
                <a:spcPct val="90000"/>
              </a:lnSpc>
              <a:buNone/>
            </a:pPr>
            <a:endParaRPr lang="en-US" sz="1300" dirty="0"/>
          </a:p>
          <a:p>
            <a:pPr marL="0" indent="0">
              <a:lnSpc>
                <a:spcPct val="90000"/>
              </a:lnSpc>
              <a:buNone/>
            </a:pPr>
            <a:r>
              <a:rPr lang="en-US" sz="1400" dirty="0" smtClean="0"/>
              <a:t>Reed</a:t>
            </a:r>
            <a:r>
              <a:rPr lang="en-US" sz="1400" dirty="0"/>
              <a:t>, J. (2008). Primary Care:  A Crucial Setting for Suicide Prevention, Suicide Prevention Resource Center</a:t>
            </a:r>
          </a:p>
          <a:p>
            <a:pPr marL="0" indent="0">
              <a:lnSpc>
                <a:spcPct val="90000"/>
              </a:lnSpc>
              <a:buNone/>
            </a:pPr>
            <a:endParaRPr lang="en-US" sz="1400" dirty="0"/>
          </a:p>
          <a:p>
            <a:pPr marL="0" indent="0">
              <a:lnSpc>
                <a:spcPct val="90000"/>
              </a:lnSpc>
              <a:buNone/>
            </a:pPr>
            <a:r>
              <a:rPr lang="en-US" sz="1400" dirty="0" smtClean="0"/>
              <a:t>Stewart</a:t>
            </a:r>
            <a:r>
              <a:rPr lang="en-US" sz="1400" dirty="0"/>
              <a:t>, E.E; Fox, F.(2011). Encouraging Patients to Change Unhealthy Behaviors with Motivational, </a:t>
            </a:r>
            <a:endParaRPr lang="en-US" sz="1400" dirty="0" smtClean="0"/>
          </a:p>
          <a:p>
            <a:pPr marL="0" indent="0">
              <a:lnSpc>
                <a:spcPct val="90000"/>
              </a:lnSpc>
              <a:buNone/>
            </a:pPr>
            <a:r>
              <a:rPr lang="en-US" sz="1400" dirty="0"/>
              <a:t> </a:t>
            </a:r>
            <a:r>
              <a:rPr lang="en-US" sz="1400" dirty="0" smtClean="0"/>
              <a:t>    Interviewing</a:t>
            </a:r>
            <a:r>
              <a:rPr lang="en-US" sz="1400" dirty="0"/>
              <a:t>. FAMILY PRACTICE </a:t>
            </a:r>
            <a:r>
              <a:rPr lang="en-US" sz="1400" dirty="0" smtClean="0"/>
              <a:t>MANAGEMENT</a:t>
            </a:r>
          </a:p>
          <a:p>
            <a:pPr marL="0" indent="0">
              <a:lnSpc>
                <a:spcPct val="90000"/>
              </a:lnSpc>
              <a:buNone/>
            </a:pPr>
            <a:endParaRPr lang="en-US" sz="1400" dirty="0"/>
          </a:p>
          <a:p>
            <a:pPr marL="0" indent="0">
              <a:lnSpc>
                <a:spcPct val="90000"/>
              </a:lnSpc>
              <a:buNone/>
            </a:pPr>
            <a:r>
              <a:rPr lang="en-US" sz="1400" dirty="0"/>
              <a:t>Sobell and Sobell, ©2008 Motivational Interviewing Strategies and Techniques.</a:t>
            </a:r>
          </a:p>
          <a:p>
            <a:endParaRPr lang="en-US" dirty="0"/>
          </a:p>
        </p:txBody>
      </p:sp>
    </p:spTree>
    <p:extLst>
      <p:ext uri="{BB962C8B-B14F-4D97-AF65-F5344CB8AC3E}">
        <p14:creationId xmlns:p14="http://schemas.microsoft.com/office/powerpoint/2010/main" xmlns="" val="393056316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latin typeface="+mn-lt"/>
              </a:rPr>
              <a:t>Accountable Care</a:t>
            </a:r>
            <a:endParaRPr lang="en-US" dirty="0">
              <a:effectLst/>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28600" y="2628900"/>
            <a:ext cx="3429000" cy="2514600"/>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62600" y="2438400"/>
            <a:ext cx="3276600" cy="2895600"/>
          </a:xfrm>
          <a:prstGeom prst="rect">
            <a:avLst/>
          </a:prstGeom>
          <a:ln>
            <a:noFill/>
          </a:ln>
          <a:effectLst>
            <a:softEdge rad="112500"/>
          </a:effectLst>
        </p:spPr>
      </p:pic>
      <p:sp>
        <p:nvSpPr>
          <p:cNvPr id="6" name="Plus 5"/>
          <p:cNvSpPr/>
          <p:nvPr/>
        </p:nvSpPr>
        <p:spPr>
          <a:xfrm>
            <a:off x="4267200" y="3505200"/>
            <a:ext cx="914400" cy="762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60680923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effectLst>
            <a:outerShdw dist="12700" algn="ctr" rotWithShape="0">
              <a:schemeClr val="bg2"/>
            </a:outerShdw>
          </a:effectLst>
        </p:spPr>
        <p:txBody>
          <a:bodyPr/>
          <a:lstStyle/>
          <a:p>
            <a:pPr eaLnBrk="1" hangingPunct="1">
              <a:lnSpc>
                <a:spcPct val="90000"/>
              </a:lnSpc>
              <a:defRPr/>
            </a:pPr>
            <a:r>
              <a:rPr lang="en-US" dirty="0" smtClean="0">
                <a:latin typeface="+mn-lt"/>
              </a:rPr>
              <a:t>New Era Competencies</a:t>
            </a:r>
          </a:p>
        </p:txBody>
      </p:sp>
      <p:sp>
        <p:nvSpPr>
          <p:cNvPr id="22531" name="Rectangle 3"/>
          <p:cNvSpPr>
            <a:spLocks noGrp="1"/>
          </p:cNvSpPr>
          <p:nvPr>
            <p:ph idx="1"/>
          </p:nvPr>
        </p:nvSpPr>
        <p:spPr/>
        <p:txBody>
          <a:bodyPr>
            <a:normAutofit lnSpcReduction="10000"/>
          </a:bodyPr>
          <a:lstStyle/>
          <a:p>
            <a:pPr>
              <a:buClr>
                <a:schemeClr val="accent2"/>
              </a:buClr>
              <a:buFont typeface="Wingdings" pitchFamily="2" charset="2"/>
              <a:buChar char="§"/>
              <a:defRPr/>
            </a:pPr>
            <a:r>
              <a:rPr lang="en-US" dirty="0" smtClean="0"/>
              <a:t>Engage patients: robust care management</a:t>
            </a:r>
          </a:p>
          <a:p>
            <a:pPr>
              <a:buClr>
                <a:schemeClr val="accent2"/>
              </a:buClr>
              <a:buFont typeface="Wingdings" pitchFamily="2" charset="2"/>
              <a:buChar char="§"/>
              <a:defRPr/>
            </a:pPr>
            <a:r>
              <a:rPr lang="en-US" dirty="0" smtClean="0"/>
              <a:t>Form effective teams for care delivery</a:t>
            </a:r>
            <a:endParaRPr lang="en-US" dirty="0"/>
          </a:p>
          <a:p>
            <a:pPr eaLnBrk="1" hangingPunct="1">
              <a:buClr>
                <a:schemeClr val="accent2"/>
              </a:buClr>
              <a:buFont typeface="Wingdings" pitchFamily="2" charset="2"/>
              <a:buChar char="§"/>
              <a:defRPr/>
            </a:pPr>
            <a:r>
              <a:rPr lang="en-US" dirty="0" smtClean="0"/>
              <a:t>Coordinate care across settings</a:t>
            </a:r>
          </a:p>
          <a:p>
            <a:pPr eaLnBrk="1" hangingPunct="1">
              <a:buClr>
                <a:schemeClr val="accent2"/>
              </a:buClr>
              <a:buFont typeface="Wingdings" pitchFamily="2" charset="2"/>
              <a:buChar char="§"/>
              <a:defRPr/>
            </a:pPr>
            <a:r>
              <a:rPr lang="en-US" dirty="0" smtClean="0"/>
              <a:t>Build in quality, reduce “waste”</a:t>
            </a:r>
          </a:p>
          <a:p>
            <a:pPr eaLnBrk="1" hangingPunct="1">
              <a:buClr>
                <a:schemeClr val="accent2"/>
              </a:buClr>
              <a:buFont typeface="Wingdings" pitchFamily="2" charset="2"/>
              <a:buChar char="§"/>
              <a:defRPr/>
            </a:pPr>
            <a:r>
              <a:rPr lang="en-US" dirty="0" smtClean="0"/>
              <a:t>Create &amp; sustain community partnerships</a:t>
            </a:r>
          </a:p>
          <a:p>
            <a:pPr>
              <a:buClr>
                <a:schemeClr val="accent2"/>
              </a:buClr>
              <a:buFont typeface="Wingdings" pitchFamily="2" charset="2"/>
              <a:buChar char="§"/>
              <a:defRPr/>
            </a:pPr>
            <a:r>
              <a:rPr lang="en-US" dirty="0" smtClean="0"/>
              <a:t>Develop IT tools, utilize patient data sets</a:t>
            </a:r>
          </a:p>
          <a:p>
            <a:pPr>
              <a:buClr>
                <a:schemeClr val="accent2"/>
              </a:buClr>
              <a:buFont typeface="Wingdings" pitchFamily="2" charset="2"/>
              <a:buChar char="§"/>
              <a:defRPr/>
            </a:pPr>
            <a:r>
              <a:rPr lang="en-US" dirty="0" smtClean="0"/>
              <a:t>Focus on </a:t>
            </a:r>
            <a:r>
              <a:rPr lang="en-US" dirty="0"/>
              <a:t>health of </a:t>
            </a:r>
            <a:r>
              <a:rPr lang="en-US" dirty="0" smtClean="0"/>
              <a:t>population, not just disease</a:t>
            </a:r>
            <a:endParaRPr lang="en-US" dirty="0"/>
          </a:p>
          <a:p>
            <a:pPr marL="285750" indent="-285750" eaLnBrk="1" hangingPunct="1">
              <a:buClr>
                <a:schemeClr val="accent2"/>
              </a:buClr>
              <a:buFont typeface="Arial" pitchFamily="34" charset="0"/>
              <a:buChar char="■"/>
              <a:defRPr/>
            </a:pPr>
            <a:endParaRPr lang="en-US" dirty="0" smtClean="0"/>
          </a:p>
          <a:p>
            <a:pPr marL="457200" indent="-228600" eaLnBrk="1" hangingPunct="1">
              <a:buClr>
                <a:srgbClr val="8F0631"/>
              </a:buClr>
              <a:buFontTx/>
              <a:buChar char="–"/>
              <a:defRPr/>
            </a:pPr>
            <a:endParaRPr lang="en-US" sz="2400" dirty="0" smtClean="0">
              <a:solidFill>
                <a:schemeClr val="accent2"/>
              </a:solidFill>
            </a:endParaRPr>
          </a:p>
          <a:p>
            <a:pPr marL="857250" lvl="1" indent="-228600" eaLnBrk="1" hangingPunct="1">
              <a:buClr>
                <a:srgbClr val="8F0631"/>
              </a:buClr>
              <a:buFontTx/>
              <a:buChar char="–"/>
              <a:defRPr/>
            </a:pPr>
            <a:endParaRPr lang="en-US" sz="2400" dirty="0" smtClean="0">
              <a:solidFill>
                <a:schemeClr val="accent2"/>
              </a:solidFill>
            </a:endParaRPr>
          </a:p>
        </p:txBody>
      </p:sp>
    </p:spTree>
    <p:extLst>
      <p:ext uri="{BB962C8B-B14F-4D97-AF65-F5344CB8AC3E}">
        <p14:creationId xmlns:p14="http://schemas.microsoft.com/office/powerpoint/2010/main" xmlns="" val="381218547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4"/>
          <p:cNvSpPr>
            <a:spLocks noChangeArrowheads="1"/>
          </p:cNvSpPr>
          <p:nvPr/>
        </p:nvSpPr>
        <p:spPr bwMode="auto">
          <a:xfrm>
            <a:off x="1257300" y="1844675"/>
            <a:ext cx="6689725" cy="4449763"/>
          </a:xfrm>
          <a:prstGeom prst="rect">
            <a:avLst/>
          </a:prstGeom>
          <a:noFill/>
          <a:ln w="19050">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123" name="Rectangle 2"/>
          <p:cNvSpPr>
            <a:spLocks noGrp="1" noChangeArrowheads="1"/>
          </p:cNvSpPr>
          <p:nvPr>
            <p:ph type="title"/>
          </p:nvPr>
        </p:nvSpPr>
        <p:spPr/>
        <p:txBody>
          <a:bodyPr/>
          <a:lstStyle/>
          <a:p>
            <a:pPr eaLnBrk="1" hangingPunct="1"/>
            <a:r>
              <a:rPr lang="en-US" sz="4000" b="0" dirty="0" smtClean="0">
                <a:latin typeface="Calibri" pitchFamily="34" charset="0"/>
                <a:cs typeface="Calibri" pitchFamily="34" charset="0"/>
              </a:rPr>
              <a:t>Background</a:t>
            </a:r>
            <a:r>
              <a:rPr lang="en-US" b="0" dirty="0" smtClean="0">
                <a:latin typeface="Calibri" pitchFamily="34" charset="0"/>
                <a:cs typeface="Calibri" pitchFamily="34" charset="0"/>
              </a:rPr>
              <a:t/>
            </a:r>
            <a:br>
              <a:rPr lang="en-US" b="0" dirty="0" smtClean="0">
                <a:latin typeface="Calibri" pitchFamily="34" charset="0"/>
                <a:cs typeface="Calibri" pitchFamily="34" charset="0"/>
              </a:rPr>
            </a:br>
            <a:r>
              <a:rPr lang="en-US" sz="2800" dirty="0" smtClean="0">
                <a:latin typeface="Calibri" pitchFamily="34" charset="0"/>
                <a:cs typeface="Calibri" pitchFamily="34" charset="0"/>
              </a:rPr>
              <a:t>Utilization of LVHN IP Services Per 1,000 65+ Population</a:t>
            </a:r>
          </a:p>
        </p:txBody>
      </p:sp>
      <p:cxnSp>
        <p:nvCxnSpPr>
          <p:cNvPr id="10" name="Straight Arrow Connector 9"/>
          <p:cNvCxnSpPr>
            <a:stCxn id="5221" idx="3"/>
          </p:cNvCxnSpPr>
          <p:nvPr/>
        </p:nvCxnSpPr>
        <p:spPr>
          <a:xfrm>
            <a:off x="4832350" y="2843213"/>
            <a:ext cx="877888" cy="174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4623594" y="4610894"/>
            <a:ext cx="361950" cy="2174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126" name="Text Box 12"/>
          <p:cNvSpPr txBox="1">
            <a:spLocks noChangeArrowheads="1"/>
          </p:cNvSpPr>
          <p:nvPr/>
        </p:nvSpPr>
        <p:spPr bwMode="auto">
          <a:xfrm rot="-5400000">
            <a:off x="110728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CY00</a:t>
            </a:r>
          </a:p>
        </p:txBody>
      </p:sp>
      <p:sp>
        <p:nvSpPr>
          <p:cNvPr id="5127" name="Line 13"/>
          <p:cNvSpPr>
            <a:spLocks noChangeShapeType="1"/>
          </p:cNvSpPr>
          <p:nvPr/>
        </p:nvSpPr>
        <p:spPr bwMode="auto">
          <a:xfrm>
            <a:off x="1470025" y="6289675"/>
            <a:ext cx="1588" cy="809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28" name="Text Box 16"/>
          <p:cNvSpPr txBox="1">
            <a:spLocks noChangeArrowheads="1"/>
          </p:cNvSpPr>
          <p:nvPr/>
        </p:nvSpPr>
        <p:spPr bwMode="auto">
          <a:xfrm>
            <a:off x="976313" y="6153150"/>
            <a:ext cx="2682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0</a:t>
            </a:r>
          </a:p>
        </p:txBody>
      </p:sp>
      <p:sp>
        <p:nvSpPr>
          <p:cNvPr id="5129" name="Line 17"/>
          <p:cNvSpPr>
            <a:spLocks noChangeShapeType="1"/>
          </p:cNvSpPr>
          <p:nvPr/>
        </p:nvSpPr>
        <p:spPr bwMode="auto">
          <a:xfrm>
            <a:off x="1254125" y="5735638"/>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30" name="Text Box 18"/>
          <p:cNvSpPr txBox="1">
            <a:spLocks noChangeArrowheads="1"/>
          </p:cNvSpPr>
          <p:nvPr/>
        </p:nvSpPr>
        <p:spPr bwMode="auto">
          <a:xfrm>
            <a:off x="892175" y="5602288"/>
            <a:ext cx="3524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50</a:t>
            </a:r>
          </a:p>
        </p:txBody>
      </p:sp>
      <p:sp>
        <p:nvSpPr>
          <p:cNvPr id="5131" name="Text Box 19"/>
          <p:cNvSpPr txBox="1">
            <a:spLocks noChangeArrowheads="1"/>
          </p:cNvSpPr>
          <p:nvPr/>
        </p:nvSpPr>
        <p:spPr bwMode="auto">
          <a:xfrm>
            <a:off x="808038" y="5043488"/>
            <a:ext cx="4365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100</a:t>
            </a:r>
          </a:p>
        </p:txBody>
      </p:sp>
      <p:sp>
        <p:nvSpPr>
          <p:cNvPr id="5132" name="Text Box 20"/>
          <p:cNvSpPr txBox="1">
            <a:spLocks noChangeArrowheads="1"/>
          </p:cNvSpPr>
          <p:nvPr/>
        </p:nvSpPr>
        <p:spPr bwMode="auto">
          <a:xfrm>
            <a:off x="808038" y="4486275"/>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150</a:t>
            </a:r>
          </a:p>
        </p:txBody>
      </p:sp>
      <p:sp>
        <p:nvSpPr>
          <p:cNvPr id="5133" name="Text Box 21"/>
          <p:cNvSpPr txBox="1">
            <a:spLocks noChangeArrowheads="1"/>
          </p:cNvSpPr>
          <p:nvPr/>
        </p:nvSpPr>
        <p:spPr bwMode="auto">
          <a:xfrm>
            <a:off x="808038" y="3933825"/>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200</a:t>
            </a:r>
          </a:p>
        </p:txBody>
      </p:sp>
      <p:sp>
        <p:nvSpPr>
          <p:cNvPr id="5134" name="Text Box 22"/>
          <p:cNvSpPr txBox="1">
            <a:spLocks noChangeArrowheads="1"/>
          </p:cNvSpPr>
          <p:nvPr/>
        </p:nvSpPr>
        <p:spPr bwMode="auto">
          <a:xfrm>
            <a:off x="808038" y="3375025"/>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250</a:t>
            </a:r>
          </a:p>
        </p:txBody>
      </p:sp>
      <p:sp>
        <p:nvSpPr>
          <p:cNvPr id="5135" name="Text Box 23"/>
          <p:cNvSpPr txBox="1">
            <a:spLocks noChangeArrowheads="1"/>
          </p:cNvSpPr>
          <p:nvPr/>
        </p:nvSpPr>
        <p:spPr bwMode="auto">
          <a:xfrm>
            <a:off x="808038" y="2816225"/>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300</a:t>
            </a:r>
          </a:p>
        </p:txBody>
      </p:sp>
      <p:sp>
        <p:nvSpPr>
          <p:cNvPr id="5136" name="Text Box 24"/>
          <p:cNvSpPr txBox="1">
            <a:spLocks noChangeArrowheads="1"/>
          </p:cNvSpPr>
          <p:nvPr/>
        </p:nvSpPr>
        <p:spPr bwMode="auto">
          <a:xfrm>
            <a:off x="808038" y="2262188"/>
            <a:ext cx="4365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350</a:t>
            </a:r>
          </a:p>
        </p:txBody>
      </p:sp>
      <p:sp>
        <p:nvSpPr>
          <p:cNvPr id="5137" name="Text Box 25"/>
          <p:cNvSpPr txBox="1">
            <a:spLocks noChangeArrowheads="1"/>
          </p:cNvSpPr>
          <p:nvPr/>
        </p:nvSpPr>
        <p:spPr bwMode="auto">
          <a:xfrm>
            <a:off x="808038" y="1704975"/>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r" eaLnBrk="1" fontAlgn="base" hangingPunct="1">
              <a:spcBef>
                <a:spcPct val="0"/>
              </a:spcBef>
              <a:spcAft>
                <a:spcPct val="0"/>
              </a:spcAft>
            </a:pPr>
            <a:r>
              <a:rPr lang="en-US" sz="1200" b="0" dirty="0" smtClean="0">
                <a:solidFill>
                  <a:srgbClr val="000000"/>
                </a:solidFill>
              </a:rPr>
              <a:t>400</a:t>
            </a:r>
          </a:p>
        </p:txBody>
      </p:sp>
      <p:sp>
        <p:nvSpPr>
          <p:cNvPr id="5138" name="Line 27"/>
          <p:cNvSpPr>
            <a:spLocks noChangeShapeType="1"/>
          </p:cNvSpPr>
          <p:nvPr/>
        </p:nvSpPr>
        <p:spPr bwMode="auto">
          <a:xfrm>
            <a:off x="1254125" y="5180013"/>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39" name="Line 28"/>
          <p:cNvSpPr>
            <a:spLocks noChangeShapeType="1"/>
          </p:cNvSpPr>
          <p:nvPr/>
        </p:nvSpPr>
        <p:spPr bwMode="auto">
          <a:xfrm>
            <a:off x="1254125" y="4624388"/>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40" name="Line 29"/>
          <p:cNvSpPr>
            <a:spLocks noChangeShapeType="1"/>
          </p:cNvSpPr>
          <p:nvPr/>
        </p:nvSpPr>
        <p:spPr bwMode="auto">
          <a:xfrm>
            <a:off x="1254125" y="4060825"/>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41" name="Line 30"/>
          <p:cNvSpPr>
            <a:spLocks noChangeShapeType="1"/>
          </p:cNvSpPr>
          <p:nvPr/>
        </p:nvSpPr>
        <p:spPr bwMode="auto">
          <a:xfrm>
            <a:off x="1254125" y="3513138"/>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42" name="Line 31"/>
          <p:cNvSpPr>
            <a:spLocks noChangeShapeType="1"/>
          </p:cNvSpPr>
          <p:nvPr/>
        </p:nvSpPr>
        <p:spPr bwMode="auto">
          <a:xfrm>
            <a:off x="1254125" y="2955925"/>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143" name="Line 32"/>
          <p:cNvSpPr>
            <a:spLocks noChangeShapeType="1"/>
          </p:cNvSpPr>
          <p:nvPr/>
        </p:nvSpPr>
        <p:spPr bwMode="auto">
          <a:xfrm>
            <a:off x="1254125" y="2392363"/>
            <a:ext cx="6702425"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621608" name="Freeform 40"/>
          <p:cNvSpPr>
            <a:spLocks/>
          </p:cNvSpPr>
          <p:nvPr/>
        </p:nvSpPr>
        <p:spPr bwMode="auto">
          <a:xfrm>
            <a:off x="1365250" y="3975100"/>
            <a:ext cx="2155825" cy="781050"/>
          </a:xfrm>
          <a:custGeom>
            <a:avLst/>
            <a:gdLst/>
            <a:ahLst/>
            <a:cxnLst>
              <a:cxn ang="0">
                <a:pos x="0" y="490"/>
              </a:cxn>
              <a:cxn ang="0">
                <a:pos x="136" y="492"/>
              </a:cxn>
              <a:cxn ang="0">
                <a:pos x="270" y="414"/>
              </a:cxn>
              <a:cxn ang="0">
                <a:pos x="404" y="368"/>
              </a:cxn>
              <a:cxn ang="0">
                <a:pos x="542" y="324"/>
              </a:cxn>
              <a:cxn ang="0">
                <a:pos x="680" y="240"/>
              </a:cxn>
              <a:cxn ang="0">
                <a:pos x="814" y="210"/>
              </a:cxn>
              <a:cxn ang="0">
                <a:pos x="956" y="112"/>
              </a:cxn>
              <a:cxn ang="0">
                <a:pos x="1086" y="0"/>
              </a:cxn>
              <a:cxn ang="0">
                <a:pos x="1218" y="32"/>
              </a:cxn>
              <a:cxn ang="0">
                <a:pos x="1358" y="0"/>
              </a:cxn>
            </a:cxnLst>
            <a:rect l="0" t="0" r="r" b="b"/>
            <a:pathLst>
              <a:path w="1358" h="492">
                <a:moveTo>
                  <a:pt x="0" y="490"/>
                </a:moveTo>
                <a:lnTo>
                  <a:pt x="136" y="492"/>
                </a:lnTo>
                <a:lnTo>
                  <a:pt x="270" y="414"/>
                </a:lnTo>
                <a:lnTo>
                  <a:pt x="404" y="368"/>
                </a:lnTo>
                <a:lnTo>
                  <a:pt x="542" y="324"/>
                </a:lnTo>
                <a:lnTo>
                  <a:pt x="680" y="240"/>
                </a:lnTo>
                <a:lnTo>
                  <a:pt x="814" y="210"/>
                </a:lnTo>
                <a:lnTo>
                  <a:pt x="956" y="112"/>
                </a:lnTo>
                <a:lnTo>
                  <a:pt x="1086" y="0"/>
                </a:lnTo>
                <a:lnTo>
                  <a:pt x="1218" y="32"/>
                </a:lnTo>
                <a:lnTo>
                  <a:pt x="1358" y="0"/>
                </a:lnTo>
              </a:path>
            </a:pathLst>
          </a:custGeom>
          <a:noFill/>
          <a:ln w="38100" cmpd="sng">
            <a:solidFill>
              <a:schemeClr val="accent1"/>
            </a:solidFill>
            <a:round/>
            <a:headEnd/>
            <a:tailEnd/>
          </a:ln>
          <a:effectLst>
            <a:outerShdw dist="35921" dir="2700000" algn="ctr" rotWithShape="0">
              <a:schemeClr val="bg2">
                <a:alpha val="50000"/>
              </a:schemeClr>
            </a:outerShdw>
          </a:effectLst>
        </p:spPr>
        <p:txBody>
          <a:bodyPr/>
          <a:lstStyle/>
          <a:p>
            <a:pPr fontAlgn="base">
              <a:spcBef>
                <a:spcPct val="0"/>
              </a:spcBef>
              <a:spcAft>
                <a:spcPct val="0"/>
              </a:spcAft>
              <a:defRPr/>
            </a:pPr>
            <a:endParaRPr lang="en-US" dirty="0">
              <a:solidFill>
                <a:srgbClr val="000000"/>
              </a:solidFill>
            </a:endParaRPr>
          </a:p>
        </p:txBody>
      </p:sp>
      <p:sp>
        <p:nvSpPr>
          <p:cNvPr id="621603" name="Oval 35"/>
          <p:cNvSpPr>
            <a:spLocks noChangeArrowheads="1"/>
          </p:cNvSpPr>
          <p:nvPr/>
        </p:nvSpPr>
        <p:spPr bwMode="auto">
          <a:xfrm>
            <a:off x="1309688" y="470058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04" name="Oval 36"/>
          <p:cNvSpPr>
            <a:spLocks noChangeArrowheads="1"/>
          </p:cNvSpPr>
          <p:nvPr/>
        </p:nvSpPr>
        <p:spPr bwMode="auto">
          <a:xfrm>
            <a:off x="1525588" y="4703763"/>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05" name="Oval 37"/>
          <p:cNvSpPr>
            <a:spLocks noChangeArrowheads="1"/>
          </p:cNvSpPr>
          <p:nvPr/>
        </p:nvSpPr>
        <p:spPr bwMode="auto">
          <a:xfrm>
            <a:off x="1744663" y="457993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06" name="Oval 38"/>
          <p:cNvSpPr>
            <a:spLocks noChangeArrowheads="1"/>
          </p:cNvSpPr>
          <p:nvPr/>
        </p:nvSpPr>
        <p:spPr bwMode="auto">
          <a:xfrm>
            <a:off x="1957388" y="451008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07" name="Oval 39"/>
          <p:cNvSpPr>
            <a:spLocks noChangeArrowheads="1"/>
          </p:cNvSpPr>
          <p:nvPr/>
        </p:nvSpPr>
        <p:spPr bwMode="auto">
          <a:xfrm>
            <a:off x="2176463" y="4437063"/>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09" name="Oval 41"/>
          <p:cNvSpPr>
            <a:spLocks noChangeArrowheads="1"/>
          </p:cNvSpPr>
          <p:nvPr/>
        </p:nvSpPr>
        <p:spPr bwMode="auto">
          <a:xfrm>
            <a:off x="2392363" y="430688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0" name="Oval 42"/>
          <p:cNvSpPr>
            <a:spLocks noChangeArrowheads="1"/>
          </p:cNvSpPr>
          <p:nvPr/>
        </p:nvSpPr>
        <p:spPr bwMode="auto">
          <a:xfrm>
            <a:off x="2605088" y="425608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1" name="Oval 43"/>
          <p:cNvSpPr>
            <a:spLocks noChangeArrowheads="1"/>
          </p:cNvSpPr>
          <p:nvPr/>
        </p:nvSpPr>
        <p:spPr bwMode="auto">
          <a:xfrm>
            <a:off x="2820988" y="411003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2" name="Oval 44"/>
          <p:cNvSpPr>
            <a:spLocks noChangeArrowheads="1"/>
          </p:cNvSpPr>
          <p:nvPr/>
        </p:nvSpPr>
        <p:spPr bwMode="auto">
          <a:xfrm>
            <a:off x="3033713" y="3929063"/>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3" name="Oval 45"/>
          <p:cNvSpPr>
            <a:spLocks noChangeArrowheads="1"/>
          </p:cNvSpPr>
          <p:nvPr/>
        </p:nvSpPr>
        <p:spPr bwMode="auto">
          <a:xfrm>
            <a:off x="3255963" y="3973513"/>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4" name="Oval 46"/>
          <p:cNvSpPr>
            <a:spLocks noChangeArrowheads="1"/>
          </p:cNvSpPr>
          <p:nvPr/>
        </p:nvSpPr>
        <p:spPr bwMode="auto">
          <a:xfrm>
            <a:off x="3465513" y="3925888"/>
            <a:ext cx="98425" cy="98425"/>
          </a:xfrm>
          <a:prstGeom prst="ellipse">
            <a:avLst/>
          </a:prstGeom>
          <a:solidFill>
            <a:schemeClr val="accent1"/>
          </a:solidFill>
          <a:ln w="12700">
            <a:solidFill>
              <a:schemeClr val="tx1"/>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6" name="Freeform 48"/>
          <p:cNvSpPr>
            <a:spLocks/>
          </p:cNvSpPr>
          <p:nvPr/>
        </p:nvSpPr>
        <p:spPr bwMode="auto">
          <a:xfrm>
            <a:off x="3741738" y="3971925"/>
            <a:ext cx="4111625" cy="4763"/>
          </a:xfrm>
          <a:custGeom>
            <a:avLst/>
            <a:gdLst/>
            <a:ahLst/>
            <a:cxnLst>
              <a:cxn ang="0">
                <a:pos x="0" y="0"/>
              </a:cxn>
              <a:cxn ang="0">
                <a:pos x="2590" y="3"/>
              </a:cxn>
            </a:cxnLst>
            <a:rect l="0" t="0" r="r" b="b"/>
            <a:pathLst>
              <a:path w="2590" h="3">
                <a:moveTo>
                  <a:pt x="0" y="0"/>
                </a:moveTo>
                <a:lnTo>
                  <a:pt x="2590" y="3"/>
                </a:lnTo>
              </a:path>
            </a:pathLst>
          </a:custGeom>
          <a:noFill/>
          <a:ln w="38100" cmpd="sng">
            <a:solidFill>
              <a:srgbClr val="0000FF"/>
            </a:solidFill>
            <a:round/>
            <a:headEnd/>
            <a:tailEnd/>
          </a:ln>
          <a:effectLst>
            <a:outerShdw dist="35921" dir="2700000" algn="ctr" rotWithShape="0">
              <a:schemeClr val="bg2">
                <a:alpha val="50000"/>
              </a:schemeClr>
            </a:outerShdw>
          </a:effectLst>
        </p:spPr>
        <p:txBody>
          <a:bodyPr/>
          <a:lstStyle/>
          <a:p>
            <a:pPr fontAlgn="base">
              <a:spcBef>
                <a:spcPct val="0"/>
              </a:spcBef>
              <a:spcAft>
                <a:spcPct val="0"/>
              </a:spcAft>
              <a:defRPr/>
            </a:pPr>
            <a:endParaRPr lang="en-US" dirty="0">
              <a:solidFill>
                <a:srgbClr val="000000"/>
              </a:solidFill>
            </a:endParaRPr>
          </a:p>
        </p:txBody>
      </p:sp>
      <p:sp>
        <p:nvSpPr>
          <p:cNvPr id="621617" name="Oval 49"/>
          <p:cNvSpPr>
            <a:spLocks noChangeArrowheads="1"/>
          </p:cNvSpPr>
          <p:nvPr/>
        </p:nvSpPr>
        <p:spPr bwMode="auto">
          <a:xfrm>
            <a:off x="368458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8" name="Oval 50"/>
          <p:cNvSpPr>
            <a:spLocks noChangeArrowheads="1"/>
          </p:cNvSpPr>
          <p:nvPr/>
        </p:nvSpPr>
        <p:spPr bwMode="auto">
          <a:xfrm>
            <a:off x="3898900"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19" name="Oval 51"/>
          <p:cNvSpPr>
            <a:spLocks noChangeArrowheads="1"/>
          </p:cNvSpPr>
          <p:nvPr/>
        </p:nvSpPr>
        <p:spPr bwMode="auto">
          <a:xfrm>
            <a:off x="412273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0" name="Oval 52"/>
          <p:cNvSpPr>
            <a:spLocks noChangeArrowheads="1"/>
          </p:cNvSpPr>
          <p:nvPr/>
        </p:nvSpPr>
        <p:spPr bwMode="auto">
          <a:xfrm>
            <a:off x="433228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1" name="Oval 53"/>
          <p:cNvSpPr>
            <a:spLocks noChangeArrowheads="1"/>
          </p:cNvSpPr>
          <p:nvPr/>
        </p:nvSpPr>
        <p:spPr bwMode="auto">
          <a:xfrm>
            <a:off x="4546600"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2" name="Oval 54"/>
          <p:cNvSpPr>
            <a:spLocks noChangeArrowheads="1"/>
          </p:cNvSpPr>
          <p:nvPr/>
        </p:nvSpPr>
        <p:spPr bwMode="auto">
          <a:xfrm>
            <a:off x="4756150"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3" name="Oval 55"/>
          <p:cNvSpPr>
            <a:spLocks noChangeArrowheads="1"/>
          </p:cNvSpPr>
          <p:nvPr/>
        </p:nvSpPr>
        <p:spPr bwMode="auto">
          <a:xfrm>
            <a:off x="497998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4" name="Oval 56"/>
          <p:cNvSpPr>
            <a:spLocks noChangeArrowheads="1"/>
          </p:cNvSpPr>
          <p:nvPr/>
        </p:nvSpPr>
        <p:spPr bwMode="auto">
          <a:xfrm>
            <a:off x="518953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5" name="Oval 57"/>
          <p:cNvSpPr>
            <a:spLocks noChangeArrowheads="1"/>
          </p:cNvSpPr>
          <p:nvPr/>
        </p:nvSpPr>
        <p:spPr bwMode="auto">
          <a:xfrm>
            <a:off x="5408613"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6" name="Oval 58"/>
          <p:cNvSpPr>
            <a:spLocks noChangeArrowheads="1"/>
          </p:cNvSpPr>
          <p:nvPr/>
        </p:nvSpPr>
        <p:spPr bwMode="auto">
          <a:xfrm>
            <a:off x="5622925"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7" name="Oval 59"/>
          <p:cNvSpPr>
            <a:spLocks noChangeArrowheads="1"/>
          </p:cNvSpPr>
          <p:nvPr/>
        </p:nvSpPr>
        <p:spPr bwMode="auto">
          <a:xfrm>
            <a:off x="583723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8" name="Oval 60"/>
          <p:cNvSpPr>
            <a:spLocks noChangeArrowheads="1"/>
          </p:cNvSpPr>
          <p:nvPr/>
        </p:nvSpPr>
        <p:spPr bwMode="auto">
          <a:xfrm>
            <a:off x="6061075"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29" name="Oval 61"/>
          <p:cNvSpPr>
            <a:spLocks noChangeArrowheads="1"/>
          </p:cNvSpPr>
          <p:nvPr/>
        </p:nvSpPr>
        <p:spPr bwMode="auto">
          <a:xfrm>
            <a:off x="6270625"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0" name="Oval 62"/>
          <p:cNvSpPr>
            <a:spLocks noChangeArrowheads="1"/>
          </p:cNvSpPr>
          <p:nvPr/>
        </p:nvSpPr>
        <p:spPr bwMode="auto">
          <a:xfrm>
            <a:off x="6489700"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1" name="Oval 63"/>
          <p:cNvSpPr>
            <a:spLocks noChangeArrowheads="1"/>
          </p:cNvSpPr>
          <p:nvPr/>
        </p:nvSpPr>
        <p:spPr bwMode="auto">
          <a:xfrm>
            <a:off x="6704013"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2" name="Oval 64"/>
          <p:cNvSpPr>
            <a:spLocks noChangeArrowheads="1"/>
          </p:cNvSpPr>
          <p:nvPr/>
        </p:nvSpPr>
        <p:spPr bwMode="auto">
          <a:xfrm>
            <a:off x="692308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3" name="Oval 65"/>
          <p:cNvSpPr>
            <a:spLocks noChangeArrowheads="1"/>
          </p:cNvSpPr>
          <p:nvPr/>
        </p:nvSpPr>
        <p:spPr bwMode="auto">
          <a:xfrm>
            <a:off x="7137400"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4" name="Oval 66"/>
          <p:cNvSpPr>
            <a:spLocks noChangeArrowheads="1"/>
          </p:cNvSpPr>
          <p:nvPr/>
        </p:nvSpPr>
        <p:spPr bwMode="auto">
          <a:xfrm>
            <a:off x="736123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5" name="Oval 67"/>
          <p:cNvSpPr>
            <a:spLocks noChangeArrowheads="1"/>
          </p:cNvSpPr>
          <p:nvPr/>
        </p:nvSpPr>
        <p:spPr bwMode="auto">
          <a:xfrm>
            <a:off x="7570788"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6" name="Oval 68"/>
          <p:cNvSpPr>
            <a:spLocks noChangeArrowheads="1"/>
          </p:cNvSpPr>
          <p:nvPr/>
        </p:nvSpPr>
        <p:spPr bwMode="auto">
          <a:xfrm>
            <a:off x="7789863" y="3925888"/>
            <a:ext cx="98425" cy="98425"/>
          </a:xfrm>
          <a:prstGeom prst="ellipse">
            <a:avLst/>
          </a:prstGeom>
          <a:solidFill>
            <a:schemeClr val="bg1"/>
          </a:solidFill>
          <a:ln w="12700">
            <a:solidFill>
              <a:srgbClr val="0000FF"/>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7" name="Freeform 69"/>
          <p:cNvSpPr>
            <a:spLocks/>
          </p:cNvSpPr>
          <p:nvPr/>
        </p:nvSpPr>
        <p:spPr bwMode="auto">
          <a:xfrm>
            <a:off x="3732213" y="2147888"/>
            <a:ext cx="4116387" cy="1685925"/>
          </a:xfrm>
          <a:custGeom>
            <a:avLst/>
            <a:gdLst/>
            <a:ahLst/>
            <a:cxnLst>
              <a:cxn ang="0">
                <a:pos x="0" y="1062"/>
              </a:cxn>
              <a:cxn ang="0">
                <a:pos x="2593" y="0"/>
              </a:cxn>
            </a:cxnLst>
            <a:rect l="0" t="0" r="r" b="b"/>
            <a:pathLst>
              <a:path w="2593" h="1062">
                <a:moveTo>
                  <a:pt x="0" y="1062"/>
                </a:moveTo>
                <a:lnTo>
                  <a:pt x="2593" y="0"/>
                </a:lnTo>
              </a:path>
            </a:pathLst>
          </a:custGeom>
          <a:noFill/>
          <a:ln w="38100" cmpd="sng">
            <a:solidFill>
              <a:srgbClr val="FF0000"/>
            </a:solidFill>
            <a:round/>
            <a:headEnd/>
            <a:tailEnd/>
          </a:ln>
          <a:effectLst>
            <a:outerShdw dist="35921" dir="2700000" algn="ctr" rotWithShape="0">
              <a:schemeClr val="bg2">
                <a:alpha val="50000"/>
              </a:schemeClr>
            </a:outerShdw>
          </a:effectLst>
        </p:spPr>
        <p:txBody>
          <a:bodyPr/>
          <a:lstStyle/>
          <a:p>
            <a:pPr fontAlgn="base">
              <a:spcBef>
                <a:spcPct val="0"/>
              </a:spcBef>
              <a:spcAft>
                <a:spcPct val="0"/>
              </a:spcAft>
              <a:defRPr/>
            </a:pPr>
            <a:endParaRPr lang="en-US" dirty="0">
              <a:solidFill>
                <a:srgbClr val="000000"/>
              </a:solidFill>
            </a:endParaRPr>
          </a:p>
        </p:txBody>
      </p:sp>
      <p:sp>
        <p:nvSpPr>
          <p:cNvPr id="621638" name="Oval 70"/>
          <p:cNvSpPr>
            <a:spLocks noChangeArrowheads="1"/>
          </p:cNvSpPr>
          <p:nvPr/>
        </p:nvSpPr>
        <p:spPr bwMode="auto">
          <a:xfrm>
            <a:off x="3684588" y="378777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39" name="Oval 71"/>
          <p:cNvSpPr>
            <a:spLocks noChangeArrowheads="1"/>
          </p:cNvSpPr>
          <p:nvPr/>
        </p:nvSpPr>
        <p:spPr bwMode="auto">
          <a:xfrm>
            <a:off x="3903663" y="369252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0" name="Oval 72"/>
          <p:cNvSpPr>
            <a:spLocks noChangeArrowheads="1"/>
          </p:cNvSpPr>
          <p:nvPr/>
        </p:nvSpPr>
        <p:spPr bwMode="auto">
          <a:xfrm>
            <a:off x="4122738" y="3606800"/>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1" name="Oval 73"/>
          <p:cNvSpPr>
            <a:spLocks noChangeArrowheads="1"/>
          </p:cNvSpPr>
          <p:nvPr/>
        </p:nvSpPr>
        <p:spPr bwMode="auto">
          <a:xfrm>
            <a:off x="4332288" y="351631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2" name="Oval 74"/>
          <p:cNvSpPr>
            <a:spLocks noChangeArrowheads="1"/>
          </p:cNvSpPr>
          <p:nvPr/>
        </p:nvSpPr>
        <p:spPr bwMode="auto">
          <a:xfrm>
            <a:off x="4537075" y="342582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3" name="Oval 75"/>
          <p:cNvSpPr>
            <a:spLocks noChangeArrowheads="1"/>
          </p:cNvSpPr>
          <p:nvPr/>
        </p:nvSpPr>
        <p:spPr bwMode="auto">
          <a:xfrm>
            <a:off x="4756150" y="334486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4" name="Oval 76"/>
          <p:cNvSpPr>
            <a:spLocks noChangeArrowheads="1"/>
          </p:cNvSpPr>
          <p:nvPr/>
        </p:nvSpPr>
        <p:spPr bwMode="auto">
          <a:xfrm>
            <a:off x="4975225" y="325437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5" name="Oval 77"/>
          <p:cNvSpPr>
            <a:spLocks noChangeArrowheads="1"/>
          </p:cNvSpPr>
          <p:nvPr/>
        </p:nvSpPr>
        <p:spPr bwMode="auto">
          <a:xfrm>
            <a:off x="5194300" y="315912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6" name="Oval 78"/>
          <p:cNvSpPr>
            <a:spLocks noChangeArrowheads="1"/>
          </p:cNvSpPr>
          <p:nvPr/>
        </p:nvSpPr>
        <p:spPr bwMode="auto">
          <a:xfrm>
            <a:off x="5418138" y="307816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7" name="Oval 79"/>
          <p:cNvSpPr>
            <a:spLocks noChangeArrowheads="1"/>
          </p:cNvSpPr>
          <p:nvPr/>
        </p:nvSpPr>
        <p:spPr bwMode="auto">
          <a:xfrm>
            <a:off x="5627688" y="298767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8" name="Oval 80"/>
          <p:cNvSpPr>
            <a:spLocks noChangeArrowheads="1"/>
          </p:cNvSpPr>
          <p:nvPr/>
        </p:nvSpPr>
        <p:spPr bwMode="auto">
          <a:xfrm>
            <a:off x="5842000" y="2897188"/>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49" name="Oval 81"/>
          <p:cNvSpPr>
            <a:spLocks noChangeArrowheads="1"/>
          </p:cNvSpPr>
          <p:nvPr/>
        </p:nvSpPr>
        <p:spPr bwMode="auto">
          <a:xfrm>
            <a:off x="6056313" y="2806700"/>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0" name="Oval 82"/>
          <p:cNvSpPr>
            <a:spLocks noChangeArrowheads="1"/>
          </p:cNvSpPr>
          <p:nvPr/>
        </p:nvSpPr>
        <p:spPr bwMode="auto">
          <a:xfrm>
            <a:off x="6275388" y="272097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1" name="Oval 83"/>
          <p:cNvSpPr>
            <a:spLocks noChangeArrowheads="1"/>
          </p:cNvSpPr>
          <p:nvPr/>
        </p:nvSpPr>
        <p:spPr bwMode="auto">
          <a:xfrm>
            <a:off x="6499225" y="2635250"/>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2" name="Oval 84"/>
          <p:cNvSpPr>
            <a:spLocks noChangeArrowheads="1"/>
          </p:cNvSpPr>
          <p:nvPr/>
        </p:nvSpPr>
        <p:spPr bwMode="auto">
          <a:xfrm>
            <a:off x="6708775" y="254476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3" name="Oval 85"/>
          <p:cNvSpPr>
            <a:spLocks noChangeArrowheads="1"/>
          </p:cNvSpPr>
          <p:nvPr/>
        </p:nvSpPr>
        <p:spPr bwMode="auto">
          <a:xfrm>
            <a:off x="6923088" y="2459038"/>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4" name="Oval 86"/>
          <p:cNvSpPr>
            <a:spLocks noChangeArrowheads="1"/>
          </p:cNvSpPr>
          <p:nvPr/>
        </p:nvSpPr>
        <p:spPr bwMode="auto">
          <a:xfrm>
            <a:off x="7146925" y="2368550"/>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5" name="Oval 87"/>
          <p:cNvSpPr>
            <a:spLocks noChangeArrowheads="1"/>
          </p:cNvSpPr>
          <p:nvPr/>
        </p:nvSpPr>
        <p:spPr bwMode="auto">
          <a:xfrm>
            <a:off x="7356475" y="227806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6" name="Oval 88"/>
          <p:cNvSpPr>
            <a:spLocks noChangeArrowheads="1"/>
          </p:cNvSpPr>
          <p:nvPr/>
        </p:nvSpPr>
        <p:spPr bwMode="auto">
          <a:xfrm>
            <a:off x="7570788" y="2187575"/>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7" name="Oval 89"/>
          <p:cNvSpPr>
            <a:spLocks noChangeArrowheads="1"/>
          </p:cNvSpPr>
          <p:nvPr/>
        </p:nvSpPr>
        <p:spPr bwMode="auto">
          <a:xfrm>
            <a:off x="7804150" y="2106613"/>
            <a:ext cx="98425" cy="98425"/>
          </a:xfrm>
          <a:prstGeom prst="ellipse">
            <a:avLst/>
          </a:prstGeom>
          <a:solidFill>
            <a:schemeClr val="bg1"/>
          </a:solidFill>
          <a:ln w="12700">
            <a:solidFill>
              <a:srgbClr val="FF0000"/>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58" name="Freeform 90"/>
          <p:cNvSpPr>
            <a:spLocks/>
          </p:cNvSpPr>
          <p:nvPr/>
        </p:nvSpPr>
        <p:spPr bwMode="auto">
          <a:xfrm>
            <a:off x="3732213" y="4038600"/>
            <a:ext cx="4125912" cy="885825"/>
          </a:xfrm>
          <a:custGeom>
            <a:avLst/>
            <a:gdLst/>
            <a:ahLst/>
            <a:cxnLst>
              <a:cxn ang="0">
                <a:pos x="0" y="0"/>
              </a:cxn>
              <a:cxn ang="0">
                <a:pos x="139" y="24"/>
              </a:cxn>
              <a:cxn ang="0">
                <a:pos x="274" y="63"/>
              </a:cxn>
              <a:cxn ang="0">
                <a:pos x="412" y="102"/>
              </a:cxn>
              <a:cxn ang="0">
                <a:pos x="547" y="138"/>
              </a:cxn>
              <a:cxn ang="0">
                <a:pos x="685" y="174"/>
              </a:cxn>
              <a:cxn ang="0">
                <a:pos x="820" y="207"/>
              </a:cxn>
              <a:cxn ang="0">
                <a:pos x="958" y="246"/>
              </a:cxn>
              <a:cxn ang="0">
                <a:pos x="1096" y="276"/>
              </a:cxn>
              <a:cxn ang="0">
                <a:pos x="1228" y="309"/>
              </a:cxn>
              <a:cxn ang="0">
                <a:pos x="1363" y="342"/>
              </a:cxn>
              <a:cxn ang="0">
                <a:pos x="1495" y="369"/>
              </a:cxn>
              <a:cxn ang="0">
                <a:pos x="1633" y="399"/>
              </a:cxn>
              <a:cxn ang="0">
                <a:pos x="1774" y="429"/>
              </a:cxn>
              <a:cxn ang="0">
                <a:pos x="1909" y="453"/>
              </a:cxn>
              <a:cxn ang="0">
                <a:pos x="2047" y="480"/>
              </a:cxn>
              <a:cxn ang="0">
                <a:pos x="2179" y="504"/>
              </a:cxn>
              <a:cxn ang="0">
                <a:pos x="2314" y="522"/>
              </a:cxn>
              <a:cxn ang="0">
                <a:pos x="2449" y="546"/>
              </a:cxn>
              <a:cxn ang="0">
                <a:pos x="2599" y="558"/>
              </a:cxn>
            </a:cxnLst>
            <a:rect l="0" t="0" r="r" b="b"/>
            <a:pathLst>
              <a:path w="2599" h="558">
                <a:moveTo>
                  <a:pt x="0" y="0"/>
                </a:moveTo>
                <a:lnTo>
                  <a:pt x="139" y="24"/>
                </a:lnTo>
                <a:lnTo>
                  <a:pt x="274" y="63"/>
                </a:lnTo>
                <a:lnTo>
                  <a:pt x="412" y="102"/>
                </a:lnTo>
                <a:lnTo>
                  <a:pt x="547" y="138"/>
                </a:lnTo>
                <a:lnTo>
                  <a:pt x="685" y="174"/>
                </a:lnTo>
                <a:lnTo>
                  <a:pt x="820" y="207"/>
                </a:lnTo>
                <a:lnTo>
                  <a:pt x="958" y="246"/>
                </a:lnTo>
                <a:lnTo>
                  <a:pt x="1096" y="276"/>
                </a:lnTo>
                <a:lnTo>
                  <a:pt x="1228" y="309"/>
                </a:lnTo>
                <a:lnTo>
                  <a:pt x="1363" y="342"/>
                </a:lnTo>
                <a:lnTo>
                  <a:pt x="1495" y="369"/>
                </a:lnTo>
                <a:lnTo>
                  <a:pt x="1633" y="399"/>
                </a:lnTo>
                <a:lnTo>
                  <a:pt x="1774" y="429"/>
                </a:lnTo>
                <a:lnTo>
                  <a:pt x="1909" y="453"/>
                </a:lnTo>
                <a:lnTo>
                  <a:pt x="2047" y="480"/>
                </a:lnTo>
                <a:lnTo>
                  <a:pt x="2179" y="504"/>
                </a:lnTo>
                <a:lnTo>
                  <a:pt x="2314" y="522"/>
                </a:lnTo>
                <a:lnTo>
                  <a:pt x="2449" y="546"/>
                </a:lnTo>
                <a:lnTo>
                  <a:pt x="2599" y="558"/>
                </a:lnTo>
              </a:path>
            </a:pathLst>
          </a:custGeom>
          <a:noFill/>
          <a:ln w="38100" cmpd="sng">
            <a:solidFill>
              <a:srgbClr val="33CC33"/>
            </a:solidFill>
            <a:round/>
            <a:headEnd/>
            <a:tailEnd/>
          </a:ln>
          <a:effectLst>
            <a:outerShdw dist="35921" dir="2700000" algn="ctr" rotWithShape="0">
              <a:schemeClr val="bg2">
                <a:alpha val="50000"/>
              </a:schemeClr>
            </a:outerShdw>
          </a:effectLst>
        </p:spPr>
        <p:txBody>
          <a:bodyPr/>
          <a:lstStyle/>
          <a:p>
            <a:pPr fontAlgn="base">
              <a:spcBef>
                <a:spcPct val="0"/>
              </a:spcBef>
              <a:spcAft>
                <a:spcPct val="0"/>
              </a:spcAft>
              <a:defRPr/>
            </a:pPr>
            <a:endParaRPr lang="en-US" dirty="0">
              <a:solidFill>
                <a:srgbClr val="000000"/>
              </a:solidFill>
            </a:endParaRPr>
          </a:p>
        </p:txBody>
      </p:sp>
      <p:sp>
        <p:nvSpPr>
          <p:cNvPr id="621659" name="Oval 91"/>
          <p:cNvSpPr>
            <a:spLocks noChangeArrowheads="1"/>
          </p:cNvSpPr>
          <p:nvPr/>
        </p:nvSpPr>
        <p:spPr bwMode="auto">
          <a:xfrm>
            <a:off x="3675063" y="400208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0" name="Oval 92"/>
          <p:cNvSpPr>
            <a:spLocks noChangeArrowheads="1"/>
          </p:cNvSpPr>
          <p:nvPr/>
        </p:nvSpPr>
        <p:spPr bwMode="auto">
          <a:xfrm>
            <a:off x="3903663" y="404018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1" name="Oval 93"/>
          <p:cNvSpPr>
            <a:spLocks noChangeArrowheads="1"/>
          </p:cNvSpPr>
          <p:nvPr/>
        </p:nvSpPr>
        <p:spPr bwMode="auto">
          <a:xfrm>
            <a:off x="4122738" y="4092575"/>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2" name="Oval 94"/>
          <p:cNvSpPr>
            <a:spLocks noChangeArrowheads="1"/>
          </p:cNvSpPr>
          <p:nvPr/>
        </p:nvSpPr>
        <p:spPr bwMode="auto">
          <a:xfrm>
            <a:off x="4337050" y="4159250"/>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3" name="Oval 95"/>
          <p:cNvSpPr>
            <a:spLocks noChangeArrowheads="1"/>
          </p:cNvSpPr>
          <p:nvPr/>
        </p:nvSpPr>
        <p:spPr bwMode="auto">
          <a:xfrm>
            <a:off x="4551363" y="421163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4" name="Oval 96"/>
          <p:cNvSpPr>
            <a:spLocks noChangeArrowheads="1"/>
          </p:cNvSpPr>
          <p:nvPr/>
        </p:nvSpPr>
        <p:spPr bwMode="auto">
          <a:xfrm>
            <a:off x="4760913" y="4264025"/>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5" name="Oval 97"/>
          <p:cNvSpPr>
            <a:spLocks noChangeArrowheads="1"/>
          </p:cNvSpPr>
          <p:nvPr/>
        </p:nvSpPr>
        <p:spPr bwMode="auto">
          <a:xfrm>
            <a:off x="4984750" y="432593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6" name="Oval 98"/>
          <p:cNvSpPr>
            <a:spLocks noChangeArrowheads="1"/>
          </p:cNvSpPr>
          <p:nvPr/>
        </p:nvSpPr>
        <p:spPr bwMode="auto">
          <a:xfrm>
            <a:off x="5203825" y="438308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7" name="Oval 99"/>
          <p:cNvSpPr>
            <a:spLocks noChangeArrowheads="1"/>
          </p:cNvSpPr>
          <p:nvPr/>
        </p:nvSpPr>
        <p:spPr bwMode="auto">
          <a:xfrm>
            <a:off x="5413375" y="4430713"/>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8" name="Oval 100"/>
          <p:cNvSpPr>
            <a:spLocks noChangeArrowheads="1"/>
          </p:cNvSpPr>
          <p:nvPr/>
        </p:nvSpPr>
        <p:spPr bwMode="auto">
          <a:xfrm>
            <a:off x="5632450" y="4487863"/>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69" name="Oval 101"/>
          <p:cNvSpPr>
            <a:spLocks noChangeArrowheads="1"/>
          </p:cNvSpPr>
          <p:nvPr/>
        </p:nvSpPr>
        <p:spPr bwMode="auto">
          <a:xfrm>
            <a:off x="5846763" y="4540250"/>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0" name="Oval 102"/>
          <p:cNvSpPr>
            <a:spLocks noChangeArrowheads="1"/>
          </p:cNvSpPr>
          <p:nvPr/>
        </p:nvSpPr>
        <p:spPr bwMode="auto">
          <a:xfrm>
            <a:off x="6061075" y="457358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1" name="Oval 103"/>
          <p:cNvSpPr>
            <a:spLocks noChangeArrowheads="1"/>
          </p:cNvSpPr>
          <p:nvPr/>
        </p:nvSpPr>
        <p:spPr bwMode="auto">
          <a:xfrm>
            <a:off x="6275388" y="463073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2" name="Oval 104"/>
          <p:cNvSpPr>
            <a:spLocks noChangeArrowheads="1"/>
          </p:cNvSpPr>
          <p:nvPr/>
        </p:nvSpPr>
        <p:spPr bwMode="auto">
          <a:xfrm>
            <a:off x="6489700" y="466883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3" name="Oval 105"/>
          <p:cNvSpPr>
            <a:spLocks noChangeArrowheads="1"/>
          </p:cNvSpPr>
          <p:nvPr/>
        </p:nvSpPr>
        <p:spPr bwMode="auto">
          <a:xfrm>
            <a:off x="6713538" y="4711700"/>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4" name="Oval 106"/>
          <p:cNvSpPr>
            <a:spLocks noChangeArrowheads="1"/>
          </p:cNvSpPr>
          <p:nvPr/>
        </p:nvSpPr>
        <p:spPr bwMode="auto">
          <a:xfrm>
            <a:off x="6927850" y="4749800"/>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5" name="Oval 107"/>
          <p:cNvSpPr>
            <a:spLocks noChangeArrowheads="1"/>
          </p:cNvSpPr>
          <p:nvPr/>
        </p:nvSpPr>
        <p:spPr bwMode="auto">
          <a:xfrm>
            <a:off x="7142163" y="4787900"/>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6" name="Oval 108"/>
          <p:cNvSpPr>
            <a:spLocks noChangeArrowheads="1"/>
          </p:cNvSpPr>
          <p:nvPr/>
        </p:nvSpPr>
        <p:spPr bwMode="auto">
          <a:xfrm>
            <a:off x="7351713" y="482123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7" name="Oval 109"/>
          <p:cNvSpPr>
            <a:spLocks noChangeArrowheads="1"/>
          </p:cNvSpPr>
          <p:nvPr/>
        </p:nvSpPr>
        <p:spPr bwMode="auto">
          <a:xfrm>
            <a:off x="7575550" y="4854575"/>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621678" name="Oval 110"/>
          <p:cNvSpPr>
            <a:spLocks noChangeArrowheads="1"/>
          </p:cNvSpPr>
          <p:nvPr/>
        </p:nvSpPr>
        <p:spPr bwMode="auto">
          <a:xfrm>
            <a:off x="7785100" y="4878388"/>
            <a:ext cx="98425" cy="98425"/>
          </a:xfrm>
          <a:prstGeom prst="ellipse">
            <a:avLst/>
          </a:prstGeom>
          <a:solidFill>
            <a:schemeClr val="bg1"/>
          </a:solidFill>
          <a:ln w="12700">
            <a:solidFill>
              <a:srgbClr val="33CC33"/>
            </a:solidFill>
            <a:round/>
            <a:headEnd/>
            <a:tailEnd/>
          </a:ln>
          <a:effectLst>
            <a:outerShdw dist="28398" dir="1593903" algn="ctr" rotWithShape="0">
              <a:schemeClr val="bg2">
                <a:alpha val="50000"/>
              </a:schemeClr>
            </a:outerShdw>
          </a:effectLst>
        </p:spPr>
        <p:txBody>
          <a:bodyPr wrap="none" anchor="ctr"/>
          <a:lstStyle/>
          <a:p>
            <a:pPr fontAlgn="base">
              <a:spcBef>
                <a:spcPct val="0"/>
              </a:spcBef>
              <a:spcAft>
                <a:spcPct val="0"/>
              </a:spcAft>
              <a:defRPr/>
            </a:pPr>
            <a:endParaRPr lang="en-US" dirty="0">
              <a:solidFill>
                <a:srgbClr val="000000"/>
              </a:solidFill>
            </a:endParaRPr>
          </a:p>
        </p:txBody>
      </p:sp>
      <p:sp>
        <p:nvSpPr>
          <p:cNvPr id="5219" name="TextBox 5"/>
          <p:cNvSpPr txBox="1">
            <a:spLocks noChangeArrowheads="1"/>
          </p:cNvSpPr>
          <p:nvPr/>
        </p:nvSpPr>
        <p:spPr bwMode="auto">
          <a:xfrm>
            <a:off x="5235575" y="3209925"/>
            <a:ext cx="3365500" cy="635000"/>
          </a:xfrm>
          <a:prstGeom prst="rect">
            <a:avLst/>
          </a:prstGeom>
          <a:solidFill>
            <a:srgbClr val="B3D981"/>
          </a:solidFill>
          <a:ln w="25400">
            <a:solidFill>
              <a:schemeClr val="tx1"/>
            </a:solidFill>
            <a:miter lim="800000"/>
            <a:headEnd/>
            <a:tailEnd/>
          </a:ln>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eaLnBrk="1" fontAlgn="base" hangingPunct="1">
              <a:spcBef>
                <a:spcPct val="0"/>
              </a:spcBef>
              <a:spcAft>
                <a:spcPct val="0"/>
              </a:spcAft>
            </a:pPr>
            <a:r>
              <a:rPr lang="en-US" sz="1700" dirty="0" smtClean="0">
                <a:solidFill>
                  <a:srgbClr val="000000"/>
                </a:solidFill>
              </a:rPr>
              <a:t>165</a:t>
            </a:r>
            <a:r>
              <a:rPr lang="en-US" sz="1700" b="0" dirty="0" smtClean="0">
                <a:solidFill>
                  <a:srgbClr val="000000"/>
                </a:solidFill>
              </a:rPr>
              <a:t> additional beds</a:t>
            </a:r>
          </a:p>
          <a:p>
            <a:pPr eaLnBrk="1" fontAlgn="base" hangingPunct="1">
              <a:spcBef>
                <a:spcPct val="0"/>
              </a:spcBef>
              <a:spcAft>
                <a:spcPct val="0"/>
              </a:spcAft>
            </a:pPr>
            <a:r>
              <a:rPr lang="en-US" sz="1700" dirty="0" smtClean="0">
                <a:solidFill>
                  <a:srgbClr val="000000"/>
                </a:solidFill>
              </a:rPr>
              <a:t>$</a:t>
            </a:r>
            <a:r>
              <a:rPr lang="en-US" sz="1700" i="1" dirty="0" smtClean="0">
                <a:solidFill>
                  <a:srgbClr val="000000"/>
                </a:solidFill>
              </a:rPr>
              <a:t>198</a:t>
            </a:r>
            <a:r>
              <a:rPr lang="en-US" sz="1700" dirty="0" smtClean="0">
                <a:solidFill>
                  <a:srgbClr val="000000"/>
                </a:solidFill>
              </a:rPr>
              <a:t> </a:t>
            </a:r>
            <a:r>
              <a:rPr lang="en-US" sz="1700" b="0" dirty="0" smtClean="0">
                <a:solidFill>
                  <a:srgbClr val="000000"/>
                </a:solidFill>
              </a:rPr>
              <a:t>million construction cost</a:t>
            </a:r>
          </a:p>
        </p:txBody>
      </p:sp>
      <p:sp>
        <p:nvSpPr>
          <p:cNvPr id="5220" name="TextBox 4"/>
          <p:cNvSpPr txBox="1">
            <a:spLocks noChangeArrowheads="1"/>
          </p:cNvSpPr>
          <p:nvPr/>
        </p:nvSpPr>
        <p:spPr bwMode="auto">
          <a:xfrm>
            <a:off x="2376488" y="5046663"/>
            <a:ext cx="4148137" cy="635000"/>
          </a:xfrm>
          <a:prstGeom prst="rect">
            <a:avLst/>
          </a:prstGeom>
          <a:solidFill>
            <a:srgbClr val="B3D981"/>
          </a:solidFill>
          <a:ln w="25400">
            <a:solidFill>
              <a:schemeClr val="tx1"/>
            </a:solidFill>
            <a:miter lim="800000"/>
            <a:headEnd/>
            <a:tailEnd/>
          </a:ln>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eaLnBrk="1" fontAlgn="base" hangingPunct="1">
              <a:spcBef>
                <a:spcPct val="0"/>
              </a:spcBef>
              <a:spcAft>
                <a:spcPct val="0"/>
              </a:spcAft>
            </a:pPr>
            <a:r>
              <a:rPr lang="en-US" sz="1700" b="0" dirty="0" smtClean="0">
                <a:solidFill>
                  <a:srgbClr val="000000"/>
                </a:solidFill>
              </a:rPr>
              <a:t>Reducing IP utilization 3% - 5%/year =</a:t>
            </a:r>
          </a:p>
          <a:p>
            <a:pPr eaLnBrk="1" fontAlgn="base" hangingPunct="1">
              <a:spcBef>
                <a:spcPct val="0"/>
              </a:spcBef>
              <a:spcAft>
                <a:spcPct val="0"/>
              </a:spcAft>
            </a:pPr>
            <a:r>
              <a:rPr lang="en-US" sz="1700" b="0" dirty="0" smtClean="0">
                <a:solidFill>
                  <a:srgbClr val="000000"/>
                </a:solidFill>
              </a:rPr>
              <a:t>no new beds for 65+ patients</a:t>
            </a:r>
          </a:p>
        </p:txBody>
      </p:sp>
      <p:sp>
        <p:nvSpPr>
          <p:cNvPr id="5221" name="TextBox 6"/>
          <p:cNvSpPr txBox="1">
            <a:spLocks noChangeArrowheads="1"/>
          </p:cNvSpPr>
          <p:nvPr/>
        </p:nvSpPr>
        <p:spPr bwMode="auto">
          <a:xfrm>
            <a:off x="1312863" y="2532063"/>
            <a:ext cx="3519487" cy="622300"/>
          </a:xfrm>
          <a:prstGeom prst="rect">
            <a:avLst/>
          </a:prstGeom>
          <a:solidFill>
            <a:srgbClr val="B3D981"/>
          </a:solidFill>
          <a:ln w="12700">
            <a:solidFill>
              <a:schemeClr val="tx1"/>
            </a:solidFill>
            <a:miter lim="800000"/>
            <a:headEnd/>
            <a:tailEnd/>
          </a:ln>
        </p:spPr>
        <p:txBody>
          <a:bodyPr>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eaLnBrk="1" fontAlgn="base" hangingPunct="1">
              <a:spcBef>
                <a:spcPct val="0"/>
              </a:spcBef>
              <a:spcAft>
                <a:spcPct val="0"/>
              </a:spcAft>
            </a:pPr>
            <a:r>
              <a:rPr lang="en-US" sz="1700" dirty="0" smtClean="0">
                <a:solidFill>
                  <a:srgbClr val="000000"/>
                </a:solidFill>
              </a:rPr>
              <a:t>500</a:t>
            </a:r>
            <a:r>
              <a:rPr lang="en-US" sz="1700" b="0" dirty="0" smtClean="0">
                <a:solidFill>
                  <a:srgbClr val="000000"/>
                </a:solidFill>
              </a:rPr>
              <a:t> additional beds</a:t>
            </a:r>
          </a:p>
          <a:p>
            <a:pPr eaLnBrk="1" fontAlgn="base" hangingPunct="1">
              <a:spcBef>
                <a:spcPct val="0"/>
              </a:spcBef>
              <a:spcAft>
                <a:spcPct val="0"/>
              </a:spcAft>
            </a:pPr>
            <a:r>
              <a:rPr lang="en-US" sz="1700" dirty="0" smtClean="0">
                <a:solidFill>
                  <a:srgbClr val="000000"/>
                </a:solidFill>
              </a:rPr>
              <a:t>$600,000,000 </a:t>
            </a:r>
            <a:r>
              <a:rPr lang="en-US" sz="1700" b="0" dirty="0" smtClean="0">
                <a:solidFill>
                  <a:srgbClr val="000000"/>
                </a:solidFill>
              </a:rPr>
              <a:t>construction cost</a:t>
            </a:r>
          </a:p>
        </p:txBody>
      </p:sp>
      <p:sp>
        <p:nvSpPr>
          <p:cNvPr id="5223" name="Text Box 124"/>
          <p:cNvSpPr txBox="1">
            <a:spLocks noChangeArrowheads="1"/>
          </p:cNvSpPr>
          <p:nvPr/>
        </p:nvSpPr>
        <p:spPr bwMode="auto">
          <a:xfrm rot="-5400000">
            <a:off x="132318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CY01</a:t>
            </a:r>
          </a:p>
        </p:txBody>
      </p:sp>
      <p:sp>
        <p:nvSpPr>
          <p:cNvPr id="5224" name="Line 125"/>
          <p:cNvSpPr>
            <a:spLocks noChangeShapeType="1"/>
          </p:cNvSpPr>
          <p:nvPr/>
        </p:nvSpPr>
        <p:spPr bwMode="auto">
          <a:xfrm>
            <a:off x="1685925" y="6289675"/>
            <a:ext cx="1588" cy="809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25" name="Text Box 126"/>
          <p:cNvSpPr txBox="1">
            <a:spLocks noChangeArrowheads="1"/>
          </p:cNvSpPr>
          <p:nvPr/>
        </p:nvSpPr>
        <p:spPr bwMode="auto">
          <a:xfrm rot="-5400000">
            <a:off x="153908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CY02</a:t>
            </a:r>
          </a:p>
        </p:txBody>
      </p:sp>
      <p:sp>
        <p:nvSpPr>
          <p:cNvPr id="5226" name="Line 127"/>
          <p:cNvSpPr>
            <a:spLocks noChangeShapeType="1"/>
          </p:cNvSpPr>
          <p:nvPr/>
        </p:nvSpPr>
        <p:spPr bwMode="auto">
          <a:xfrm flipH="1">
            <a:off x="19002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27" name="Text Box 128"/>
          <p:cNvSpPr txBox="1">
            <a:spLocks noChangeArrowheads="1"/>
          </p:cNvSpPr>
          <p:nvPr/>
        </p:nvSpPr>
        <p:spPr bwMode="auto">
          <a:xfrm rot="-5400000">
            <a:off x="175180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CY03</a:t>
            </a:r>
          </a:p>
        </p:txBody>
      </p:sp>
      <p:sp>
        <p:nvSpPr>
          <p:cNvPr id="5228" name="Line 129"/>
          <p:cNvSpPr>
            <a:spLocks noChangeShapeType="1"/>
          </p:cNvSpPr>
          <p:nvPr/>
        </p:nvSpPr>
        <p:spPr bwMode="auto">
          <a:xfrm flipH="1">
            <a:off x="2112963" y="6289675"/>
            <a:ext cx="1587" cy="809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29" name="Text Box 130"/>
          <p:cNvSpPr txBox="1">
            <a:spLocks noChangeArrowheads="1"/>
          </p:cNvSpPr>
          <p:nvPr/>
        </p:nvSpPr>
        <p:spPr bwMode="auto">
          <a:xfrm rot="-5400000">
            <a:off x="195818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CY04</a:t>
            </a:r>
          </a:p>
        </p:txBody>
      </p:sp>
      <p:sp>
        <p:nvSpPr>
          <p:cNvPr id="5230" name="Line 131"/>
          <p:cNvSpPr>
            <a:spLocks noChangeShapeType="1"/>
          </p:cNvSpPr>
          <p:nvPr/>
        </p:nvSpPr>
        <p:spPr bwMode="auto">
          <a:xfrm>
            <a:off x="232092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31" name="Text Box 132"/>
          <p:cNvSpPr txBox="1">
            <a:spLocks noChangeArrowheads="1"/>
          </p:cNvSpPr>
          <p:nvPr/>
        </p:nvSpPr>
        <p:spPr bwMode="auto">
          <a:xfrm rot="-5400000">
            <a:off x="21804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CY05</a:t>
            </a:r>
          </a:p>
        </p:txBody>
      </p:sp>
      <p:sp>
        <p:nvSpPr>
          <p:cNvPr id="5232" name="Line 133"/>
          <p:cNvSpPr>
            <a:spLocks noChangeShapeType="1"/>
          </p:cNvSpPr>
          <p:nvPr/>
        </p:nvSpPr>
        <p:spPr bwMode="auto">
          <a:xfrm>
            <a:off x="25431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33" name="Text Box 134"/>
          <p:cNvSpPr txBox="1">
            <a:spLocks noChangeArrowheads="1"/>
          </p:cNvSpPr>
          <p:nvPr/>
        </p:nvSpPr>
        <p:spPr bwMode="auto">
          <a:xfrm rot="-5400000">
            <a:off x="23963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CY06</a:t>
            </a:r>
          </a:p>
        </p:txBody>
      </p:sp>
      <p:sp>
        <p:nvSpPr>
          <p:cNvPr id="5234" name="Line 135"/>
          <p:cNvSpPr>
            <a:spLocks noChangeShapeType="1"/>
          </p:cNvSpPr>
          <p:nvPr/>
        </p:nvSpPr>
        <p:spPr bwMode="auto">
          <a:xfrm>
            <a:off x="27590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35" name="Text Box 136"/>
          <p:cNvSpPr txBox="1">
            <a:spLocks noChangeArrowheads="1"/>
          </p:cNvSpPr>
          <p:nvPr/>
        </p:nvSpPr>
        <p:spPr bwMode="auto">
          <a:xfrm rot="-5400000">
            <a:off x="261540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CY07</a:t>
            </a:r>
          </a:p>
        </p:txBody>
      </p:sp>
      <p:sp>
        <p:nvSpPr>
          <p:cNvPr id="5236" name="Line 137"/>
          <p:cNvSpPr>
            <a:spLocks noChangeShapeType="1"/>
          </p:cNvSpPr>
          <p:nvPr/>
        </p:nvSpPr>
        <p:spPr bwMode="auto">
          <a:xfrm>
            <a:off x="2978150"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37" name="Text Box 138"/>
          <p:cNvSpPr txBox="1">
            <a:spLocks noChangeArrowheads="1"/>
          </p:cNvSpPr>
          <p:nvPr/>
        </p:nvSpPr>
        <p:spPr bwMode="auto">
          <a:xfrm rot="-5400000">
            <a:off x="28281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CY08</a:t>
            </a:r>
          </a:p>
        </p:txBody>
      </p:sp>
      <p:sp>
        <p:nvSpPr>
          <p:cNvPr id="5238" name="Line 139"/>
          <p:cNvSpPr>
            <a:spLocks noChangeShapeType="1"/>
          </p:cNvSpPr>
          <p:nvPr/>
        </p:nvSpPr>
        <p:spPr bwMode="auto">
          <a:xfrm>
            <a:off x="31908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39" name="Text Box 140"/>
          <p:cNvSpPr txBox="1">
            <a:spLocks noChangeArrowheads="1"/>
          </p:cNvSpPr>
          <p:nvPr/>
        </p:nvSpPr>
        <p:spPr bwMode="auto">
          <a:xfrm rot="-5400000">
            <a:off x="30440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CY09</a:t>
            </a:r>
          </a:p>
        </p:txBody>
      </p:sp>
      <p:sp>
        <p:nvSpPr>
          <p:cNvPr id="5240" name="Line 141"/>
          <p:cNvSpPr>
            <a:spLocks noChangeShapeType="1"/>
          </p:cNvSpPr>
          <p:nvPr/>
        </p:nvSpPr>
        <p:spPr bwMode="auto">
          <a:xfrm>
            <a:off x="34067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41" name="Text Box 142"/>
          <p:cNvSpPr txBox="1">
            <a:spLocks noChangeArrowheads="1"/>
          </p:cNvSpPr>
          <p:nvPr/>
        </p:nvSpPr>
        <p:spPr bwMode="auto">
          <a:xfrm rot="-5400000">
            <a:off x="3258345"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CY10</a:t>
            </a:r>
          </a:p>
        </p:txBody>
      </p:sp>
      <p:sp>
        <p:nvSpPr>
          <p:cNvPr id="5242" name="Line 143"/>
          <p:cNvSpPr>
            <a:spLocks noChangeShapeType="1"/>
          </p:cNvSpPr>
          <p:nvPr/>
        </p:nvSpPr>
        <p:spPr bwMode="auto">
          <a:xfrm>
            <a:off x="36226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43" name="Text Box 144"/>
          <p:cNvSpPr txBox="1">
            <a:spLocks noChangeArrowheads="1"/>
          </p:cNvSpPr>
          <p:nvPr/>
        </p:nvSpPr>
        <p:spPr bwMode="auto">
          <a:xfrm rot="-5400000">
            <a:off x="3474245"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CY11</a:t>
            </a:r>
          </a:p>
        </p:txBody>
      </p:sp>
      <p:sp>
        <p:nvSpPr>
          <p:cNvPr id="5244" name="Line 145"/>
          <p:cNvSpPr>
            <a:spLocks noChangeShapeType="1"/>
          </p:cNvSpPr>
          <p:nvPr/>
        </p:nvSpPr>
        <p:spPr bwMode="auto">
          <a:xfrm>
            <a:off x="38385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45" name="Text Box 146"/>
          <p:cNvSpPr txBox="1">
            <a:spLocks noChangeArrowheads="1"/>
          </p:cNvSpPr>
          <p:nvPr/>
        </p:nvSpPr>
        <p:spPr bwMode="auto">
          <a:xfrm rot="-5400000">
            <a:off x="3690145"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CY12</a:t>
            </a:r>
          </a:p>
        </p:txBody>
      </p:sp>
      <p:sp>
        <p:nvSpPr>
          <p:cNvPr id="5246" name="Line 147"/>
          <p:cNvSpPr>
            <a:spLocks noChangeShapeType="1"/>
          </p:cNvSpPr>
          <p:nvPr/>
        </p:nvSpPr>
        <p:spPr bwMode="auto">
          <a:xfrm>
            <a:off x="4057650"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47" name="Text Box 148"/>
          <p:cNvSpPr txBox="1">
            <a:spLocks noChangeArrowheads="1"/>
          </p:cNvSpPr>
          <p:nvPr/>
        </p:nvSpPr>
        <p:spPr bwMode="auto">
          <a:xfrm rot="-5400000">
            <a:off x="3906045"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CY13</a:t>
            </a:r>
          </a:p>
        </p:txBody>
      </p:sp>
      <p:sp>
        <p:nvSpPr>
          <p:cNvPr id="5248" name="Line 149"/>
          <p:cNvSpPr>
            <a:spLocks noChangeShapeType="1"/>
          </p:cNvSpPr>
          <p:nvPr/>
        </p:nvSpPr>
        <p:spPr bwMode="auto">
          <a:xfrm>
            <a:off x="4273550"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49" name="Text Box 150"/>
          <p:cNvSpPr txBox="1">
            <a:spLocks noChangeArrowheads="1"/>
          </p:cNvSpPr>
          <p:nvPr/>
        </p:nvSpPr>
        <p:spPr bwMode="auto">
          <a:xfrm rot="-5400000">
            <a:off x="4118770"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CY14</a:t>
            </a:r>
          </a:p>
        </p:txBody>
      </p:sp>
      <p:sp>
        <p:nvSpPr>
          <p:cNvPr id="5250" name="Line 151"/>
          <p:cNvSpPr>
            <a:spLocks noChangeShapeType="1"/>
          </p:cNvSpPr>
          <p:nvPr/>
        </p:nvSpPr>
        <p:spPr bwMode="auto">
          <a:xfrm>
            <a:off x="4486275" y="6289675"/>
            <a:ext cx="1588"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51" name="Text Box 152"/>
          <p:cNvSpPr txBox="1">
            <a:spLocks noChangeArrowheads="1"/>
          </p:cNvSpPr>
          <p:nvPr/>
        </p:nvSpPr>
        <p:spPr bwMode="auto">
          <a:xfrm rot="-5400000">
            <a:off x="43362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CY15</a:t>
            </a:r>
          </a:p>
        </p:txBody>
      </p:sp>
      <p:sp>
        <p:nvSpPr>
          <p:cNvPr id="5252" name="Line 153"/>
          <p:cNvSpPr>
            <a:spLocks noChangeShapeType="1"/>
          </p:cNvSpPr>
          <p:nvPr/>
        </p:nvSpPr>
        <p:spPr bwMode="auto">
          <a:xfrm>
            <a:off x="47037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53" name="Text Box 154"/>
          <p:cNvSpPr txBox="1">
            <a:spLocks noChangeArrowheads="1"/>
          </p:cNvSpPr>
          <p:nvPr/>
        </p:nvSpPr>
        <p:spPr bwMode="auto">
          <a:xfrm rot="-5400000">
            <a:off x="45521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CY16</a:t>
            </a:r>
          </a:p>
        </p:txBody>
      </p:sp>
      <p:sp>
        <p:nvSpPr>
          <p:cNvPr id="5254" name="Line 155"/>
          <p:cNvSpPr>
            <a:spLocks noChangeShapeType="1"/>
          </p:cNvSpPr>
          <p:nvPr/>
        </p:nvSpPr>
        <p:spPr bwMode="auto">
          <a:xfrm>
            <a:off x="49196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55" name="Text Box 156"/>
          <p:cNvSpPr txBox="1">
            <a:spLocks noChangeArrowheads="1"/>
          </p:cNvSpPr>
          <p:nvPr/>
        </p:nvSpPr>
        <p:spPr bwMode="auto">
          <a:xfrm rot="-5400000">
            <a:off x="476488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CY17</a:t>
            </a:r>
          </a:p>
        </p:txBody>
      </p:sp>
      <p:sp>
        <p:nvSpPr>
          <p:cNvPr id="5256" name="Line 157"/>
          <p:cNvSpPr>
            <a:spLocks noChangeShapeType="1"/>
          </p:cNvSpPr>
          <p:nvPr/>
        </p:nvSpPr>
        <p:spPr bwMode="auto">
          <a:xfrm>
            <a:off x="513238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57" name="Text Box 158"/>
          <p:cNvSpPr txBox="1">
            <a:spLocks noChangeArrowheads="1"/>
          </p:cNvSpPr>
          <p:nvPr/>
        </p:nvSpPr>
        <p:spPr bwMode="auto">
          <a:xfrm rot="-5400000">
            <a:off x="49839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CY18</a:t>
            </a:r>
          </a:p>
        </p:txBody>
      </p:sp>
      <p:sp>
        <p:nvSpPr>
          <p:cNvPr id="5258" name="Line 159"/>
          <p:cNvSpPr>
            <a:spLocks noChangeShapeType="1"/>
          </p:cNvSpPr>
          <p:nvPr/>
        </p:nvSpPr>
        <p:spPr bwMode="auto">
          <a:xfrm>
            <a:off x="53514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59" name="Text Box 160"/>
          <p:cNvSpPr txBox="1">
            <a:spLocks noChangeArrowheads="1"/>
          </p:cNvSpPr>
          <p:nvPr/>
        </p:nvSpPr>
        <p:spPr bwMode="auto">
          <a:xfrm rot="-5400000">
            <a:off x="52030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CY19</a:t>
            </a:r>
          </a:p>
        </p:txBody>
      </p:sp>
      <p:sp>
        <p:nvSpPr>
          <p:cNvPr id="5260" name="Line 161"/>
          <p:cNvSpPr>
            <a:spLocks noChangeShapeType="1"/>
          </p:cNvSpPr>
          <p:nvPr/>
        </p:nvSpPr>
        <p:spPr bwMode="auto">
          <a:xfrm>
            <a:off x="55705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61" name="Text Box 162"/>
          <p:cNvSpPr txBox="1">
            <a:spLocks noChangeArrowheads="1"/>
          </p:cNvSpPr>
          <p:nvPr/>
        </p:nvSpPr>
        <p:spPr bwMode="auto">
          <a:xfrm rot="-5400000">
            <a:off x="54157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CY20</a:t>
            </a:r>
          </a:p>
        </p:txBody>
      </p:sp>
      <p:sp>
        <p:nvSpPr>
          <p:cNvPr id="5262" name="Line 163"/>
          <p:cNvSpPr>
            <a:spLocks noChangeShapeType="1"/>
          </p:cNvSpPr>
          <p:nvPr/>
        </p:nvSpPr>
        <p:spPr bwMode="auto">
          <a:xfrm>
            <a:off x="57832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63" name="Text Box 164"/>
          <p:cNvSpPr txBox="1">
            <a:spLocks noChangeArrowheads="1"/>
          </p:cNvSpPr>
          <p:nvPr/>
        </p:nvSpPr>
        <p:spPr bwMode="auto">
          <a:xfrm rot="-5400000">
            <a:off x="56348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CY21</a:t>
            </a:r>
          </a:p>
        </p:txBody>
      </p:sp>
      <p:sp>
        <p:nvSpPr>
          <p:cNvPr id="5264" name="Line 165"/>
          <p:cNvSpPr>
            <a:spLocks noChangeShapeType="1"/>
          </p:cNvSpPr>
          <p:nvPr/>
        </p:nvSpPr>
        <p:spPr bwMode="auto">
          <a:xfrm>
            <a:off x="60023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65" name="Text Box 166"/>
          <p:cNvSpPr txBox="1">
            <a:spLocks noChangeArrowheads="1"/>
          </p:cNvSpPr>
          <p:nvPr/>
        </p:nvSpPr>
        <p:spPr bwMode="auto">
          <a:xfrm rot="-5400000">
            <a:off x="58475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CY22</a:t>
            </a:r>
          </a:p>
        </p:txBody>
      </p:sp>
      <p:sp>
        <p:nvSpPr>
          <p:cNvPr id="5266" name="Line 167"/>
          <p:cNvSpPr>
            <a:spLocks noChangeShapeType="1"/>
          </p:cNvSpPr>
          <p:nvPr/>
        </p:nvSpPr>
        <p:spPr bwMode="auto">
          <a:xfrm>
            <a:off x="62150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67" name="Text Box 168"/>
          <p:cNvSpPr txBox="1">
            <a:spLocks noChangeArrowheads="1"/>
          </p:cNvSpPr>
          <p:nvPr/>
        </p:nvSpPr>
        <p:spPr bwMode="auto">
          <a:xfrm rot="-5400000">
            <a:off x="60666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CY23</a:t>
            </a:r>
          </a:p>
        </p:txBody>
      </p:sp>
      <p:sp>
        <p:nvSpPr>
          <p:cNvPr id="5268" name="Line 169"/>
          <p:cNvSpPr>
            <a:spLocks noChangeShapeType="1"/>
          </p:cNvSpPr>
          <p:nvPr/>
        </p:nvSpPr>
        <p:spPr bwMode="auto">
          <a:xfrm>
            <a:off x="64341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69" name="Text Box 170"/>
          <p:cNvSpPr txBox="1">
            <a:spLocks noChangeArrowheads="1"/>
          </p:cNvSpPr>
          <p:nvPr/>
        </p:nvSpPr>
        <p:spPr bwMode="auto">
          <a:xfrm rot="-5400000">
            <a:off x="62825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CY24</a:t>
            </a:r>
          </a:p>
        </p:txBody>
      </p:sp>
      <p:sp>
        <p:nvSpPr>
          <p:cNvPr id="5270" name="Line 171"/>
          <p:cNvSpPr>
            <a:spLocks noChangeShapeType="1"/>
          </p:cNvSpPr>
          <p:nvPr/>
        </p:nvSpPr>
        <p:spPr bwMode="auto">
          <a:xfrm>
            <a:off x="66500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71" name="Text Box 172"/>
          <p:cNvSpPr txBox="1">
            <a:spLocks noChangeArrowheads="1"/>
          </p:cNvSpPr>
          <p:nvPr/>
        </p:nvSpPr>
        <p:spPr bwMode="auto">
          <a:xfrm rot="-5400000">
            <a:off x="649525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CY25</a:t>
            </a:r>
          </a:p>
        </p:txBody>
      </p:sp>
      <p:sp>
        <p:nvSpPr>
          <p:cNvPr id="5272" name="Line 173"/>
          <p:cNvSpPr>
            <a:spLocks noChangeShapeType="1"/>
          </p:cNvSpPr>
          <p:nvPr/>
        </p:nvSpPr>
        <p:spPr bwMode="auto">
          <a:xfrm>
            <a:off x="686276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73" name="Text Box 174"/>
          <p:cNvSpPr txBox="1">
            <a:spLocks noChangeArrowheads="1"/>
          </p:cNvSpPr>
          <p:nvPr/>
        </p:nvSpPr>
        <p:spPr bwMode="auto">
          <a:xfrm rot="-5400000">
            <a:off x="67143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CY26</a:t>
            </a:r>
          </a:p>
        </p:txBody>
      </p:sp>
      <p:sp>
        <p:nvSpPr>
          <p:cNvPr id="5274" name="Line 175"/>
          <p:cNvSpPr>
            <a:spLocks noChangeShapeType="1"/>
          </p:cNvSpPr>
          <p:nvPr/>
        </p:nvSpPr>
        <p:spPr bwMode="auto">
          <a:xfrm>
            <a:off x="70818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75" name="Text Box 176"/>
          <p:cNvSpPr txBox="1">
            <a:spLocks noChangeArrowheads="1"/>
          </p:cNvSpPr>
          <p:nvPr/>
        </p:nvSpPr>
        <p:spPr bwMode="auto">
          <a:xfrm rot="-5400000">
            <a:off x="693340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CY27</a:t>
            </a:r>
          </a:p>
        </p:txBody>
      </p:sp>
      <p:sp>
        <p:nvSpPr>
          <p:cNvPr id="5276" name="Line 177"/>
          <p:cNvSpPr>
            <a:spLocks noChangeShapeType="1"/>
          </p:cNvSpPr>
          <p:nvPr/>
        </p:nvSpPr>
        <p:spPr bwMode="auto">
          <a:xfrm>
            <a:off x="730091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77" name="Text Box 178"/>
          <p:cNvSpPr txBox="1">
            <a:spLocks noChangeArrowheads="1"/>
          </p:cNvSpPr>
          <p:nvPr/>
        </p:nvSpPr>
        <p:spPr bwMode="auto">
          <a:xfrm rot="-5400000">
            <a:off x="7146132"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CY28</a:t>
            </a:r>
          </a:p>
        </p:txBody>
      </p:sp>
      <p:sp>
        <p:nvSpPr>
          <p:cNvPr id="5278" name="Line 179"/>
          <p:cNvSpPr>
            <a:spLocks noChangeShapeType="1"/>
          </p:cNvSpPr>
          <p:nvPr/>
        </p:nvSpPr>
        <p:spPr bwMode="auto">
          <a:xfrm>
            <a:off x="75136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79" name="Text Box 180"/>
          <p:cNvSpPr txBox="1">
            <a:spLocks noChangeArrowheads="1"/>
          </p:cNvSpPr>
          <p:nvPr/>
        </p:nvSpPr>
        <p:spPr bwMode="auto">
          <a:xfrm rot="-5400000">
            <a:off x="7365207" y="6403181"/>
            <a:ext cx="5000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CY29</a:t>
            </a:r>
          </a:p>
        </p:txBody>
      </p:sp>
      <p:sp>
        <p:nvSpPr>
          <p:cNvPr id="5280" name="Line 181"/>
          <p:cNvSpPr>
            <a:spLocks noChangeShapeType="1"/>
          </p:cNvSpPr>
          <p:nvPr/>
        </p:nvSpPr>
        <p:spPr bwMode="auto">
          <a:xfrm>
            <a:off x="7732713"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
        <p:nvSpPr>
          <p:cNvPr id="5281" name="Text Box 182"/>
          <p:cNvSpPr txBox="1">
            <a:spLocks noChangeArrowheads="1"/>
          </p:cNvSpPr>
          <p:nvPr/>
        </p:nvSpPr>
        <p:spPr bwMode="auto">
          <a:xfrm rot="-5400000">
            <a:off x="7577931" y="6401594"/>
            <a:ext cx="5000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Osaka" pitchFamily="84" charset="-128"/>
              </a:defRPr>
            </a:lvl1pPr>
            <a:lvl2pPr marL="742950" indent="-285750" eaLnBrk="0" hangingPunct="0">
              <a:defRPr b="1">
                <a:solidFill>
                  <a:schemeClr val="tx1"/>
                </a:solidFill>
                <a:latin typeface="Arial" charset="0"/>
                <a:ea typeface="Osaka" pitchFamily="84" charset="-128"/>
              </a:defRPr>
            </a:lvl2pPr>
            <a:lvl3pPr marL="1143000" indent="-228600" eaLnBrk="0" hangingPunct="0">
              <a:defRPr b="1">
                <a:solidFill>
                  <a:schemeClr val="tx1"/>
                </a:solidFill>
                <a:latin typeface="Arial" charset="0"/>
                <a:ea typeface="Osaka" pitchFamily="84" charset="-128"/>
              </a:defRPr>
            </a:lvl3pPr>
            <a:lvl4pPr marL="1600200" indent="-228600" eaLnBrk="0" hangingPunct="0">
              <a:defRPr b="1">
                <a:solidFill>
                  <a:schemeClr val="tx1"/>
                </a:solidFill>
                <a:latin typeface="Arial" charset="0"/>
                <a:ea typeface="Osaka" pitchFamily="84" charset="-128"/>
              </a:defRPr>
            </a:lvl4pPr>
            <a:lvl5pPr marL="2057400" indent="-228600" eaLnBrk="0" hangingPunct="0">
              <a:defRPr b="1">
                <a:solidFill>
                  <a:schemeClr val="tx1"/>
                </a:solidFill>
                <a:latin typeface="Arial" charset="0"/>
                <a:ea typeface="Osaka" pitchFamily="84" charset="-128"/>
              </a:defRPr>
            </a:lvl5pPr>
            <a:lvl6pPr marL="2514600" indent="-228600" eaLnBrk="0" fontAlgn="base" hangingPunct="0">
              <a:spcBef>
                <a:spcPct val="0"/>
              </a:spcBef>
              <a:spcAft>
                <a:spcPct val="0"/>
              </a:spcAft>
              <a:defRPr b="1">
                <a:solidFill>
                  <a:schemeClr val="tx1"/>
                </a:solidFill>
                <a:latin typeface="Arial" charset="0"/>
                <a:ea typeface="Osaka" pitchFamily="84" charset="-128"/>
              </a:defRPr>
            </a:lvl6pPr>
            <a:lvl7pPr marL="2971800" indent="-228600" eaLnBrk="0" fontAlgn="base" hangingPunct="0">
              <a:spcBef>
                <a:spcPct val="0"/>
              </a:spcBef>
              <a:spcAft>
                <a:spcPct val="0"/>
              </a:spcAft>
              <a:defRPr b="1">
                <a:solidFill>
                  <a:schemeClr val="tx1"/>
                </a:solidFill>
                <a:latin typeface="Arial" charset="0"/>
                <a:ea typeface="Osaka" pitchFamily="84" charset="-128"/>
              </a:defRPr>
            </a:lvl7pPr>
            <a:lvl8pPr marL="3429000" indent="-228600" eaLnBrk="0" fontAlgn="base" hangingPunct="0">
              <a:spcBef>
                <a:spcPct val="0"/>
              </a:spcBef>
              <a:spcAft>
                <a:spcPct val="0"/>
              </a:spcAft>
              <a:defRPr b="1">
                <a:solidFill>
                  <a:schemeClr val="tx1"/>
                </a:solidFill>
                <a:latin typeface="Arial" charset="0"/>
                <a:ea typeface="Osaka" pitchFamily="84" charset="-128"/>
              </a:defRPr>
            </a:lvl8pPr>
            <a:lvl9pPr marL="3886200" indent="-228600" eaLnBrk="0" fontAlgn="base" hangingPunct="0">
              <a:spcBef>
                <a:spcPct val="0"/>
              </a:spcBef>
              <a:spcAft>
                <a:spcPct val="0"/>
              </a:spcAft>
              <a:defRPr b="1">
                <a:solidFill>
                  <a:schemeClr val="tx1"/>
                </a:solidFill>
                <a:latin typeface="Arial" charset="0"/>
                <a:ea typeface="Osaka" pitchFamily="84" charset="-128"/>
              </a:defRPr>
            </a:lvl9pPr>
          </a:lstStyle>
          <a:p>
            <a:pPr algn="ctr" eaLnBrk="1" fontAlgn="base" hangingPunct="1">
              <a:spcBef>
                <a:spcPct val="0"/>
              </a:spcBef>
              <a:spcAft>
                <a:spcPct val="0"/>
              </a:spcAft>
            </a:pPr>
            <a:r>
              <a:rPr lang="en-US" sz="1000" dirty="0" smtClean="0">
                <a:solidFill>
                  <a:srgbClr val="000000"/>
                </a:solidFill>
              </a:rPr>
              <a:t>CY30</a:t>
            </a:r>
          </a:p>
        </p:txBody>
      </p:sp>
      <p:sp>
        <p:nvSpPr>
          <p:cNvPr id="5282" name="Line 183"/>
          <p:cNvSpPr>
            <a:spLocks noChangeShapeType="1"/>
          </p:cNvSpPr>
          <p:nvPr/>
        </p:nvSpPr>
        <p:spPr bwMode="auto">
          <a:xfrm>
            <a:off x="7945438" y="6289675"/>
            <a:ext cx="1587" cy="77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b="1" dirty="0" smtClean="0">
              <a:solidFill>
                <a:srgbClr val="000000"/>
              </a:solidFill>
            </a:endParaRPr>
          </a:p>
        </p:txBody>
      </p:sp>
    </p:spTree>
    <p:extLst>
      <p:ext uri="{BB962C8B-B14F-4D97-AF65-F5344CB8AC3E}">
        <p14:creationId xmlns:p14="http://schemas.microsoft.com/office/powerpoint/2010/main" xmlns="" val="159728698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273691"/>
      </a:lt1>
      <a:dk2>
        <a:srgbClr val="007B85"/>
      </a:dk2>
      <a:lt2>
        <a:srgbClr val="EEECE1"/>
      </a:lt2>
      <a:accent1>
        <a:srgbClr val="00529A"/>
      </a:accent1>
      <a:accent2>
        <a:srgbClr val="00A4E4"/>
      </a:accent2>
      <a:accent3>
        <a:srgbClr val="8DC63F"/>
      </a:accent3>
      <a:accent4>
        <a:srgbClr val="BA006F"/>
      </a:accent4>
      <a:accent5>
        <a:srgbClr val="F58025"/>
      </a:accent5>
      <a:accent6>
        <a:srgbClr val="FDB913"/>
      </a:accent6>
      <a:hlink>
        <a:srgbClr val="BA006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560</TotalTime>
  <Words>4755</Words>
  <Application>Microsoft Office PowerPoint</Application>
  <PresentationFormat>On-screen Show (4:3)</PresentationFormat>
  <Paragraphs>744</Paragraphs>
  <Slides>61</Slides>
  <Notes>33</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Building Stronger, Healthier Communities through Integrated Primary Care:  The Community Care Team  </vt:lpstr>
      <vt:lpstr>Slide 2</vt:lpstr>
      <vt:lpstr>Slide 3</vt:lpstr>
      <vt:lpstr> Disclosure</vt:lpstr>
      <vt:lpstr>Objectives </vt:lpstr>
      <vt:lpstr>Triple Aim</vt:lpstr>
      <vt:lpstr>Accountable Care</vt:lpstr>
      <vt:lpstr>New Era Competencies</vt:lpstr>
      <vt:lpstr>Background Utilization of LVHN IP Services Per 1,000 65+ Population</vt:lpstr>
      <vt:lpstr>The LVHN Care Continuum</vt:lpstr>
      <vt:lpstr>Slide 11</vt:lpstr>
      <vt:lpstr>The Journey…</vt:lpstr>
      <vt:lpstr>Aspirations</vt:lpstr>
      <vt:lpstr>Slide 14</vt:lpstr>
      <vt:lpstr>Slide 15</vt:lpstr>
      <vt:lpstr>Care Coordination</vt:lpstr>
      <vt:lpstr>Goals of Care Coordination</vt:lpstr>
      <vt:lpstr>Community Care Teams Who We Are</vt:lpstr>
      <vt:lpstr>What We Do</vt:lpstr>
      <vt:lpstr>High Risk Population</vt:lpstr>
      <vt:lpstr>High Risk Registry</vt:lpstr>
      <vt:lpstr>High Risk Registry Qualifiers</vt:lpstr>
      <vt:lpstr>Provider CCT Utilization</vt:lpstr>
      <vt:lpstr>CCT  Managed Patient Goals</vt:lpstr>
      <vt:lpstr>Slide 25</vt:lpstr>
      <vt:lpstr>CCT Social Workers</vt:lpstr>
      <vt:lpstr>CCT Social Workers</vt:lpstr>
      <vt:lpstr>CCT Social Workers</vt:lpstr>
      <vt:lpstr>CCT Social Workers</vt:lpstr>
      <vt:lpstr>CCT Social Workers</vt:lpstr>
      <vt:lpstr>CCT Social Workers</vt:lpstr>
      <vt:lpstr>CCT Social Workers</vt:lpstr>
      <vt:lpstr>CCT Social Workers</vt:lpstr>
      <vt:lpstr>Slide 34</vt:lpstr>
      <vt:lpstr> LVHN Psychiatry</vt:lpstr>
      <vt:lpstr>Slide 36</vt:lpstr>
      <vt:lpstr>CCT Behavioral Health Specialist</vt:lpstr>
      <vt:lpstr>Behavioral Health Specialist</vt:lpstr>
      <vt:lpstr>Behavioral Health, Suicide  and Primary Care</vt:lpstr>
      <vt:lpstr>Behavioral Health in Primary Care</vt:lpstr>
      <vt:lpstr>Motivational  Interviewing as a Tool</vt:lpstr>
      <vt:lpstr>MI Continued</vt:lpstr>
      <vt:lpstr>CAPTURING THE SPIRIT OF MOTIVATIONAL INTERVIEWING </vt:lpstr>
      <vt:lpstr>Patient Snap Shot</vt:lpstr>
      <vt:lpstr>Cultural Competence in Behavioral Health</vt:lpstr>
      <vt:lpstr>Cultural Competence  in Behavioral Health</vt:lpstr>
      <vt:lpstr>Cultural Competence in  Behavioral Health</vt:lpstr>
      <vt:lpstr>Key Takeaways </vt:lpstr>
      <vt:lpstr>An Example of Cultural Competence in Practice: A Community-Based Intervention</vt:lpstr>
      <vt:lpstr>Slide 50</vt:lpstr>
      <vt:lpstr>gtgg</vt:lpstr>
      <vt:lpstr>CCT Practice Data 6 Months Pre-Post CCT Intervention July 2012-December 2014</vt:lpstr>
      <vt:lpstr>CCT Utilization Data:  All Practices 6 months Pre-Post Intervention July 2012-December 2014</vt:lpstr>
      <vt:lpstr>Care Managers July 2012-Feb 2015</vt:lpstr>
      <vt:lpstr>Behavioral Health Specialists July 2012-Feb 2015</vt:lpstr>
      <vt:lpstr>Social Work July 2012-Feb 2015</vt:lpstr>
      <vt:lpstr>Pharmacy July 2012-Feb 2015</vt:lpstr>
      <vt:lpstr>CCT Pharmaceutical Assistance</vt:lpstr>
      <vt:lpstr>Slide 59</vt:lpstr>
      <vt:lpstr>References</vt:lpstr>
      <vt:lpstr>References Cont.</vt:lpstr>
    </vt:vector>
  </TitlesOfParts>
  <Company>Lehigh Valley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u1148</dc:creator>
  <cp:lastModifiedBy>exec_assistant</cp:lastModifiedBy>
  <cp:revision>69</cp:revision>
  <dcterms:created xsi:type="dcterms:W3CDTF">2010-11-05T14:17:07Z</dcterms:created>
  <dcterms:modified xsi:type="dcterms:W3CDTF">2015-03-12T13:58:43Z</dcterms:modified>
</cp:coreProperties>
</file>