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35"/>
  </p:notesMasterIdLst>
  <p:sldIdLst>
    <p:sldId id="256" r:id="rId2"/>
    <p:sldId id="258" r:id="rId3"/>
    <p:sldId id="276" r:id="rId4"/>
    <p:sldId id="291" r:id="rId5"/>
    <p:sldId id="275" r:id="rId6"/>
    <p:sldId id="259" r:id="rId7"/>
    <p:sldId id="260" r:id="rId8"/>
    <p:sldId id="265" r:id="rId9"/>
    <p:sldId id="263" r:id="rId10"/>
    <p:sldId id="266" r:id="rId11"/>
    <p:sldId id="264" r:id="rId12"/>
    <p:sldId id="267" r:id="rId13"/>
    <p:sldId id="269" r:id="rId14"/>
    <p:sldId id="270" r:id="rId15"/>
    <p:sldId id="272" r:id="rId16"/>
    <p:sldId id="271" r:id="rId17"/>
    <p:sldId id="278" r:id="rId18"/>
    <p:sldId id="274" r:id="rId19"/>
    <p:sldId id="277" r:id="rId20"/>
    <p:sldId id="273" r:id="rId21"/>
    <p:sldId id="293" r:id="rId22"/>
    <p:sldId id="279" r:id="rId23"/>
    <p:sldId id="280" r:id="rId24"/>
    <p:sldId id="292" r:id="rId25"/>
    <p:sldId id="283" r:id="rId26"/>
    <p:sldId id="281" r:id="rId27"/>
    <p:sldId id="284" r:id="rId28"/>
    <p:sldId id="285" r:id="rId29"/>
    <p:sldId id="286" r:id="rId30"/>
    <p:sldId id="287" r:id="rId31"/>
    <p:sldId id="288" r:id="rId32"/>
    <p:sldId id="290" r:id="rId33"/>
    <p:sldId id="289" r:id="rId34"/>
  </p:sldIdLst>
  <p:sldSz cx="9144000" cy="6858000" type="screen4x3"/>
  <p:notesSz cx="6400800" cy="86868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F6B26"/>
    <a:srgbClr val="00446D"/>
    <a:srgbClr val="1D9DBB"/>
    <a:srgbClr val="0091BC"/>
    <a:srgbClr val="003F63"/>
    <a:srgbClr val="00365E"/>
    <a:srgbClr val="003C5E"/>
    <a:srgbClr val="003A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04" y="94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140" d="100"/>
          <a:sy n="140" d="100"/>
        </p:scale>
        <p:origin x="-3896" y="-120"/>
      </p:cViewPr>
      <p:guideLst>
        <p:guide orient="horz" pos="2736"/>
        <p:guide pos="20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625850" y="0"/>
            <a:ext cx="2773363" cy="434975"/>
          </a:xfrm>
          <a:prstGeom prst="rect">
            <a:avLst/>
          </a:prstGeom>
        </p:spPr>
        <p:txBody>
          <a:bodyPr vert="horz" lIns="91440" tIns="45720" rIns="91440" bIns="45720" rtlCol="0"/>
          <a:lstStyle>
            <a:lvl1pPr algn="r">
              <a:defRPr sz="1200">
                <a:ea typeface="+mn-ea"/>
                <a:cs typeface="+mn-cs"/>
              </a:defRPr>
            </a:lvl1pPr>
          </a:lstStyle>
          <a:p>
            <a:pPr>
              <a:defRPr/>
            </a:pPr>
            <a:fld id="{5FD2D2DD-286A-024D-95F9-63AAA4E786F4}" type="datetimeFigureOut">
              <a:rPr lang="en-US"/>
              <a:pPr>
                <a:defRPr/>
              </a:pPr>
              <a:t>3/12/2015</a:t>
            </a:fld>
            <a:endParaRPr lang="en-US"/>
          </a:p>
        </p:txBody>
      </p:sp>
      <p:sp>
        <p:nvSpPr>
          <p:cNvPr id="4" name="Slide Image Placeholder 3"/>
          <p:cNvSpPr>
            <a:spLocks noGrp="1" noRot="1" noChangeAspect="1"/>
          </p:cNvSpPr>
          <p:nvPr>
            <p:ph type="sldImg" idx="2"/>
          </p:nvPr>
        </p:nvSpPr>
        <p:spPr>
          <a:xfrm>
            <a:off x="1028700" y="650875"/>
            <a:ext cx="4343400" cy="32575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39763" y="4125913"/>
            <a:ext cx="5121275" cy="391001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250238"/>
            <a:ext cx="2773363" cy="434975"/>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625850" y="8250238"/>
            <a:ext cx="2773363" cy="434975"/>
          </a:xfrm>
          <a:prstGeom prst="rect">
            <a:avLst/>
          </a:prstGeom>
        </p:spPr>
        <p:txBody>
          <a:bodyPr vert="horz" lIns="91440" tIns="45720" rIns="91440" bIns="45720" rtlCol="0" anchor="b"/>
          <a:lstStyle>
            <a:lvl1pPr algn="r">
              <a:defRPr sz="1200">
                <a:ea typeface="+mn-ea"/>
                <a:cs typeface="+mn-cs"/>
              </a:defRPr>
            </a:lvl1pPr>
          </a:lstStyle>
          <a:p>
            <a:pPr>
              <a:defRPr/>
            </a:pPr>
            <a:fld id="{A5A7AAC7-5C6E-8841-ADC6-3F3A2945AA6E}" type="slidenum">
              <a:rPr lang="en-US"/>
              <a:pPr>
                <a:defRPr/>
              </a:pPr>
              <a:t>‹#›</a:t>
            </a:fld>
            <a:endParaRPr lang="en-US"/>
          </a:p>
        </p:txBody>
      </p:sp>
    </p:spTree>
    <p:extLst>
      <p:ext uri="{BB962C8B-B14F-4D97-AF65-F5344CB8AC3E}">
        <p14:creationId xmlns:p14="http://schemas.microsoft.com/office/powerpoint/2010/main" val="51712764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amp;C 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200400"/>
            <a:ext cx="7391400" cy="609600"/>
          </a:xfrm>
          <a:prstGeom prst="rect">
            <a:avLst/>
          </a:prstGeom>
        </p:spPr>
        <p:txBody>
          <a:bodyPr>
            <a:noAutofit/>
          </a:bodyPr>
          <a:lstStyle>
            <a:lvl1pPr>
              <a:lnSpc>
                <a:spcPct val="90000"/>
              </a:lnSpc>
              <a:defRPr sz="3600" b="1" i="0">
                <a:solidFill>
                  <a:srgbClr val="BF6B26"/>
                </a:solidFill>
                <a:latin typeface="Georgia"/>
                <a:cs typeface="Sentinel Bold"/>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962400"/>
            <a:ext cx="7391400" cy="457200"/>
          </a:xfrm>
        </p:spPr>
        <p:txBody>
          <a:bodyPr>
            <a:normAutofit/>
          </a:bodyPr>
          <a:lstStyle>
            <a:lvl1pPr marL="0" indent="0" algn="l">
              <a:spcBef>
                <a:spcPts val="0"/>
              </a:spcBef>
              <a:buNone/>
              <a:defRPr sz="2000" b="1" i="0" cap="none" baseline="0">
                <a:solidFill>
                  <a:srgbClr val="00446D"/>
                </a:solidFill>
                <a:latin typeface="Arial"/>
                <a:cs typeface="Avenir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7189976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line headline with subhea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09800"/>
            <a:ext cx="4343400" cy="3505200"/>
          </a:xfrm>
        </p:spPr>
        <p:txBody>
          <a:bodyPr>
            <a:normAutofit/>
          </a:bodyPr>
          <a:lstStyle>
            <a:lvl1pPr marL="0" indent="0">
              <a:lnSpc>
                <a:spcPct val="120000"/>
              </a:lnSpc>
              <a:spcBef>
                <a:spcPts val="0"/>
              </a:spcBef>
              <a:buFontTx/>
              <a:buNone/>
              <a:defRPr sz="1600" b="0" i="0">
                <a:solidFill>
                  <a:schemeClr val="tx2"/>
                </a:solidFill>
                <a:latin typeface="Avenir Roman"/>
                <a:cs typeface="Avenir Roman"/>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Picture Placeholder 2"/>
          <p:cNvSpPr>
            <a:spLocks noGrp="1"/>
          </p:cNvSpPr>
          <p:nvPr>
            <p:ph type="pic" idx="10"/>
          </p:nvPr>
        </p:nvSpPr>
        <p:spPr>
          <a:xfrm>
            <a:off x="5562600" y="2209800"/>
            <a:ext cx="3124200" cy="3505200"/>
          </a:xfrm>
        </p:spPr>
        <p:txBody>
          <a:bodyPr rtlCol="0">
            <a:normAutofit/>
          </a:bodyPr>
          <a:lstStyle>
            <a:lvl1pPr marL="0" indent="0">
              <a:buNone/>
              <a:defRPr sz="1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9" name="Subtitle 2"/>
          <p:cNvSpPr>
            <a:spLocks noGrp="1"/>
          </p:cNvSpPr>
          <p:nvPr>
            <p:ph type="subTitle" idx="11"/>
          </p:nvPr>
        </p:nvSpPr>
        <p:spPr>
          <a:xfrm>
            <a:off x="914400" y="1371600"/>
            <a:ext cx="7772400" cy="476074"/>
          </a:xfrm>
        </p:spPr>
        <p:txBody>
          <a:bodyPr>
            <a:normAutofit/>
          </a:bodyPr>
          <a:lstStyle>
            <a:lvl1pPr marL="0" indent="0" algn="l">
              <a:buNone/>
              <a:defRPr sz="2000" b="1" i="0" cap="none" baseline="0">
                <a:solidFill>
                  <a:srgbClr val="BF6B26"/>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Title 3"/>
          <p:cNvSpPr>
            <a:spLocks noGrp="1"/>
          </p:cNvSpPr>
          <p:nvPr>
            <p:ph type="title"/>
          </p:nvPr>
        </p:nvSpPr>
        <p:spPr>
          <a:xfrm>
            <a:off x="914400" y="304800"/>
            <a:ext cx="7772400" cy="1066800"/>
          </a:xfrm>
          <a:prstGeom prst="rect">
            <a:avLst/>
          </a:prstGeom>
        </p:spPr>
        <p:txBody>
          <a:bodyPr/>
          <a:lstStyle>
            <a:lvl1pPr>
              <a:defRPr baseline="0"/>
            </a:lvl1pPr>
          </a:lstStyle>
          <a:p>
            <a:r>
              <a:rPr lang="en-US" smtClean="0"/>
              <a:t>Click to edit Master title style</a:t>
            </a:r>
            <a:endParaRPr lang="en-US" dirty="0"/>
          </a:p>
        </p:txBody>
      </p:sp>
      <p:sp>
        <p:nvSpPr>
          <p:cNvPr id="6" name="Slide Number Placeholder 8"/>
          <p:cNvSpPr>
            <a:spLocks noGrp="1"/>
          </p:cNvSpPr>
          <p:nvPr>
            <p:ph type="sldNum" sz="quarter" idx="12"/>
          </p:nvPr>
        </p:nvSpPr>
        <p:spPr/>
        <p:txBody>
          <a:bodyPr/>
          <a:lstStyle>
            <a:lvl1pPr>
              <a:defRPr/>
            </a:lvl1pPr>
          </a:lstStyle>
          <a:p>
            <a:pPr>
              <a:defRPr/>
            </a:pPr>
            <a:fld id="{BCC7F0F9-86A7-324E-B665-7FF719B1B900}" type="slidenum">
              <a:rPr lang="en-US"/>
              <a:pPr>
                <a:defRPr/>
              </a:pPr>
              <a:t>‹#›</a:t>
            </a:fld>
            <a:endParaRPr lang="en-US" dirty="0"/>
          </a:p>
        </p:txBody>
      </p:sp>
    </p:spTree>
    <p:extLst>
      <p:ext uri="{BB962C8B-B14F-4D97-AF65-F5344CB8AC3E}">
        <p14:creationId xmlns:p14="http://schemas.microsoft.com/office/powerpoint/2010/main" val="20748355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p:nvPr/>
        </p:nvCxnSpPr>
        <p:spPr>
          <a:xfrm>
            <a:off x="914400" y="5943600"/>
            <a:ext cx="7772400" cy="539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8001000" y="5997575"/>
            <a:ext cx="304800" cy="5556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28" name="Text Placeholder 2"/>
          <p:cNvSpPr>
            <a:spLocks noGrp="1"/>
          </p:cNvSpPr>
          <p:nvPr>
            <p:ph type="body" idx="1"/>
          </p:nvPr>
        </p:nvSpPr>
        <p:spPr bwMode="auto">
          <a:xfrm>
            <a:off x="914400" y="18288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4"/>
          </p:nvPr>
        </p:nvSpPr>
        <p:spPr>
          <a:xfrm>
            <a:off x="8229600" y="6111875"/>
            <a:ext cx="533400" cy="365125"/>
          </a:xfrm>
          <a:prstGeom prst="rect">
            <a:avLst/>
          </a:prstGeom>
        </p:spPr>
        <p:txBody>
          <a:bodyPr vert="horz" lIns="91440" tIns="45720" rIns="91440" bIns="45720" rtlCol="0" anchor="ctr"/>
          <a:lstStyle>
            <a:lvl1pPr algn="r">
              <a:defRPr sz="1050" b="0" i="0">
                <a:solidFill>
                  <a:schemeClr val="tx1">
                    <a:tint val="75000"/>
                  </a:schemeClr>
                </a:solidFill>
                <a:latin typeface="Century Gothic"/>
                <a:ea typeface="+mn-ea"/>
                <a:cs typeface="Century Gothic"/>
              </a:defRPr>
            </a:lvl1pPr>
          </a:lstStyle>
          <a:p>
            <a:pPr>
              <a:defRPr/>
            </a:pPr>
            <a:fld id="{B8142C21-1587-A84B-9653-CD5C0BA39673}" type="slidenum">
              <a:rPr lang="en-US"/>
              <a:pPr>
                <a:defRPr/>
              </a:pPr>
              <a:t>‹#›</a:t>
            </a:fld>
            <a:endParaRPr lang="en-US" dirty="0"/>
          </a:p>
        </p:txBody>
      </p:sp>
      <p:sp>
        <p:nvSpPr>
          <p:cNvPr id="1030" name="Title Placeholder 5"/>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pic>
        <p:nvPicPr>
          <p:cNvPr id="1031" name="Picture 6" descr="Untitled-1.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257800" y="6135688"/>
            <a:ext cx="273367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0" r:id="rId1"/>
    <p:sldLayoutId id="2147483739" r:id="rId2"/>
  </p:sldLayoutIdLst>
  <p:txStyles>
    <p:titleStyle>
      <a:lvl1pPr algn="l" rtl="0" eaLnBrk="1" fontAlgn="base" hangingPunct="1">
        <a:lnSpc>
          <a:spcPct val="90000"/>
        </a:lnSpc>
        <a:spcBef>
          <a:spcPct val="0"/>
        </a:spcBef>
        <a:spcAft>
          <a:spcPct val="0"/>
        </a:spcAft>
        <a:defRPr sz="3600" b="1" kern="1200">
          <a:solidFill>
            <a:srgbClr val="00446D"/>
          </a:solidFill>
          <a:latin typeface="Georgia"/>
          <a:ea typeface="ＭＳ Ｐゴシック" charset="0"/>
          <a:cs typeface="Sentinel Bold"/>
        </a:defRPr>
      </a:lvl1pPr>
      <a:lvl2pPr algn="l" rtl="0" eaLnBrk="1" fontAlgn="base" hangingPunct="1">
        <a:lnSpc>
          <a:spcPct val="90000"/>
        </a:lnSpc>
        <a:spcBef>
          <a:spcPct val="0"/>
        </a:spcBef>
        <a:spcAft>
          <a:spcPct val="0"/>
        </a:spcAft>
        <a:defRPr sz="3600" b="1">
          <a:solidFill>
            <a:srgbClr val="00446D"/>
          </a:solidFill>
          <a:latin typeface="Georgia" charset="0"/>
          <a:ea typeface="ＭＳ Ｐゴシック" charset="0"/>
        </a:defRPr>
      </a:lvl2pPr>
      <a:lvl3pPr algn="l" rtl="0" eaLnBrk="1" fontAlgn="base" hangingPunct="1">
        <a:lnSpc>
          <a:spcPct val="90000"/>
        </a:lnSpc>
        <a:spcBef>
          <a:spcPct val="0"/>
        </a:spcBef>
        <a:spcAft>
          <a:spcPct val="0"/>
        </a:spcAft>
        <a:defRPr sz="3600" b="1">
          <a:solidFill>
            <a:srgbClr val="00446D"/>
          </a:solidFill>
          <a:latin typeface="Georgia" charset="0"/>
          <a:ea typeface="ＭＳ Ｐゴシック" charset="0"/>
        </a:defRPr>
      </a:lvl3pPr>
      <a:lvl4pPr algn="l" rtl="0" eaLnBrk="1" fontAlgn="base" hangingPunct="1">
        <a:lnSpc>
          <a:spcPct val="90000"/>
        </a:lnSpc>
        <a:spcBef>
          <a:spcPct val="0"/>
        </a:spcBef>
        <a:spcAft>
          <a:spcPct val="0"/>
        </a:spcAft>
        <a:defRPr sz="3600" b="1">
          <a:solidFill>
            <a:srgbClr val="00446D"/>
          </a:solidFill>
          <a:latin typeface="Georgia" charset="0"/>
          <a:ea typeface="ＭＳ Ｐゴシック" charset="0"/>
        </a:defRPr>
      </a:lvl4pPr>
      <a:lvl5pPr algn="l" rtl="0" eaLnBrk="1" fontAlgn="base" hangingPunct="1">
        <a:lnSpc>
          <a:spcPct val="90000"/>
        </a:lnSpc>
        <a:spcBef>
          <a:spcPct val="0"/>
        </a:spcBef>
        <a:spcAft>
          <a:spcPct val="0"/>
        </a:spcAft>
        <a:defRPr sz="3600" b="1">
          <a:solidFill>
            <a:srgbClr val="00446D"/>
          </a:solidFill>
          <a:latin typeface="Georgia" charset="0"/>
          <a:ea typeface="ＭＳ Ｐゴシック" charset="0"/>
        </a:defRPr>
      </a:lvl5pPr>
      <a:lvl6pPr marL="457200" algn="l" rtl="0" eaLnBrk="1" fontAlgn="base" hangingPunct="1">
        <a:lnSpc>
          <a:spcPct val="90000"/>
        </a:lnSpc>
        <a:spcBef>
          <a:spcPct val="0"/>
        </a:spcBef>
        <a:spcAft>
          <a:spcPct val="0"/>
        </a:spcAft>
        <a:defRPr sz="3600">
          <a:solidFill>
            <a:srgbClr val="003F63"/>
          </a:solidFill>
          <a:latin typeface="Avenir Heavy" charset="0"/>
          <a:ea typeface="ＭＳ Ｐゴシック" charset="0"/>
        </a:defRPr>
      </a:lvl6pPr>
      <a:lvl7pPr marL="914400" algn="l" rtl="0" eaLnBrk="1" fontAlgn="base" hangingPunct="1">
        <a:lnSpc>
          <a:spcPct val="90000"/>
        </a:lnSpc>
        <a:spcBef>
          <a:spcPct val="0"/>
        </a:spcBef>
        <a:spcAft>
          <a:spcPct val="0"/>
        </a:spcAft>
        <a:defRPr sz="3600">
          <a:solidFill>
            <a:srgbClr val="003F63"/>
          </a:solidFill>
          <a:latin typeface="Avenir Heavy" charset="0"/>
          <a:ea typeface="ＭＳ Ｐゴシック" charset="0"/>
        </a:defRPr>
      </a:lvl7pPr>
      <a:lvl8pPr marL="1371600" algn="l" rtl="0" eaLnBrk="1" fontAlgn="base" hangingPunct="1">
        <a:lnSpc>
          <a:spcPct val="90000"/>
        </a:lnSpc>
        <a:spcBef>
          <a:spcPct val="0"/>
        </a:spcBef>
        <a:spcAft>
          <a:spcPct val="0"/>
        </a:spcAft>
        <a:defRPr sz="3600">
          <a:solidFill>
            <a:srgbClr val="003F63"/>
          </a:solidFill>
          <a:latin typeface="Avenir Heavy" charset="0"/>
          <a:ea typeface="ＭＳ Ｐゴシック" charset="0"/>
        </a:defRPr>
      </a:lvl8pPr>
      <a:lvl9pPr marL="1828800" algn="l" rtl="0" eaLnBrk="1" fontAlgn="base" hangingPunct="1">
        <a:lnSpc>
          <a:spcPct val="90000"/>
        </a:lnSpc>
        <a:spcBef>
          <a:spcPct val="0"/>
        </a:spcBef>
        <a:spcAft>
          <a:spcPct val="0"/>
        </a:spcAft>
        <a:defRPr sz="3600">
          <a:solidFill>
            <a:srgbClr val="003F63"/>
          </a:solidFill>
          <a:latin typeface="Avenir Heavy" charset="0"/>
          <a:ea typeface="ＭＳ Ｐゴシック" charset="0"/>
        </a:defRPr>
      </a:lvl9pPr>
    </p:titleStyle>
    <p:bodyStyle>
      <a:lvl1pPr marL="342900" indent="-342900" algn="l" rtl="0" eaLnBrk="1" fontAlgn="base" hangingPunct="1">
        <a:spcBef>
          <a:spcPct val="20000"/>
        </a:spcBef>
        <a:spcAft>
          <a:spcPct val="0"/>
        </a:spcAft>
        <a:buFont typeface="Arial" charset="0"/>
        <a:buChar char="•"/>
        <a:defRPr kern="1200">
          <a:solidFill>
            <a:srgbClr val="171615"/>
          </a:solidFill>
          <a:latin typeface="Avenir Roman"/>
          <a:ea typeface="ＭＳ Ｐゴシック" charset="0"/>
          <a:cs typeface="Avenir Roman"/>
        </a:defRPr>
      </a:lvl1pPr>
      <a:lvl2pPr marL="742950" indent="-285750" algn="l" rtl="0" eaLnBrk="1" fontAlgn="base" hangingPunct="1">
        <a:spcBef>
          <a:spcPct val="20000"/>
        </a:spcBef>
        <a:spcAft>
          <a:spcPct val="0"/>
        </a:spcAft>
        <a:buFont typeface="Arial" charset="0"/>
        <a:buChar char="–"/>
        <a:defRPr sz="1600" kern="1200">
          <a:solidFill>
            <a:srgbClr val="171615"/>
          </a:solidFill>
          <a:latin typeface="Avenir Roman"/>
          <a:ea typeface="ＭＳ Ｐゴシック" charset="0"/>
          <a:cs typeface="Avenir Roman"/>
        </a:defRPr>
      </a:lvl2pPr>
      <a:lvl3pPr marL="1143000" indent="-228600" algn="l" rtl="0" eaLnBrk="1" fontAlgn="base" hangingPunct="1">
        <a:spcBef>
          <a:spcPct val="20000"/>
        </a:spcBef>
        <a:spcAft>
          <a:spcPct val="0"/>
        </a:spcAft>
        <a:buFont typeface="Arial" charset="0"/>
        <a:buChar char="•"/>
        <a:defRPr sz="1400" kern="1200">
          <a:solidFill>
            <a:srgbClr val="171615"/>
          </a:solidFill>
          <a:latin typeface="Avenir Roman"/>
          <a:ea typeface="ＭＳ Ｐゴシック" charset="0"/>
          <a:cs typeface="Avenir Roman"/>
        </a:defRPr>
      </a:lvl3pPr>
      <a:lvl4pPr marL="1600200" indent="-228600" algn="l" rtl="0" eaLnBrk="1" fontAlgn="base" hangingPunct="1">
        <a:spcBef>
          <a:spcPct val="20000"/>
        </a:spcBef>
        <a:spcAft>
          <a:spcPct val="0"/>
        </a:spcAft>
        <a:buFont typeface="Arial" charset="0"/>
        <a:buChar char="–"/>
        <a:defRPr sz="1200" kern="1200">
          <a:solidFill>
            <a:srgbClr val="171615"/>
          </a:solidFill>
          <a:latin typeface="Avenir Roman"/>
          <a:ea typeface="ＭＳ Ｐゴシック" charset="0"/>
          <a:cs typeface="Avenir Roman"/>
        </a:defRPr>
      </a:lvl4pPr>
      <a:lvl5pPr marL="2057400" indent="-228600" algn="l" rtl="0" eaLnBrk="1" fontAlgn="base" hangingPunct="1">
        <a:spcBef>
          <a:spcPct val="20000"/>
        </a:spcBef>
        <a:spcAft>
          <a:spcPct val="0"/>
        </a:spcAft>
        <a:buFont typeface="Arial" charset="0"/>
        <a:buChar char="»"/>
        <a:defRPr sz="1200" kern="1200">
          <a:solidFill>
            <a:srgbClr val="171615"/>
          </a:solidFill>
          <a:latin typeface="Avenir Roman"/>
          <a:ea typeface="ＭＳ Ｐゴシック" charset="0"/>
          <a:cs typeface="Avenir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compassionandchoice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ctrTitle"/>
          </p:nvPr>
        </p:nvSpPr>
        <p:spPr>
          <a:xfrm>
            <a:off x="533400" y="1524000"/>
            <a:ext cx="7391400" cy="2057400"/>
          </a:xfrm>
        </p:spPr>
        <p:txBody>
          <a:bodyPr/>
          <a:lstStyle/>
          <a:p>
            <a:r>
              <a:rPr lang="en-US" dirty="0"/>
              <a:t>“This is what matters”: Planning and Choice at the End of Life</a:t>
            </a:r>
          </a:p>
        </p:txBody>
      </p:sp>
      <p:sp>
        <p:nvSpPr>
          <p:cNvPr id="4098" name="Subtitle 2"/>
          <p:cNvSpPr>
            <a:spLocks noGrp="1"/>
          </p:cNvSpPr>
          <p:nvPr>
            <p:ph type="subTitle" idx="1"/>
          </p:nvPr>
        </p:nvSpPr>
        <p:spPr>
          <a:xfrm>
            <a:off x="457200" y="3581400"/>
            <a:ext cx="7391400" cy="990600"/>
          </a:xfrm>
        </p:spPr>
        <p:txBody>
          <a:bodyPr>
            <a:normAutofit lnSpcReduction="10000"/>
          </a:bodyPr>
          <a:lstStyle/>
          <a:p>
            <a:pPr>
              <a:spcBef>
                <a:spcPct val="0"/>
              </a:spcBef>
            </a:pPr>
            <a:r>
              <a:rPr lang="en-US" dirty="0" smtClean="0">
                <a:latin typeface="Arial" charset="0"/>
              </a:rPr>
              <a:t>Pamela Edgar, MA, LCAT, CDP</a:t>
            </a:r>
          </a:p>
          <a:p>
            <a:pPr>
              <a:spcBef>
                <a:spcPct val="0"/>
              </a:spcBef>
            </a:pPr>
            <a:r>
              <a:rPr lang="en-US" dirty="0" smtClean="0">
                <a:latin typeface="Arial" charset="0"/>
              </a:rPr>
              <a:t>End-of-Life Care Manager</a:t>
            </a:r>
          </a:p>
          <a:p>
            <a:pPr>
              <a:spcBef>
                <a:spcPct val="0"/>
              </a:spcBef>
            </a:pPr>
            <a:r>
              <a:rPr lang="en-US" dirty="0" smtClean="0">
                <a:latin typeface="Arial" charset="0"/>
              </a:rPr>
              <a:t>Compassion &amp; Choices </a:t>
            </a:r>
          </a:p>
          <a:p>
            <a:pPr>
              <a:spcBef>
                <a:spcPct val="0"/>
              </a:spcBef>
            </a:pPr>
            <a:endParaRPr lang="en-US"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2209800"/>
            <a:ext cx="7696200" cy="3505200"/>
          </a:xfrm>
        </p:spPr>
        <p:txBody>
          <a:bodyPr>
            <a:normAutofit/>
          </a:bodyPr>
          <a:lstStyle/>
          <a:p>
            <a:r>
              <a:rPr lang="en-US" sz="1800" dirty="0" smtClean="0">
                <a:solidFill>
                  <a:srgbClr val="000000"/>
                </a:solidFill>
              </a:rPr>
              <a:t>Institute of Medicine </a:t>
            </a:r>
            <a:r>
              <a:rPr lang="en-US" sz="1800" i="1" dirty="0" smtClean="0">
                <a:solidFill>
                  <a:srgbClr val="000000"/>
                </a:solidFill>
              </a:rPr>
              <a:t>Dying in America </a:t>
            </a:r>
            <a:r>
              <a:rPr lang="en-US" sz="1800" dirty="0" smtClean="0">
                <a:solidFill>
                  <a:srgbClr val="000000"/>
                </a:solidFill>
              </a:rPr>
              <a:t>Study, 2014</a:t>
            </a:r>
          </a:p>
          <a:p>
            <a:r>
              <a:rPr lang="en-US" sz="2400" dirty="0" smtClean="0">
                <a:solidFill>
                  <a:srgbClr val="000000"/>
                </a:solidFill>
              </a:rPr>
              <a:t>Effective programs:</a:t>
            </a:r>
          </a:p>
          <a:p>
            <a:pPr marL="342900" indent="-342900">
              <a:buFont typeface="Arial" panose="020B0604020202020204" pitchFamily="34" charset="0"/>
              <a:buChar char="•"/>
            </a:pPr>
            <a:r>
              <a:rPr lang="en-US" sz="2000" dirty="0" smtClean="0">
                <a:solidFill>
                  <a:srgbClr val="000000"/>
                </a:solidFill>
              </a:rPr>
              <a:t>Acknowledge and address barriers to engaging in advance planning process. </a:t>
            </a:r>
          </a:p>
          <a:p>
            <a:pPr marL="1085850" lvl="1" indent="-342900">
              <a:buFont typeface="Courier New" panose="02070309020205020404" pitchFamily="49" charset="0"/>
              <a:buChar char="o"/>
            </a:pPr>
            <a:r>
              <a:rPr lang="en-US" sz="2000" dirty="0" smtClean="0">
                <a:solidFill>
                  <a:srgbClr val="000000"/>
                </a:solidFill>
              </a:rPr>
              <a:t>Not important / too </a:t>
            </a:r>
            <a:r>
              <a:rPr lang="en-US" sz="2000" dirty="0">
                <a:solidFill>
                  <a:srgbClr val="000000"/>
                </a:solidFill>
              </a:rPr>
              <a:t>many other things to worry about right now </a:t>
            </a:r>
            <a:endParaRPr lang="en-US" sz="2000" dirty="0" smtClean="0">
              <a:solidFill>
                <a:srgbClr val="000000"/>
              </a:solidFill>
            </a:endParaRPr>
          </a:p>
          <a:p>
            <a:pPr marL="1085850" lvl="1" indent="-342900">
              <a:buFont typeface="Courier New" panose="02070309020205020404" pitchFamily="49" charset="0"/>
              <a:buChar char="o"/>
            </a:pPr>
            <a:r>
              <a:rPr lang="en-US" sz="2000" dirty="0">
                <a:solidFill>
                  <a:srgbClr val="000000"/>
                </a:solidFill>
              </a:rPr>
              <a:t>D</a:t>
            </a:r>
            <a:r>
              <a:rPr lang="en-US" sz="2000" dirty="0" smtClean="0">
                <a:solidFill>
                  <a:srgbClr val="000000"/>
                </a:solidFill>
              </a:rPr>
              <a:t>on’t </a:t>
            </a:r>
            <a:r>
              <a:rPr lang="en-US" sz="2000" dirty="0">
                <a:solidFill>
                  <a:srgbClr val="000000"/>
                </a:solidFill>
              </a:rPr>
              <a:t>want to think about </a:t>
            </a:r>
            <a:r>
              <a:rPr lang="en-US" sz="2000" dirty="0" smtClean="0">
                <a:solidFill>
                  <a:srgbClr val="000000"/>
                </a:solidFill>
              </a:rPr>
              <a:t>death</a:t>
            </a:r>
          </a:p>
          <a:p>
            <a:pPr marL="1085850" lvl="1" indent="-342900">
              <a:buFont typeface="Courier New" panose="02070309020205020404" pitchFamily="49" charset="0"/>
              <a:buChar char="o"/>
            </a:pPr>
            <a:r>
              <a:rPr lang="en-US" sz="2000" dirty="0" smtClean="0">
                <a:solidFill>
                  <a:srgbClr val="000000"/>
                </a:solidFill>
              </a:rPr>
              <a:t>Loved ones don’t want to discuss it  </a:t>
            </a:r>
            <a:r>
              <a:rPr lang="en-US" sz="2000" dirty="0" smtClean="0"/>
              <a:t>family</a:t>
            </a:r>
          </a:p>
          <a:p>
            <a:pPr marL="1085850" lvl="1" indent="-342900">
              <a:buFont typeface="Courier New" panose="02070309020205020404" pitchFamily="49" charset="0"/>
              <a:buChar char="o"/>
            </a:pPr>
            <a:r>
              <a:rPr lang="en-US" sz="2000" dirty="0" smtClean="0"/>
              <a:t> </a:t>
            </a:r>
            <a:r>
              <a:rPr lang="en-US" sz="2000" dirty="0"/>
              <a:t>member d</a:t>
            </a:r>
            <a:r>
              <a:rPr lang="en-US" sz="2200" dirty="0"/>
              <a:t>id not want to discuss it (13 percent).	</a:t>
            </a:r>
          </a:p>
        </p:txBody>
      </p:sp>
      <p:sp>
        <p:nvSpPr>
          <p:cNvPr id="4" name="Subtitle 3"/>
          <p:cNvSpPr>
            <a:spLocks noGrp="1"/>
          </p:cNvSpPr>
          <p:nvPr>
            <p:ph type="subTitle" idx="11"/>
          </p:nvPr>
        </p:nvSpPr>
        <p:spPr/>
        <p:txBody>
          <a:bodyPr/>
          <a:lstStyle/>
          <a:p>
            <a:r>
              <a:rPr lang="en-US" dirty="0" smtClean="0"/>
              <a:t>What makes an effective approach?</a:t>
            </a:r>
            <a:endParaRPr lang="en-US" dirty="0"/>
          </a:p>
        </p:txBody>
      </p:sp>
      <p:sp>
        <p:nvSpPr>
          <p:cNvPr id="5" name="Title 4"/>
          <p:cNvSpPr>
            <a:spLocks noGrp="1"/>
          </p:cNvSpPr>
          <p:nvPr>
            <p:ph type="title"/>
          </p:nvPr>
        </p:nvSpPr>
        <p:spPr/>
        <p:txBody>
          <a:bodyPr/>
          <a:lstStyle/>
          <a:p>
            <a:r>
              <a:rPr lang="en-US" dirty="0" smtClean="0"/>
              <a:t>Advance Care Planning</a:t>
            </a:r>
            <a:endParaRPr lang="en-US" dirty="0"/>
          </a:p>
        </p:txBody>
      </p:sp>
    </p:spTree>
    <p:extLst>
      <p:ext uri="{BB962C8B-B14F-4D97-AF65-F5344CB8AC3E}">
        <p14:creationId xmlns:p14="http://schemas.microsoft.com/office/powerpoint/2010/main" val="1980898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2209800"/>
            <a:ext cx="7696200" cy="3505200"/>
          </a:xfrm>
        </p:spPr>
        <p:txBody>
          <a:bodyPr>
            <a:normAutofit/>
          </a:bodyPr>
          <a:lstStyle/>
          <a:p>
            <a:r>
              <a:rPr lang="en-US" sz="1800" dirty="0" smtClean="0">
                <a:solidFill>
                  <a:srgbClr val="000000"/>
                </a:solidFill>
              </a:rPr>
              <a:t>Institute of Medicine </a:t>
            </a:r>
            <a:r>
              <a:rPr lang="en-US" sz="1800" i="1" dirty="0" smtClean="0">
                <a:solidFill>
                  <a:srgbClr val="000000"/>
                </a:solidFill>
              </a:rPr>
              <a:t>Dying in America </a:t>
            </a:r>
            <a:r>
              <a:rPr lang="en-US" sz="1800" dirty="0" smtClean="0">
                <a:solidFill>
                  <a:srgbClr val="000000"/>
                </a:solidFill>
              </a:rPr>
              <a:t>Study, 2014</a:t>
            </a:r>
          </a:p>
          <a:p>
            <a:pPr marL="342900" indent="-342900">
              <a:buFont typeface="Arial" panose="020B0604020202020204" pitchFamily="34" charset="0"/>
              <a:buChar char="•"/>
            </a:pPr>
            <a:r>
              <a:rPr lang="en-US" sz="2000" dirty="0" smtClean="0">
                <a:solidFill>
                  <a:srgbClr val="000000"/>
                </a:solidFill>
              </a:rPr>
              <a:t>Respecting Choices, </a:t>
            </a:r>
            <a:r>
              <a:rPr lang="en-US" sz="2000" dirty="0" err="1" smtClean="0">
                <a:solidFill>
                  <a:srgbClr val="000000"/>
                </a:solidFill>
              </a:rPr>
              <a:t>Gundersen</a:t>
            </a:r>
            <a:r>
              <a:rPr lang="en-US" sz="2000" dirty="0" smtClean="0">
                <a:solidFill>
                  <a:srgbClr val="000000"/>
                </a:solidFill>
              </a:rPr>
              <a:t> Health Systems, WI </a:t>
            </a:r>
          </a:p>
          <a:p>
            <a:pPr marL="1085850" lvl="1" indent="-342900">
              <a:buFont typeface="Courier New" panose="02070309020205020404" pitchFamily="49" charset="0"/>
              <a:buChar char="o"/>
            </a:pPr>
            <a:r>
              <a:rPr lang="en-US" sz="2000" dirty="0" smtClean="0">
                <a:solidFill>
                  <a:srgbClr val="000000"/>
                </a:solidFill>
              </a:rPr>
              <a:t>Started in 1991 in La Crosse, WI when leaders of major health organizations collaborated on a model of end-of-life decision making including trained facilitators and was integrated into the standard of care </a:t>
            </a:r>
          </a:p>
          <a:p>
            <a:pPr marL="1085850" lvl="1" indent="-342900">
              <a:buFont typeface="Courier New" panose="02070309020205020404" pitchFamily="49" charset="0"/>
              <a:buChar char="o"/>
            </a:pPr>
            <a:r>
              <a:rPr lang="en-US" sz="2000" dirty="0" smtClean="0">
                <a:solidFill>
                  <a:srgbClr val="000000"/>
                </a:solidFill>
              </a:rPr>
              <a:t>Approaches advance planning as a staged process </a:t>
            </a:r>
          </a:p>
          <a:p>
            <a:pPr marL="1085850" lvl="1" indent="-342900">
              <a:buFont typeface="Courier New" panose="02070309020205020404" pitchFamily="49" charset="0"/>
              <a:buChar char="o"/>
            </a:pPr>
            <a:r>
              <a:rPr lang="en-US" sz="2000" dirty="0" smtClean="0">
                <a:solidFill>
                  <a:srgbClr val="000000"/>
                </a:solidFill>
              </a:rPr>
              <a:t>96 </a:t>
            </a:r>
            <a:r>
              <a:rPr lang="en-US" sz="2000" dirty="0">
                <a:solidFill>
                  <a:srgbClr val="000000"/>
                </a:solidFill>
              </a:rPr>
              <a:t>percent of people who die in La Crosse have an advance directive or similar </a:t>
            </a:r>
            <a:r>
              <a:rPr lang="en-US" sz="2000" dirty="0" smtClean="0">
                <a:solidFill>
                  <a:srgbClr val="000000"/>
                </a:solidFill>
              </a:rPr>
              <a:t>documentation.                 </a:t>
            </a:r>
            <a:r>
              <a:rPr lang="en-US" sz="1000" dirty="0" smtClean="0">
                <a:solidFill>
                  <a:srgbClr val="000000"/>
                </a:solidFill>
              </a:rPr>
              <a:t>(</a:t>
            </a:r>
            <a:r>
              <a:rPr lang="en-US" sz="1000" dirty="0" err="1" smtClean="0">
                <a:solidFill>
                  <a:srgbClr val="000000"/>
                </a:solidFill>
              </a:rPr>
              <a:t>Joffe</a:t>
            </a:r>
            <a:r>
              <a:rPr lang="en-US" sz="1000" dirty="0" smtClean="0">
                <a:solidFill>
                  <a:srgbClr val="000000"/>
                </a:solidFill>
              </a:rPr>
              <a:t>-Walt, 2014). The town where everyone talks about death. </a:t>
            </a:r>
            <a:r>
              <a:rPr lang="en-US" sz="1000" dirty="0">
                <a:solidFill>
                  <a:srgbClr val="000000"/>
                </a:solidFill>
              </a:rPr>
              <a:t>NPR. http://www.npr.org/blogs/money/2014/03/05/286126451/living-wills-are-the-talk-of-the-town-in-la-crosse-wis </a:t>
            </a:r>
            <a:endParaRPr lang="en-US" sz="1000" dirty="0" smtClean="0">
              <a:solidFill>
                <a:srgbClr val="000000"/>
              </a:solidFill>
            </a:endParaRPr>
          </a:p>
          <a:p>
            <a:pPr marL="457200" indent="-457200">
              <a:buFont typeface="+mj-lt"/>
              <a:buAutoNum type="arabicPeriod"/>
            </a:pPr>
            <a:endParaRPr lang="en-US" sz="2000" dirty="0" smtClean="0"/>
          </a:p>
          <a:p>
            <a:pPr marL="457200" indent="-457200">
              <a:buFont typeface="+mj-lt"/>
              <a:buAutoNum type="arabicPeriod"/>
            </a:pPr>
            <a:endParaRPr lang="en-US" sz="2000" dirty="0"/>
          </a:p>
        </p:txBody>
      </p:sp>
      <p:sp>
        <p:nvSpPr>
          <p:cNvPr id="4" name="Subtitle 3"/>
          <p:cNvSpPr>
            <a:spLocks noGrp="1"/>
          </p:cNvSpPr>
          <p:nvPr>
            <p:ph type="subTitle" idx="11"/>
          </p:nvPr>
        </p:nvSpPr>
        <p:spPr/>
        <p:txBody>
          <a:bodyPr/>
          <a:lstStyle/>
          <a:p>
            <a:r>
              <a:rPr lang="en-US" dirty="0" smtClean="0"/>
              <a:t>Effective Programs </a:t>
            </a:r>
            <a:endParaRPr lang="en-US" dirty="0"/>
          </a:p>
        </p:txBody>
      </p:sp>
      <p:sp>
        <p:nvSpPr>
          <p:cNvPr id="5" name="Title 4"/>
          <p:cNvSpPr>
            <a:spLocks noGrp="1"/>
          </p:cNvSpPr>
          <p:nvPr>
            <p:ph type="title"/>
          </p:nvPr>
        </p:nvSpPr>
        <p:spPr/>
        <p:txBody>
          <a:bodyPr/>
          <a:lstStyle/>
          <a:p>
            <a:r>
              <a:rPr lang="en-US" dirty="0" smtClean="0"/>
              <a:t>Advance Care Planning</a:t>
            </a:r>
            <a:endParaRPr lang="en-US" dirty="0"/>
          </a:p>
        </p:txBody>
      </p:sp>
    </p:spTree>
    <p:extLst>
      <p:ext uri="{BB962C8B-B14F-4D97-AF65-F5344CB8AC3E}">
        <p14:creationId xmlns:p14="http://schemas.microsoft.com/office/powerpoint/2010/main" val="2459789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2209800"/>
            <a:ext cx="7696200" cy="3505200"/>
          </a:xfrm>
        </p:spPr>
        <p:txBody>
          <a:bodyPr>
            <a:normAutofit/>
          </a:bodyPr>
          <a:lstStyle/>
          <a:p>
            <a:r>
              <a:rPr lang="en-US" sz="1800" dirty="0" smtClean="0">
                <a:solidFill>
                  <a:srgbClr val="000000"/>
                </a:solidFill>
              </a:rPr>
              <a:t>Institute of Medicine </a:t>
            </a:r>
            <a:r>
              <a:rPr lang="en-US" sz="1800" i="1" dirty="0" smtClean="0">
                <a:solidFill>
                  <a:srgbClr val="000000"/>
                </a:solidFill>
              </a:rPr>
              <a:t>Dying in America </a:t>
            </a:r>
            <a:r>
              <a:rPr lang="en-US" sz="1800" dirty="0" smtClean="0">
                <a:solidFill>
                  <a:srgbClr val="000000"/>
                </a:solidFill>
              </a:rPr>
              <a:t>Study, 2014</a:t>
            </a:r>
          </a:p>
          <a:p>
            <a:pPr marL="342900" indent="-342900">
              <a:buFont typeface="Arial" panose="020B0604020202020204" pitchFamily="34" charset="0"/>
              <a:buChar char="•"/>
            </a:pPr>
            <a:r>
              <a:rPr lang="en-US" sz="2000" dirty="0" smtClean="0">
                <a:solidFill>
                  <a:srgbClr val="000000"/>
                </a:solidFill>
              </a:rPr>
              <a:t>Community Conversations on Compassionate Care, NY </a:t>
            </a:r>
          </a:p>
          <a:p>
            <a:pPr marL="1085850" lvl="1" indent="-342900">
              <a:buFont typeface="Courier New" panose="02070309020205020404" pitchFamily="49" charset="0"/>
              <a:buChar char="o"/>
            </a:pPr>
            <a:r>
              <a:rPr lang="en-US" sz="2000" dirty="0" smtClean="0">
                <a:solidFill>
                  <a:srgbClr val="000000"/>
                </a:solidFill>
              </a:rPr>
              <a:t>Started in 2000 in Rochester, NY with BlueCross BlueShield and over 150 organizations and community volunteers, led by Pat </a:t>
            </a:r>
            <a:r>
              <a:rPr lang="en-US" sz="2000" dirty="0" err="1" smtClean="0">
                <a:solidFill>
                  <a:srgbClr val="000000"/>
                </a:solidFill>
              </a:rPr>
              <a:t>Bomba</a:t>
            </a:r>
            <a:r>
              <a:rPr lang="en-US" sz="2000" dirty="0" smtClean="0">
                <a:solidFill>
                  <a:srgbClr val="000000"/>
                </a:solidFill>
              </a:rPr>
              <a:t> and Compassion and Support</a:t>
            </a:r>
          </a:p>
          <a:p>
            <a:pPr marL="1085850" lvl="1" indent="-342900">
              <a:buFont typeface="Courier New" panose="02070309020205020404" pitchFamily="49" charset="0"/>
              <a:buChar char="o"/>
            </a:pPr>
            <a:r>
              <a:rPr lang="en-US" sz="2000" dirty="0" smtClean="0">
                <a:solidFill>
                  <a:srgbClr val="000000"/>
                </a:solidFill>
              </a:rPr>
              <a:t>Created comprehensive care planning booklet with forms for NY, in partnership with NY State Bar Association </a:t>
            </a:r>
          </a:p>
          <a:p>
            <a:pPr marL="1085850" lvl="1" indent="-342900">
              <a:buFont typeface="Courier New" panose="02070309020205020404" pitchFamily="49" charset="0"/>
              <a:buChar char="o"/>
            </a:pPr>
            <a:r>
              <a:rPr lang="en-US" sz="2000" dirty="0" smtClean="0">
                <a:solidFill>
                  <a:srgbClr val="000000"/>
                </a:solidFill>
              </a:rPr>
              <a:t>Estimates 40-60% of target population (adults over 18) have health care proxy </a:t>
            </a:r>
            <a:endParaRPr lang="en-US" sz="1000" dirty="0" smtClean="0">
              <a:solidFill>
                <a:srgbClr val="000000"/>
              </a:solidFill>
            </a:endParaRPr>
          </a:p>
          <a:p>
            <a:pPr marL="457200" indent="-457200">
              <a:buFont typeface="+mj-lt"/>
              <a:buAutoNum type="arabicPeriod"/>
            </a:pPr>
            <a:endParaRPr lang="en-US" sz="2000" dirty="0" smtClean="0"/>
          </a:p>
          <a:p>
            <a:pPr marL="457200" indent="-457200">
              <a:buFont typeface="+mj-lt"/>
              <a:buAutoNum type="arabicPeriod"/>
            </a:pPr>
            <a:endParaRPr lang="en-US" sz="2000" dirty="0"/>
          </a:p>
        </p:txBody>
      </p:sp>
      <p:sp>
        <p:nvSpPr>
          <p:cNvPr id="4" name="Subtitle 3"/>
          <p:cNvSpPr>
            <a:spLocks noGrp="1"/>
          </p:cNvSpPr>
          <p:nvPr>
            <p:ph type="subTitle" idx="11"/>
          </p:nvPr>
        </p:nvSpPr>
        <p:spPr/>
        <p:txBody>
          <a:bodyPr/>
          <a:lstStyle/>
          <a:p>
            <a:r>
              <a:rPr lang="en-US" dirty="0" smtClean="0"/>
              <a:t>Effective Programs </a:t>
            </a:r>
            <a:endParaRPr lang="en-US" dirty="0"/>
          </a:p>
        </p:txBody>
      </p:sp>
      <p:sp>
        <p:nvSpPr>
          <p:cNvPr id="5" name="Title 4"/>
          <p:cNvSpPr>
            <a:spLocks noGrp="1"/>
          </p:cNvSpPr>
          <p:nvPr>
            <p:ph type="title"/>
          </p:nvPr>
        </p:nvSpPr>
        <p:spPr/>
        <p:txBody>
          <a:bodyPr/>
          <a:lstStyle/>
          <a:p>
            <a:r>
              <a:rPr lang="en-US" dirty="0" smtClean="0"/>
              <a:t>Advance Care Planning</a:t>
            </a:r>
            <a:endParaRPr lang="en-US" dirty="0"/>
          </a:p>
        </p:txBody>
      </p:sp>
    </p:spTree>
    <p:extLst>
      <p:ext uri="{BB962C8B-B14F-4D97-AF65-F5344CB8AC3E}">
        <p14:creationId xmlns:p14="http://schemas.microsoft.com/office/powerpoint/2010/main" val="1621590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2209800"/>
            <a:ext cx="7696200" cy="3505200"/>
          </a:xfrm>
        </p:spPr>
        <p:txBody>
          <a:bodyPr>
            <a:normAutofit/>
          </a:bodyPr>
          <a:lstStyle/>
          <a:p>
            <a:r>
              <a:rPr lang="en-US" sz="2000" dirty="0" smtClean="0">
                <a:solidFill>
                  <a:srgbClr val="000000"/>
                </a:solidFill>
              </a:rPr>
              <a:t>An Effective Advance Care Planning Program: </a:t>
            </a:r>
          </a:p>
          <a:p>
            <a:pPr marL="342900" lvl="1" indent="-342900">
              <a:lnSpc>
                <a:spcPct val="120000"/>
              </a:lnSpc>
              <a:spcBef>
                <a:spcPts val="0"/>
              </a:spcBef>
              <a:buFont typeface="Arial" panose="020B0604020202020204" pitchFamily="34" charset="0"/>
              <a:buChar char="•"/>
            </a:pPr>
            <a:r>
              <a:rPr lang="en-US" sz="2000" dirty="0" smtClean="0">
                <a:solidFill>
                  <a:srgbClr val="000000"/>
                </a:solidFill>
              </a:rPr>
              <a:t>Focuses on a process of helping individuals </a:t>
            </a:r>
            <a:r>
              <a:rPr lang="en-US" sz="2000" b="1" dirty="0">
                <a:solidFill>
                  <a:srgbClr val="000000"/>
                </a:solidFill>
              </a:rPr>
              <a:t>understand, reflect upon and discuss </a:t>
            </a:r>
            <a:r>
              <a:rPr lang="en-US" sz="2000" dirty="0">
                <a:solidFill>
                  <a:srgbClr val="000000"/>
                </a:solidFill>
              </a:rPr>
              <a:t>goals for making future healthcare decisions in the context of their values and </a:t>
            </a:r>
            <a:r>
              <a:rPr lang="en-US" sz="2000" dirty="0" smtClean="0">
                <a:solidFill>
                  <a:srgbClr val="000000"/>
                </a:solidFill>
              </a:rPr>
              <a:t>beliefs</a:t>
            </a:r>
          </a:p>
          <a:p>
            <a:pPr marL="342900" lvl="1" indent="-342900">
              <a:lnSpc>
                <a:spcPct val="120000"/>
              </a:lnSpc>
              <a:spcBef>
                <a:spcPts val="0"/>
              </a:spcBef>
              <a:buFont typeface="Arial" panose="020B0604020202020204" pitchFamily="34" charset="0"/>
              <a:buChar char="•"/>
            </a:pPr>
            <a:r>
              <a:rPr lang="en-US" sz="2000" dirty="0" smtClean="0">
                <a:solidFill>
                  <a:srgbClr val="000000"/>
                </a:solidFill>
              </a:rPr>
              <a:t>Encourages people to make decisions based on their </a:t>
            </a:r>
            <a:r>
              <a:rPr lang="en-US" sz="2000" b="1" dirty="0" smtClean="0">
                <a:solidFill>
                  <a:srgbClr val="000000"/>
                </a:solidFill>
              </a:rPr>
              <a:t>current health condition</a:t>
            </a:r>
            <a:r>
              <a:rPr lang="en-US" sz="2000" dirty="0" smtClean="0">
                <a:solidFill>
                  <a:srgbClr val="000000"/>
                </a:solidFill>
              </a:rPr>
              <a:t>, and follows-up discussions by completing appropriate forms (health care proxy, living will, POLST / MOLST)</a:t>
            </a:r>
          </a:p>
          <a:p>
            <a:pPr marL="342900" lvl="1" indent="-342900">
              <a:lnSpc>
                <a:spcPct val="120000"/>
              </a:lnSpc>
              <a:spcBef>
                <a:spcPts val="0"/>
              </a:spcBef>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endParaRPr lang="en-US" sz="2000" dirty="0" smtClean="0"/>
          </a:p>
          <a:p>
            <a:pPr marL="457200" indent="-457200">
              <a:buFont typeface="+mj-lt"/>
              <a:buAutoNum type="arabicPeriod"/>
            </a:pPr>
            <a:endParaRPr lang="en-US" sz="2000" dirty="0"/>
          </a:p>
        </p:txBody>
      </p:sp>
      <p:sp>
        <p:nvSpPr>
          <p:cNvPr id="4" name="Subtitle 3"/>
          <p:cNvSpPr>
            <a:spLocks noGrp="1"/>
          </p:cNvSpPr>
          <p:nvPr>
            <p:ph type="subTitle" idx="11"/>
          </p:nvPr>
        </p:nvSpPr>
        <p:spPr/>
        <p:txBody>
          <a:bodyPr/>
          <a:lstStyle/>
          <a:p>
            <a:r>
              <a:rPr lang="en-US" dirty="0" smtClean="0"/>
              <a:t>Best Practices </a:t>
            </a:r>
            <a:endParaRPr lang="en-US" dirty="0"/>
          </a:p>
        </p:txBody>
      </p:sp>
      <p:sp>
        <p:nvSpPr>
          <p:cNvPr id="5" name="Title 4"/>
          <p:cNvSpPr>
            <a:spLocks noGrp="1"/>
          </p:cNvSpPr>
          <p:nvPr>
            <p:ph type="title"/>
          </p:nvPr>
        </p:nvSpPr>
        <p:spPr/>
        <p:txBody>
          <a:bodyPr/>
          <a:lstStyle/>
          <a:p>
            <a:r>
              <a:rPr lang="en-US" dirty="0" smtClean="0"/>
              <a:t>Advance Care Planning</a:t>
            </a:r>
            <a:endParaRPr lang="en-US" dirty="0"/>
          </a:p>
        </p:txBody>
      </p:sp>
    </p:spTree>
    <p:extLst>
      <p:ext uri="{BB962C8B-B14F-4D97-AF65-F5344CB8AC3E}">
        <p14:creationId xmlns:p14="http://schemas.microsoft.com/office/powerpoint/2010/main" val="2034884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2209800"/>
            <a:ext cx="7696200" cy="3657600"/>
          </a:xfrm>
        </p:spPr>
        <p:txBody>
          <a:bodyPr>
            <a:normAutofit fontScale="92500" lnSpcReduction="20000"/>
          </a:bodyPr>
          <a:lstStyle/>
          <a:p>
            <a:r>
              <a:rPr lang="en-US" sz="2400" dirty="0">
                <a:solidFill>
                  <a:srgbClr val="000000"/>
                </a:solidFill>
              </a:rPr>
              <a:t>An Effective Advance Care Planning Program: </a:t>
            </a:r>
          </a:p>
          <a:p>
            <a:pPr marL="342900" lvl="1" indent="-342900">
              <a:lnSpc>
                <a:spcPct val="120000"/>
              </a:lnSpc>
              <a:spcBef>
                <a:spcPts val="0"/>
              </a:spcBef>
              <a:buFont typeface="Arial" panose="020B0604020202020204" pitchFamily="34" charset="0"/>
              <a:buChar char="•"/>
            </a:pPr>
            <a:r>
              <a:rPr lang="en-US" sz="1900" dirty="0" smtClean="0">
                <a:solidFill>
                  <a:srgbClr val="000000"/>
                </a:solidFill>
              </a:rPr>
              <a:t>Uses </a:t>
            </a:r>
            <a:r>
              <a:rPr lang="en-US" sz="1900" b="1" dirty="0" smtClean="0">
                <a:solidFill>
                  <a:srgbClr val="000000"/>
                </a:solidFill>
              </a:rPr>
              <a:t>motivational interviewing techniques </a:t>
            </a:r>
            <a:r>
              <a:rPr lang="en-US" sz="1900" dirty="0" smtClean="0">
                <a:solidFill>
                  <a:srgbClr val="000000"/>
                </a:solidFill>
              </a:rPr>
              <a:t>to help people engage in the process: </a:t>
            </a:r>
          </a:p>
          <a:p>
            <a:pPr marL="742950" lvl="2" indent="-342900">
              <a:lnSpc>
                <a:spcPct val="120000"/>
              </a:lnSpc>
              <a:spcBef>
                <a:spcPts val="0"/>
              </a:spcBef>
              <a:buFont typeface="Courier New" panose="02070309020205020404" pitchFamily="49" charset="0"/>
              <a:buChar char="o"/>
            </a:pPr>
            <a:r>
              <a:rPr lang="en-US" sz="1900" dirty="0">
                <a:solidFill>
                  <a:srgbClr val="000000"/>
                </a:solidFill>
              </a:rPr>
              <a:t>Providing choices – </a:t>
            </a:r>
            <a:r>
              <a:rPr lang="en-US" sz="1900" dirty="0" smtClean="0">
                <a:solidFill>
                  <a:srgbClr val="000000"/>
                </a:solidFill>
              </a:rPr>
              <a:t>respecting </a:t>
            </a:r>
            <a:r>
              <a:rPr lang="en-US" sz="1900" dirty="0">
                <a:solidFill>
                  <a:srgbClr val="000000"/>
                </a:solidFill>
              </a:rPr>
              <a:t>wide range of choices for future healthcare </a:t>
            </a:r>
            <a:r>
              <a:rPr lang="en-US" sz="1900" dirty="0" smtClean="0">
                <a:solidFill>
                  <a:srgbClr val="000000"/>
                </a:solidFill>
              </a:rPr>
              <a:t>and acknowledging </a:t>
            </a:r>
            <a:r>
              <a:rPr lang="en-US" sz="1900" dirty="0">
                <a:solidFill>
                  <a:srgbClr val="000000"/>
                </a:solidFill>
              </a:rPr>
              <a:t>how these choices may change over </a:t>
            </a:r>
            <a:r>
              <a:rPr lang="en-US" sz="1900" dirty="0" smtClean="0">
                <a:solidFill>
                  <a:srgbClr val="000000"/>
                </a:solidFill>
              </a:rPr>
              <a:t>time</a:t>
            </a:r>
          </a:p>
          <a:p>
            <a:pPr marL="400050" lvl="2" indent="0">
              <a:lnSpc>
                <a:spcPct val="120000"/>
              </a:lnSpc>
              <a:spcBef>
                <a:spcPts val="0"/>
              </a:spcBef>
            </a:pPr>
            <a:r>
              <a:rPr lang="en-US" sz="1900" dirty="0">
                <a:solidFill>
                  <a:srgbClr val="000000"/>
                </a:solidFill>
              </a:rPr>
              <a:t> </a:t>
            </a:r>
            <a:r>
              <a:rPr lang="en-US" sz="1900" dirty="0" smtClean="0">
                <a:solidFill>
                  <a:srgbClr val="000000"/>
                </a:solidFill>
              </a:rPr>
              <a:t>     Individualizing </a:t>
            </a:r>
            <a:r>
              <a:rPr lang="en-US" sz="1900" dirty="0">
                <a:solidFill>
                  <a:srgbClr val="000000"/>
                </a:solidFill>
              </a:rPr>
              <a:t>choice based on culture, religious beliefs and </a:t>
            </a:r>
            <a:r>
              <a:rPr lang="en-US" sz="1900" dirty="0" smtClean="0">
                <a:solidFill>
                  <a:srgbClr val="000000"/>
                </a:solidFill>
              </a:rPr>
              <a:t>other </a:t>
            </a:r>
          </a:p>
          <a:p>
            <a:pPr marL="400050" lvl="2" indent="0">
              <a:lnSpc>
                <a:spcPct val="120000"/>
              </a:lnSpc>
              <a:spcBef>
                <a:spcPts val="0"/>
              </a:spcBef>
            </a:pPr>
            <a:r>
              <a:rPr lang="en-US" sz="1900" dirty="0">
                <a:solidFill>
                  <a:srgbClr val="000000"/>
                </a:solidFill>
              </a:rPr>
              <a:t> </a:t>
            </a:r>
            <a:r>
              <a:rPr lang="en-US" sz="1900" dirty="0" smtClean="0">
                <a:solidFill>
                  <a:srgbClr val="000000"/>
                </a:solidFill>
              </a:rPr>
              <a:t>     preferences </a:t>
            </a:r>
          </a:p>
          <a:p>
            <a:pPr marL="685800" lvl="2" indent="-285750">
              <a:lnSpc>
                <a:spcPct val="120000"/>
              </a:lnSpc>
              <a:spcBef>
                <a:spcPts val="0"/>
              </a:spcBef>
              <a:buFont typeface="Courier New" panose="02070309020205020404" pitchFamily="49" charset="0"/>
              <a:buChar char="o"/>
            </a:pPr>
            <a:r>
              <a:rPr lang="en-US" sz="1900" dirty="0">
                <a:solidFill>
                  <a:srgbClr val="000000"/>
                </a:solidFill>
              </a:rPr>
              <a:t>Practicing empathy- reflective listening that promotes trust and allows </a:t>
            </a:r>
            <a:r>
              <a:rPr lang="en-US" sz="1900" dirty="0" smtClean="0">
                <a:solidFill>
                  <a:srgbClr val="000000"/>
                </a:solidFill>
              </a:rPr>
              <a:t>engagement</a:t>
            </a:r>
          </a:p>
          <a:p>
            <a:pPr marL="685800" lvl="2" indent="-285750">
              <a:lnSpc>
                <a:spcPct val="120000"/>
              </a:lnSpc>
              <a:spcBef>
                <a:spcPts val="0"/>
              </a:spcBef>
              <a:buFont typeface="Courier New" panose="02070309020205020404" pitchFamily="49" charset="0"/>
              <a:buChar char="o"/>
            </a:pPr>
            <a:r>
              <a:rPr lang="en-US" sz="1900" dirty="0">
                <a:solidFill>
                  <a:srgbClr val="000000"/>
                </a:solidFill>
              </a:rPr>
              <a:t>Providing feedback – informing individuals of consequences of not making a choice and default decisions</a:t>
            </a:r>
          </a:p>
          <a:p>
            <a:pPr marL="685800" lvl="2" indent="-285750">
              <a:lnSpc>
                <a:spcPct val="120000"/>
              </a:lnSpc>
              <a:spcBef>
                <a:spcPts val="0"/>
              </a:spcBef>
              <a:buFont typeface="Courier New" panose="02070309020205020404" pitchFamily="49" charset="0"/>
              <a:buChar char="o"/>
            </a:pPr>
            <a:endParaRPr lang="en-US" sz="1600" dirty="0">
              <a:solidFill>
                <a:schemeClr val="tx2"/>
              </a:solidFill>
            </a:endParaRPr>
          </a:p>
          <a:p>
            <a:pPr marL="685800" lvl="2" indent="-285750">
              <a:lnSpc>
                <a:spcPct val="120000"/>
              </a:lnSpc>
              <a:spcBef>
                <a:spcPts val="0"/>
              </a:spcBef>
              <a:buFont typeface="Courier New" panose="02070309020205020404" pitchFamily="49" charset="0"/>
              <a:buChar char="o"/>
            </a:pPr>
            <a:endParaRPr lang="en-US" sz="1600" dirty="0">
              <a:solidFill>
                <a:schemeClr val="tx2"/>
              </a:solidFill>
            </a:endParaRPr>
          </a:p>
          <a:p>
            <a:pPr marL="742950" lvl="2" indent="-342900">
              <a:lnSpc>
                <a:spcPct val="120000"/>
              </a:lnSpc>
              <a:spcBef>
                <a:spcPts val="0"/>
              </a:spcBef>
              <a:buFont typeface="Courier New" panose="02070309020205020404" pitchFamily="49" charset="0"/>
              <a:buChar char="o"/>
            </a:pPr>
            <a:endParaRPr lang="en-US" sz="1600" dirty="0">
              <a:solidFill>
                <a:schemeClr val="tx2"/>
              </a:solidFill>
            </a:endParaRPr>
          </a:p>
          <a:p>
            <a:pPr marL="342900" indent="-342900">
              <a:buFont typeface="Arial" panose="020B0604020202020204" pitchFamily="34" charset="0"/>
              <a:buChar char="•"/>
            </a:pPr>
            <a:endParaRPr lang="en-US" sz="2000" dirty="0" smtClean="0"/>
          </a:p>
          <a:p>
            <a:pPr marL="457200" indent="-457200">
              <a:buFont typeface="+mj-lt"/>
              <a:buAutoNum type="arabicPeriod"/>
            </a:pPr>
            <a:endParaRPr lang="en-US" sz="2000" dirty="0"/>
          </a:p>
        </p:txBody>
      </p:sp>
      <p:sp>
        <p:nvSpPr>
          <p:cNvPr id="4" name="Subtitle 3"/>
          <p:cNvSpPr>
            <a:spLocks noGrp="1"/>
          </p:cNvSpPr>
          <p:nvPr>
            <p:ph type="subTitle" idx="11"/>
          </p:nvPr>
        </p:nvSpPr>
        <p:spPr/>
        <p:txBody>
          <a:bodyPr/>
          <a:lstStyle/>
          <a:p>
            <a:r>
              <a:rPr lang="en-US" dirty="0" smtClean="0"/>
              <a:t>Best Practices </a:t>
            </a:r>
            <a:endParaRPr lang="en-US" dirty="0"/>
          </a:p>
        </p:txBody>
      </p:sp>
      <p:sp>
        <p:nvSpPr>
          <p:cNvPr id="5" name="Title 4"/>
          <p:cNvSpPr>
            <a:spLocks noGrp="1"/>
          </p:cNvSpPr>
          <p:nvPr>
            <p:ph type="title"/>
          </p:nvPr>
        </p:nvSpPr>
        <p:spPr/>
        <p:txBody>
          <a:bodyPr/>
          <a:lstStyle/>
          <a:p>
            <a:r>
              <a:rPr lang="en-US" dirty="0" smtClean="0"/>
              <a:t>Advance Care Planning</a:t>
            </a:r>
            <a:endParaRPr lang="en-US" dirty="0"/>
          </a:p>
        </p:txBody>
      </p:sp>
    </p:spTree>
    <p:extLst>
      <p:ext uri="{BB962C8B-B14F-4D97-AF65-F5344CB8AC3E}">
        <p14:creationId xmlns:p14="http://schemas.microsoft.com/office/powerpoint/2010/main" val="3357224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2209800"/>
            <a:ext cx="7696200" cy="3657600"/>
          </a:xfrm>
        </p:spPr>
        <p:txBody>
          <a:bodyPr>
            <a:normAutofit lnSpcReduction="10000"/>
          </a:bodyPr>
          <a:lstStyle/>
          <a:p>
            <a:r>
              <a:rPr lang="en-US" sz="2000" dirty="0">
                <a:solidFill>
                  <a:srgbClr val="000000"/>
                </a:solidFill>
              </a:rPr>
              <a:t>An Effective Advance Care Planning Program: </a:t>
            </a:r>
          </a:p>
          <a:p>
            <a:pPr marL="342900" lvl="1" indent="-342900">
              <a:lnSpc>
                <a:spcPct val="120000"/>
              </a:lnSpc>
              <a:spcBef>
                <a:spcPts val="0"/>
              </a:spcBef>
              <a:buFont typeface="Arial" panose="020B0604020202020204" pitchFamily="34" charset="0"/>
              <a:buChar char="•"/>
            </a:pPr>
            <a:r>
              <a:rPr lang="en-US" sz="1900" dirty="0" smtClean="0">
                <a:solidFill>
                  <a:srgbClr val="000000"/>
                </a:solidFill>
              </a:rPr>
              <a:t>Uses </a:t>
            </a:r>
            <a:r>
              <a:rPr lang="en-US" sz="1900" b="1" dirty="0" smtClean="0">
                <a:solidFill>
                  <a:srgbClr val="000000"/>
                </a:solidFill>
              </a:rPr>
              <a:t>motivational interviewing techniques </a:t>
            </a:r>
            <a:r>
              <a:rPr lang="en-US" sz="1900" dirty="0" smtClean="0">
                <a:solidFill>
                  <a:srgbClr val="000000"/>
                </a:solidFill>
              </a:rPr>
              <a:t>to help people engage in the process: </a:t>
            </a:r>
          </a:p>
          <a:p>
            <a:pPr marL="742950" lvl="2" indent="-342900">
              <a:lnSpc>
                <a:spcPct val="120000"/>
              </a:lnSpc>
              <a:spcBef>
                <a:spcPts val="0"/>
              </a:spcBef>
              <a:buFont typeface="Courier New" panose="02070309020205020404" pitchFamily="49" charset="0"/>
              <a:buChar char="o"/>
            </a:pPr>
            <a:r>
              <a:rPr lang="en-US" sz="1600" dirty="0" smtClean="0">
                <a:solidFill>
                  <a:srgbClr val="000000"/>
                </a:solidFill>
              </a:rPr>
              <a:t>Exploring meaning – asking about personal meaning of words and phrases (i.e. “I don’t want to be a vegetable,” “I want to die with dignity”.)</a:t>
            </a:r>
          </a:p>
          <a:p>
            <a:pPr marL="685800" lvl="2" indent="-285750">
              <a:lnSpc>
                <a:spcPct val="120000"/>
              </a:lnSpc>
              <a:spcBef>
                <a:spcPts val="0"/>
              </a:spcBef>
              <a:buFont typeface="Courier New" panose="02070309020205020404" pitchFamily="49" charset="0"/>
              <a:buChar char="o"/>
            </a:pPr>
            <a:r>
              <a:rPr lang="en-US" sz="1600" dirty="0" smtClean="0">
                <a:solidFill>
                  <a:srgbClr val="000000"/>
                </a:solidFill>
              </a:rPr>
              <a:t>Digging deeper – repeating certain questions multiple times to fully explore significance and meaning (i.e. “what else did you learn?” “is anything else important to you?”)</a:t>
            </a:r>
          </a:p>
          <a:p>
            <a:pPr marL="685800" lvl="2" indent="-285750">
              <a:lnSpc>
                <a:spcPct val="120000"/>
              </a:lnSpc>
              <a:spcBef>
                <a:spcPts val="0"/>
              </a:spcBef>
              <a:buFont typeface="Courier New" panose="02070309020205020404" pitchFamily="49" charset="0"/>
              <a:buChar char="o"/>
            </a:pPr>
            <a:r>
              <a:rPr lang="en-US" sz="1600" dirty="0" smtClean="0">
                <a:solidFill>
                  <a:srgbClr val="000000"/>
                </a:solidFill>
              </a:rPr>
              <a:t>Clarifying </a:t>
            </a:r>
            <a:r>
              <a:rPr lang="en-US" sz="1600" dirty="0">
                <a:solidFill>
                  <a:srgbClr val="000000"/>
                </a:solidFill>
              </a:rPr>
              <a:t>goals – examining and unpacking values, beliefs and goals, what does “living well” mean to </a:t>
            </a:r>
            <a:r>
              <a:rPr lang="en-US" sz="1600" dirty="0" smtClean="0">
                <a:solidFill>
                  <a:srgbClr val="000000"/>
                </a:solidFill>
              </a:rPr>
              <a:t>them</a:t>
            </a:r>
          </a:p>
          <a:p>
            <a:pPr marL="685800" lvl="2" indent="-285750">
              <a:lnSpc>
                <a:spcPct val="120000"/>
              </a:lnSpc>
              <a:spcBef>
                <a:spcPts val="0"/>
              </a:spcBef>
              <a:buFont typeface="Courier New" panose="02070309020205020404" pitchFamily="49" charset="0"/>
              <a:buChar char="o"/>
            </a:pPr>
            <a:r>
              <a:rPr lang="en-US" sz="1600" dirty="0">
                <a:solidFill>
                  <a:srgbClr val="000000"/>
                </a:solidFill>
              </a:rPr>
              <a:t>Active helping – </a:t>
            </a:r>
            <a:r>
              <a:rPr lang="en-US" sz="1600" dirty="0" smtClean="0">
                <a:solidFill>
                  <a:srgbClr val="000000"/>
                </a:solidFill>
              </a:rPr>
              <a:t>providing education, follow-up </a:t>
            </a:r>
            <a:r>
              <a:rPr lang="en-US" sz="1600" dirty="0">
                <a:solidFill>
                  <a:srgbClr val="000000"/>
                </a:solidFill>
              </a:rPr>
              <a:t>suggestions and planning next steps </a:t>
            </a:r>
          </a:p>
          <a:p>
            <a:pPr marL="685800" lvl="2" indent="-285750">
              <a:lnSpc>
                <a:spcPct val="120000"/>
              </a:lnSpc>
              <a:spcBef>
                <a:spcPts val="0"/>
              </a:spcBef>
              <a:buFont typeface="Courier New" panose="02070309020205020404" pitchFamily="49" charset="0"/>
              <a:buChar char="o"/>
            </a:pPr>
            <a:endParaRPr lang="en-US" sz="1600" dirty="0">
              <a:solidFill>
                <a:schemeClr val="tx2"/>
              </a:solidFill>
            </a:endParaRPr>
          </a:p>
          <a:p>
            <a:pPr marL="685800" lvl="2" indent="-285750">
              <a:lnSpc>
                <a:spcPct val="120000"/>
              </a:lnSpc>
              <a:spcBef>
                <a:spcPts val="0"/>
              </a:spcBef>
              <a:buFont typeface="Courier New" panose="02070309020205020404" pitchFamily="49" charset="0"/>
              <a:buChar char="o"/>
            </a:pPr>
            <a:endParaRPr lang="en-US" sz="1600" dirty="0">
              <a:solidFill>
                <a:schemeClr val="tx2"/>
              </a:solidFill>
            </a:endParaRPr>
          </a:p>
          <a:p>
            <a:pPr marL="685800" lvl="2" indent="-285750">
              <a:lnSpc>
                <a:spcPct val="120000"/>
              </a:lnSpc>
              <a:spcBef>
                <a:spcPts val="0"/>
              </a:spcBef>
              <a:buFont typeface="Courier New" panose="02070309020205020404" pitchFamily="49" charset="0"/>
              <a:buChar char="o"/>
            </a:pPr>
            <a:endParaRPr lang="en-US" sz="1600" dirty="0">
              <a:solidFill>
                <a:schemeClr val="tx2"/>
              </a:solidFill>
            </a:endParaRPr>
          </a:p>
          <a:p>
            <a:pPr marL="742950" lvl="2" indent="-342900">
              <a:lnSpc>
                <a:spcPct val="120000"/>
              </a:lnSpc>
              <a:spcBef>
                <a:spcPts val="0"/>
              </a:spcBef>
              <a:buFont typeface="Courier New" panose="02070309020205020404" pitchFamily="49" charset="0"/>
              <a:buChar char="o"/>
            </a:pPr>
            <a:endParaRPr lang="en-US" sz="1600" dirty="0">
              <a:solidFill>
                <a:schemeClr val="tx2"/>
              </a:solidFill>
            </a:endParaRPr>
          </a:p>
          <a:p>
            <a:pPr marL="342900" indent="-342900">
              <a:buFont typeface="Arial" panose="020B0604020202020204" pitchFamily="34" charset="0"/>
              <a:buChar char="•"/>
            </a:pPr>
            <a:endParaRPr lang="en-US" sz="2000" dirty="0" smtClean="0"/>
          </a:p>
          <a:p>
            <a:pPr marL="457200" indent="-457200">
              <a:buFont typeface="+mj-lt"/>
              <a:buAutoNum type="arabicPeriod"/>
            </a:pPr>
            <a:endParaRPr lang="en-US" sz="2000" dirty="0"/>
          </a:p>
        </p:txBody>
      </p:sp>
      <p:sp>
        <p:nvSpPr>
          <p:cNvPr id="4" name="Subtitle 3"/>
          <p:cNvSpPr>
            <a:spLocks noGrp="1"/>
          </p:cNvSpPr>
          <p:nvPr>
            <p:ph type="subTitle" idx="11"/>
          </p:nvPr>
        </p:nvSpPr>
        <p:spPr/>
        <p:txBody>
          <a:bodyPr/>
          <a:lstStyle/>
          <a:p>
            <a:r>
              <a:rPr lang="en-US" dirty="0"/>
              <a:t>Best Practices </a:t>
            </a:r>
          </a:p>
        </p:txBody>
      </p:sp>
      <p:sp>
        <p:nvSpPr>
          <p:cNvPr id="5" name="Title 4"/>
          <p:cNvSpPr>
            <a:spLocks noGrp="1"/>
          </p:cNvSpPr>
          <p:nvPr>
            <p:ph type="title"/>
          </p:nvPr>
        </p:nvSpPr>
        <p:spPr/>
        <p:txBody>
          <a:bodyPr/>
          <a:lstStyle/>
          <a:p>
            <a:r>
              <a:rPr lang="en-US" dirty="0" smtClean="0"/>
              <a:t>Advance Care Planning</a:t>
            </a:r>
            <a:endParaRPr lang="en-US" dirty="0"/>
          </a:p>
        </p:txBody>
      </p:sp>
    </p:spTree>
    <p:extLst>
      <p:ext uri="{BB962C8B-B14F-4D97-AF65-F5344CB8AC3E}">
        <p14:creationId xmlns:p14="http://schemas.microsoft.com/office/powerpoint/2010/main" val="4292051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2209800"/>
            <a:ext cx="7696200" cy="3657600"/>
          </a:xfrm>
        </p:spPr>
        <p:txBody>
          <a:bodyPr>
            <a:normAutofit/>
          </a:bodyPr>
          <a:lstStyle/>
          <a:p>
            <a:r>
              <a:rPr lang="en-US" sz="1800" b="1" dirty="0" smtClean="0">
                <a:solidFill>
                  <a:srgbClr val="000000"/>
                </a:solidFill>
              </a:rPr>
              <a:t>Useful questions in care planning process: </a:t>
            </a:r>
          </a:p>
          <a:p>
            <a:pPr marL="742950" lvl="2" indent="-342900">
              <a:lnSpc>
                <a:spcPct val="120000"/>
              </a:lnSpc>
              <a:spcBef>
                <a:spcPts val="0"/>
              </a:spcBef>
              <a:buFont typeface="Arial" panose="020B0604020202020204" pitchFamily="34" charset="0"/>
              <a:buChar char="•"/>
            </a:pPr>
            <a:r>
              <a:rPr lang="en-US" sz="1800" b="1" dirty="0" smtClean="0">
                <a:solidFill>
                  <a:srgbClr val="000000"/>
                </a:solidFill>
              </a:rPr>
              <a:t>What is your understanding about advance care planning? </a:t>
            </a:r>
          </a:p>
          <a:p>
            <a:pPr marL="1200150" lvl="3" indent="-342900">
              <a:lnSpc>
                <a:spcPct val="120000"/>
              </a:lnSpc>
              <a:spcBef>
                <a:spcPts val="0"/>
              </a:spcBef>
              <a:buFont typeface="Courier New" panose="02070309020205020404" pitchFamily="49" charset="0"/>
              <a:buChar char="o"/>
            </a:pPr>
            <a:r>
              <a:rPr lang="en-US" dirty="0" smtClean="0">
                <a:solidFill>
                  <a:srgbClr val="000000"/>
                </a:solidFill>
              </a:rPr>
              <a:t>Identify misunderstandings or gaps in knowledge </a:t>
            </a:r>
          </a:p>
          <a:p>
            <a:pPr marL="1200150" lvl="3" indent="-342900">
              <a:lnSpc>
                <a:spcPct val="120000"/>
              </a:lnSpc>
              <a:spcBef>
                <a:spcPts val="0"/>
              </a:spcBef>
              <a:buFont typeface="Courier New" panose="02070309020205020404" pitchFamily="49" charset="0"/>
              <a:buChar char="o"/>
            </a:pPr>
            <a:r>
              <a:rPr lang="en-US" dirty="0" smtClean="0">
                <a:solidFill>
                  <a:srgbClr val="000000"/>
                </a:solidFill>
              </a:rPr>
              <a:t>Address confusion, fears, or concerns </a:t>
            </a:r>
          </a:p>
          <a:p>
            <a:pPr marL="742950" lvl="2" indent="-342900">
              <a:lnSpc>
                <a:spcPct val="120000"/>
              </a:lnSpc>
              <a:spcBef>
                <a:spcPts val="0"/>
              </a:spcBef>
              <a:buFont typeface="Arial" panose="020B0604020202020204" pitchFamily="34" charset="0"/>
              <a:buChar char="•"/>
            </a:pPr>
            <a:r>
              <a:rPr lang="en-US" sz="1800" b="1" dirty="0" smtClean="0">
                <a:solidFill>
                  <a:srgbClr val="000000"/>
                </a:solidFill>
              </a:rPr>
              <a:t>What is your understanding about the role of the health care agent? </a:t>
            </a:r>
          </a:p>
          <a:p>
            <a:pPr marL="1200150" lvl="3" indent="-342900">
              <a:lnSpc>
                <a:spcPct val="120000"/>
              </a:lnSpc>
              <a:spcBef>
                <a:spcPts val="0"/>
              </a:spcBef>
              <a:buFont typeface="Courier New" panose="02070309020205020404" pitchFamily="49" charset="0"/>
              <a:buChar char="o"/>
            </a:pPr>
            <a:r>
              <a:rPr lang="en-US" dirty="0">
                <a:solidFill>
                  <a:srgbClr val="000000"/>
                </a:solidFill>
              </a:rPr>
              <a:t>Identify misunderstandings or gaps in knowledge </a:t>
            </a:r>
          </a:p>
          <a:p>
            <a:pPr marL="1200150" lvl="3" indent="-342900">
              <a:lnSpc>
                <a:spcPct val="120000"/>
              </a:lnSpc>
              <a:spcBef>
                <a:spcPts val="0"/>
              </a:spcBef>
              <a:buFont typeface="Courier New" panose="02070309020205020404" pitchFamily="49" charset="0"/>
              <a:buChar char="o"/>
            </a:pPr>
            <a:r>
              <a:rPr lang="en-US" dirty="0" smtClean="0">
                <a:solidFill>
                  <a:srgbClr val="000000"/>
                </a:solidFill>
              </a:rPr>
              <a:t>Review qualities of a reliable health care agent</a:t>
            </a:r>
          </a:p>
          <a:p>
            <a:pPr marL="1200150" lvl="3" indent="-342900">
              <a:lnSpc>
                <a:spcPct val="120000"/>
              </a:lnSpc>
              <a:spcBef>
                <a:spcPts val="0"/>
              </a:spcBef>
              <a:buFont typeface="Courier New" panose="02070309020205020404" pitchFamily="49" charset="0"/>
              <a:buChar char="o"/>
            </a:pPr>
            <a:r>
              <a:rPr lang="en-US" dirty="0" smtClean="0">
                <a:solidFill>
                  <a:srgbClr val="000000"/>
                </a:solidFill>
              </a:rPr>
              <a:t>Reinforce importance of discussions about goals and wishes so that the agent is prepared for their role </a:t>
            </a:r>
            <a:endParaRPr lang="en-US" dirty="0">
              <a:solidFill>
                <a:srgbClr val="000000"/>
              </a:solidFill>
            </a:endParaRPr>
          </a:p>
          <a:p>
            <a:pPr marL="685800" lvl="2" indent="-285750">
              <a:lnSpc>
                <a:spcPct val="120000"/>
              </a:lnSpc>
              <a:spcBef>
                <a:spcPts val="0"/>
              </a:spcBef>
              <a:buFont typeface="Courier New" panose="02070309020205020404" pitchFamily="49" charset="0"/>
              <a:buChar char="o"/>
            </a:pPr>
            <a:endParaRPr lang="en-US" sz="1800" dirty="0">
              <a:solidFill>
                <a:schemeClr val="tx2"/>
              </a:solidFill>
            </a:endParaRPr>
          </a:p>
          <a:p>
            <a:pPr marL="685800" lvl="2" indent="-285750">
              <a:lnSpc>
                <a:spcPct val="120000"/>
              </a:lnSpc>
              <a:spcBef>
                <a:spcPts val="0"/>
              </a:spcBef>
              <a:buFont typeface="Courier New" panose="02070309020205020404" pitchFamily="49" charset="0"/>
              <a:buChar char="o"/>
            </a:pPr>
            <a:endParaRPr lang="en-US" sz="1600" dirty="0">
              <a:solidFill>
                <a:schemeClr val="tx2"/>
              </a:solidFill>
            </a:endParaRPr>
          </a:p>
          <a:p>
            <a:pPr marL="742950" lvl="2" indent="-342900">
              <a:lnSpc>
                <a:spcPct val="120000"/>
              </a:lnSpc>
              <a:spcBef>
                <a:spcPts val="0"/>
              </a:spcBef>
              <a:buFont typeface="Courier New" panose="02070309020205020404" pitchFamily="49" charset="0"/>
              <a:buChar char="o"/>
            </a:pPr>
            <a:endParaRPr lang="en-US" sz="1600" dirty="0">
              <a:solidFill>
                <a:schemeClr val="tx2"/>
              </a:solidFill>
            </a:endParaRPr>
          </a:p>
          <a:p>
            <a:pPr marL="342900" indent="-342900">
              <a:buFont typeface="Arial" panose="020B0604020202020204" pitchFamily="34" charset="0"/>
              <a:buChar char="•"/>
            </a:pPr>
            <a:endParaRPr lang="en-US" sz="2000" dirty="0" smtClean="0"/>
          </a:p>
          <a:p>
            <a:pPr marL="457200" indent="-457200">
              <a:buFont typeface="+mj-lt"/>
              <a:buAutoNum type="arabicPeriod"/>
            </a:pPr>
            <a:endParaRPr lang="en-US" sz="2000" dirty="0"/>
          </a:p>
        </p:txBody>
      </p:sp>
      <p:sp>
        <p:nvSpPr>
          <p:cNvPr id="4" name="Subtitle 3"/>
          <p:cNvSpPr>
            <a:spLocks noGrp="1"/>
          </p:cNvSpPr>
          <p:nvPr>
            <p:ph type="subTitle" idx="11"/>
          </p:nvPr>
        </p:nvSpPr>
        <p:spPr/>
        <p:txBody>
          <a:bodyPr/>
          <a:lstStyle/>
          <a:p>
            <a:r>
              <a:rPr lang="en-US" dirty="0"/>
              <a:t>Best Practices </a:t>
            </a:r>
          </a:p>
        </p:txBody>
      </p:sp>
      <p:sp>
        <p:nvSpPr>
          <p:cNvPr id="5" name="Title 4"/>
          <p:cNvSpPr>
            <a:spLocks noGrp="1"/>
          </p:cNvSpPr>
          <p:nvPr>
            <p:ph type="title"/>
          </p:nvPr>
        </p:nvSpPr>
        <p:spPr/>
        <p:txBody>
          <a:bodyPr/>
          <a:lstStyle/>
          <a:p>
            <a:r>
              <a:rPr lang="en-US" dirty="0" smtClean="0"/>
              <a:t>Advance Care Planning</a:t>
            </a:r>
            <a:endParaRPr lang="en-US" dirty="0"/>
          </a:p>
        </p:txBody>
      </p:sp>
    </p:spTree>
    <p:extLst>
      <p:ext uri="{BB962C8B-B14F-4D97-AF65-F5344CB8AC3E}">
        <p14:creationId xmlns:p14="http://schemas.microsoft.com/office/powerpoint/2010/main" val="3237771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2209800"/>
            <a:ext cx="7696200" cy="3657600"/>
          </a:xfrm>
        </p:spPr>
        <p:txBody>
          <a:bodyPr>
            <a:normAutofit lnSpcReduction="10000"/>
          </a:bodyPr>
          <a:lstStyle/>
          <a:p>
            <a:r>
              <a:rPr lang="en-US" sz="1800" b="1" dirty="0" smtClean="0">
                <a:solidFill>
                  <a:srgbClr val="000000"/>
                </a:solidFill>
              </a:rPr>
              <a:t>Useful questions in care planning process: </a:t>
            </a:r>
          </a:p>
          <a:p>
            <a:pPr marL="742950" lvl="2" indent="-342900">
              <a:lnSpc>
                <a:spcPct val="120000"/>
              </a:lnSpc>
              <a:spcBef>
                <a:spcPts val="0"/>
              </a:spcBef>
              <a:buFont typeface="Arial" panose="020B0604020202020204" pitchFamily="34" charset="0"/>
              <a:buChar char="•"/>
            </a:pPr>
            <a:r>
              <a:rPr lang="en-US" sz="1800" b="1" dirty="0" smtClean="0">
                <a:solidFill>
                  <a:srgbClr val="000000"/>
                </a:solidFill>
              </a:rPr>
              <a:t>What experiences have you had with family or friends who became seriously ill or injured? What have you learned from those experiences? </a:t>
            </a:r>
          </a:p>
          <a:p>
            <a:pPr marL="1200150" lvl="3" indent="-342900">
              <a:lnSpc>
                <a:spcPct val="120000"/>
              </a:lnSpc>
              <a:spcBef>
                <a:spcPts val="0"/>
              </a:spcBef>
              <a:buFont typeface="Courier New" panose="02070309020205020404" pitchFamily="49" charset="0"/>
              <a:buChar char="o"/>
            </a:pPr>
            <a:r>
              <a:rPr lang="en-US" dirty="0" smtClean="0">
                <a:solidFill>
                  <a:srgbClr val="000000"/>
                </a:solidFill>
              </a:rPr>
              <a:t>Reveals fears and concerns </a:t>
            </a:r>
          </a:p>
          <a:p>
            <a:pPr marL="1200150" lvl="3" indent="-342900">
              <a:lnSpc>
                <a:spcPct val="120000"/>
              </a:lnSpc>
              <a:spcBef>
                <a:spcPts val="0"/>
              </a:spcBef>
              <a:buFont typeface="Courier New" panose="02070309020205020404" pitchFamily="49" charset="0"/>
              <a:buChar char="o"/>
            </a:pPr>
            <a:r>
              <a:rPr lang="en-US" dirty="0" smtClean="0">
                <a:solidFill>
                  <a:srgbClr val="000000"/>
                </a:solidFill>
              </a:rPr>
              <a:t>Can offer opportunities for education and clarification of options</a:t>
            </a:r>
          </a:p>
          <a:p>
            <a:pPr marL="742950" lvl="2" indent="-342900">
              <a:lnSpc>
                <a:spcPct val="120000"/>
              </a:lnSpc>
              <a:spcBef>
                <a:spcPts val="0"/>
              </a:spcBef>
              <a:buFont typeface="Arial" panose="020B0604020202020204" pitchFamily="34" charset="0"/>
              <a:buChar char="•"/>
            </a:pPr>
            <a:r>
              <a:rPr lang="en-US" sz="1800" b="1" dirty="0">
                <a:solidFill>
                  <a:srgbClr val="000000"/>
                </a:solidFill>
              </a:rPr>
              <a:t>What is your understanding about your health condition? </a:t>
            </a:r>
          </a:p>
          <a:p>
            <a:pPr marL="1200150" lvl="3" indent="-342900">
              <a:lnSpc>
                <a:spcPct val="120000"/>
              </a:lnSpc>
              <a:spcBef>
                <a:spcPts val="0"/>
              </a:spcBef>
              <a:buFont typeface="Courier New" panose="02070309020205020404" pitchFamily="49" charset="0"/>
              <a:buChar char="o"/>
            </a:pPr>
            <a:r>
              <a:rPr lang="en-US" dirty="0">
                <a:solidFill>
                  <a:srgbClr val="000000"/>
                </a:solidFill>
              </a:rPr>
              <a:t>Identify misunderstandings or gaps in knowledge </a:t>
            </a:r>
          </a:p>
          <a:p>
            <a:pPr marL="1200150" lvl="3" indent="-342900">
              <a:lnSpc>
                <a:spcPct val="120000"/>
              </a:lnSpc>
              <a:spcBef>
                <a:spcPts val="0"/>
              </a:spcBef>
              <a:buFont typeface="Courier New" panose="02070309020205020404" pitchFamily="49" charset="0"/>
              <a:buChar char="o"/>
            </a:pPr>
            <a:r>
              <a:rPr lang="en-US" dirty="0">
                <a:solidFill>
                  <a:srgbClr val="000000"/>
                </a:solidFill>
              </a:rPr>
              <a:t>Create list of questions for doctor </a:t>
            </a:r>
          </a:p>
          <a:p>
            <a:pPr marL="1200150" lvl="3" indent="-342900">
              <a:lnSpc>
                <a:spcPct val="120000"/>
              </a:lnSpc>
              <a:spcBef>
                <a:spcPts val="0"/>
              </a:spcBef>
              <a:buFont typeface="Courier New" panose="02070309020205020404" pitchFamily="49" charset="0"/>
              <a:buChar char="o"/>
            </a:pPr>
            <a:r>
              <a:rPr lang="en-US" dirty="0">
                <a:solidFill>
                  <a:srgbClr val="000000"/>
                </a:solidFill>
              </a:rPr>
              <a:t>Crucial for informed consent </a:t>
            </a:r>
          </a:p>
          <a:p>
            <a:pPr marL="685800" lvl="2" indent="-285750">
              <a:lnSpc>
                <a:spcPct val="120000"/>
              </a:lnSpc>
              <a:spcBef>
                <a:spcPts val="0"/>
              </a:spcBef>
              <a:buFont typeface="Courier New" panose="02070309020205020404" pitchFamily="49" charset="0"/>
              <a:buChar char="o"/>
            </a:pPr>
            <a:endParaRPr lang="en-US" sz="1800" dirty="0">
              <a:solidFill>
                <a:schemeClr val="tx2"/>
              </a:solidFill>
            </a:endParaRPr>
          </a:p>
          <a:p>
            <a:pPr marL="685800" lvl="2" indent="-285750">
              <a:lnSpc>
                <a:spcPct val="120000"/>
              </a:lnSpc>
              <a:spcBef>
                <a:spcPts val="0"/>
              </a:spcBef>
              <a:buFont typeface="Courier New" panose="02070309020205020404" pitchFamily="49" charset="0"/>
              <a:buChar char="o"/>
            </a:pPr>
            <a:endParaRPr lang="en-US" sz="1600" dirty="0">
              <a:solidFill>
                <a:schemeClr val="tx2"/>
              </a:solidFill>
            </a:endParaRPr>
          </a:p>
          <a:p>
            <a:pPr marL="742950" lvl="2" indent="-342900">
              <a:lnSpc>
                <a:spcPct val="120000"/>
              </a:lnSpc>
              <a:spcBef>
                <a:spcPts val="0"/>
              </a:spcBef>
              <a:buFont typeface="Courier New" panose="02070309020205020404" pitchFamily="49" charset="0"/>
              <a:buChar char="o"/>
            </a:pPr>
            <a:endParaRPr lang="en-US" sz="1600" dirty="0">
              <a:solidFill>
                <a:schemeClr val="tx2"/>
              </a:solidFill>
            </a:endParaRPr>
          </a:p>
          <a:p>
            <a:pPr marL="342900" indent="-342900">
              <a:buFont typeface="Arial" panose="020B0604020202020204" pitchFamily="34" charset="0"/>
              <a:buChar char="•"/>
            </a:pPr>
            <a:endParaRPr lang="en-US" sz="2000" dirty="0" smtClean="0"/>
          </a:p>
          <a:p>
            <a:pPr marL="457200" indent="-457200">
              <a:buFont typeface="+mj-lt"/>
              <a:buAutoNum type="arabicPeriod"/>
            </a:pPr>
            <a:endParaRPr lang="en-US" sz="2000" dirty="0"/>
          </a:p>
        </p:txBody>
      </p:sp>
      <p:sp>
        <p:nvSpPr>
          <p:cNvPr id="4" name="Subtitle 3"/>
          <p:cNvSpPr>
            <a:spLocks noGrp="1"/>
          </p:cNvSpPr>
          <p:nvPr>
            <p:ph type="subTitle" idx="11"/>
          </p:nvPr>
        </p:nvSpPr>
        <p:spPr/>
        <p:txBody>
          <a:bodyPr/>
          <a:lstStyle/>
          <a:p>
            <a:r>
              <a:rPr lang="en-US" dirty="0"/>
              <a:t>Best Practices </a:t>
            </a:r>
          </a:p>
        </p:txBody>
      </p:sp>
      <p:sp>
        <p:nvSpPr>
          <p:cNvPr id="5" name="Title 4"/>
          <p:cNvSpPr>
            <a:spLocks noGrp="1"/>
          </p:cNvSpPr>
          <p:nvPr>
            <p:ph type="title"/>
          </p:nvPr>
        </p:nvSpPr>
        <p:spPr/>
        <p:txBody>
          <a:bodyPr/>
          <a:lstStyle/>
          <a:p>
            <a:r>
              <a:rPr lang="en-US" dirty="0" smtClean="0"/>
              <a:t>Advance Care Planning</a:t>
            </a:r>
            <a:endParaRPr lang="en-US" dirty="0"/>
          </a:p>
        </p:txBody>
      </p:sp>
    </p:spTree>
    <p:extLst>
      <p:ext uri="{BB962C8B-B14F-4D97-AF65-F5344CB8AC3E}">
        <p14:creationId xmlns:p14="http://schemas.microsoft.com/office/powerpoint/2010/main" val="1832052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2209800"/>
            <a:ext cx="7696200" cy="3657600"/>
          </a:xfrm>
        </p:spPr>
        <p:txBody>
          <a:bodyPr>
            <a:normAutofit fontScale="92500" lnSpcReduction="10000"/>
          </a:bodyPr>
          <a:lstStyle/>
          <a:p>
            <a:r>
              <a:rPr lang="en-US" sz="1800" b="1" dirty="0" smtClean="0">
                <a:solidFill>
                  <a:srgbClr val="000000"/>
                </a:solidFill>
              </a:rPr>
              <a:t>Useful questions in care planning process: </a:t>
            </a:r>
          </a:p>
          <a:p>
            <a:pPr marL="685800" lvl="2" indent="-285750">
              <a:lnSpc>
                <a:spcPct val="120000"/>
              </a:lnSpc>
              <a:spcBef>
                <a:spcPts val="0"/>
              </a:spcBef>
              <a:buFont typeface="Arial" panose="020B0604020202020204" pitchFamily="34" charset="0"/>
              <a:buChar char="•"/>
            </a:pPr>
            <a:r>
              <a:rPr lang="en-US" sz="1800" b="1" dirty="0">
                <a:solidFill>
                  <a:srgbClr val="000000"/>
                </a:solidFill>
              </a:rPr>
              <a:t>What </a:t>
            </a:r>
            <a:r>
              <a:rPr lang="en-US" sz="1800" b="1" dirty="0" smtClean="0">
                <a:solidFill>
                  <a:srgbClr val="000000"/>
                </a:solidFill>
              </a:rPr>
              <a:t>fears or concerns do you have about your health condition now and in the future? </a:t>
            </a:r>
            <a:endParaRPr lang="en-US" sz="1800" b="1" dirty="0">
              <a:solidFill>
                <a:srgbClr val="000000"/>
              </a:solidFill>
            </a:endParaRPr>
          </a:p>
          <a:p>
            <a:pPr marL="1143000" lvl="3" indent="-285750">
              <a:lnSpc>
                <a:spcPct val="120000"/>
              </a:lnSpc>
              <a:spcBef>
                <a:spcPts val="0"/>
              </a:spcBef>
              <a:buFont typeface="Courier New" panose="02070309020205020404" pitchFamily="49" charset="0"/>
              <a:buChar char="o"/>
            </a:pPr>
            <a:r>
              <a:rPr lang="en-US" dirty="0" smtClean="0">
                <a:solidFill>
                  <a:srgbClr val="000000"/>
                </a:solidFill>
              </a:rPr>
              <a:t>Can expose gaps in knowledge</a:t>
            </a:r>
          </a:p>
          <a:p>
            <a:pPr marL="1143000" lvl="3" indent="-285750">
              <a:lnSpc>
                <a:spcPct val="120000"/>
              </a:lnSpc>
              <a:spcBef>
                <a:spcPts val="0"/>
              </a:spcBef>
              <a:buFont typeface="Courier New" panose="02070309020205020404" pitchFamily="49" charset="0"/>
              <a:buChar char="o"/>
            </a:pPr>
            <a:r>
              <a:rPr lang="en-US" dirty="0" smtClean="0">
                <a:solidFill>
                  <a:srgbClr val="000000"/>
                </a:solidFill>
              </a:rPr>
              <a:t>Reveals personal values </a:t>
            </a:r>
          </a:p>
          <a:p>
            <a:pPr marL="1143000" lvl="3" indent="-285750">
              <a:lnSpc>
                <a:spcPct val="120000"/>
              </a:lnSpc>
              <a:spcBef>
                <a:spcPts val="0"/>
              </a:spcBef>
              <a:buFont typeface="Courier New" panose="02070309020205020404" pitchFamily="49" charset="0"/>
              <a:buChar char="o"/>
            </a:pPr>
            <a:r>
              <a:rPr lang="en-US" dirty="0" smtClean="0">
                <a:solidFill>
                  <a:srgbClr val="000000"/>
                </a:solidFill>
              </a:rPr>
              <a:t>Helps healthcare agents with future decision making </a:t>
            </a:r>
          </a:p>
          <a:p>
            <a:pPr marL="685800" lvl="2" indent="-285750">
              <a:lnSpc>
                <a:spcPct val="120000"/>
              </a:lnSpc>
              <a:spcBef>
                <a:spcPts val="0"/>
              </a:spcBef>
              <a:buFont typeface="Arial" panose="020B0604020202020204" pitchFamily="34" charset="0"/>
              <a:buChar char="•"/>
            </a:pPr>
            <a:r>
              <a:rPr lang="en-US" sz="1800" b="1" dirty="0">
                <a:solidFill>
                  <a:srgbClr val="000000"/>
                </a:solidFill>
              </a:rPr>
              <a:t>What activities, experiences and beliefs bring your life meaning and allow you to live well? </a:t>
            </a:r>
          </a:p>
          <a:p>
            <a:pPr marL="1143000" lvl="3" indent="-285750">
              <a:lnSpc>
                <a:spcPct val="120000"/>
              </a:lnSpc>
              <a:spcBef>
                <a:spcPts val="0"/>
              </a:spcBef>
              <a:buFont typeface="Courier New" panose="02070309020205020404" pitchFamily="49" charset="0"/>
              <a:buChar char="o"/>
            </a:pPr>
            <a:r>
              <a:rPr lang="en-US" dirty="0">
                <a:solidFill>
                  <a:srgbClr val="000000"/>
                </a:solidFill>
              </a:rPr>
              <a:t>Clarify what specifically constitutes a good quality of life for this person</a:t>
            </a:r>
          </a:p>
          <a:p>
            <a:pPr marL="1143000" lvl="3" indent="-285750">
              <a:lnSpc>
                <a:spcPct val="120000"/>
              </a:lnSpc>
              <a:spcBef>
                <a:spcPts val="0"/>
              </a:spcBef>
              <a:buFont typeface="Courier New" panose="02070309020205020404" pitchFamily="49" charset="0"/>
              <a:buChar char="o"/>
            </a:pPr>
            <a:r>
              <a:rPr lang="en-US" dirty="0">
                <a:solidFill>
                  <a:srgbClr val="000000"/>
                </a:solidFill>
              </a:rPr>
              <a:t>Explore religious, cultural or personal beliefs </a:t>
            </a:r>
          </a:p>
          <a:p>
            <a:pPr marL="1143000" lvl="3" indent="-285750">
              <a:lnSpc>
                <a:spcPct val="120000"/>
              </a:lnSpc>
              <a:spcBef>
                <a:spcPts val="0"/>
              </a:spcBef>
              <a:buFont typeface="Courier New" panose="02070309020205020404" pitchFamily="49" charset="0"/>
              <a:buChar char="o"/>
            </a:pPr>
            <a:r>
              <a:rPr lang="en-US" dirty="0">
                <a:solidFill>
                  <a:srgbClr val="000000"/>
                </a:solidFill>
              </a:rPr>
              <a:t>Helps healthcare agents with future decision making </a:t>
            </a:r>
          </a:p>
          <a:p>
            <a:pPr marL="857250" lvl="3" indent="0">
              <a:lnSpc>
                <a:spcPct val="120000"/>
              </a:lnSpc>
              <a:spcBef>
                <a:spcPts val="0"/>
              </a:spcBef>
            </a:pPr>
            <a:endParaRPr lang="en-US" dirty="0" smtClean="0">
              <a:solidFill>
                <a:schemeClr val="tx2"/>
              </a:solidFill>
            </a:endParaRPr>
          </a:p>
          <a:p>
            <a:pPr marL="400050" lvl="2" indent="0">
              <a:lnSpc>
                <a:spcPct val="120000"/>
              </a:lnSpc>
              <a:spcBef>
                <a:spcPts val="0"/>
              </a:spcBef>
            </a:pPr>
            <a:endParaRPr lang="en-US" sz="1600" dirty="0">
              <a:solidFill>
                <a:schemeClr val="tx2"/>
              </a:solidFill>
            </a:endParaRPr>
          </a:p>
          <a:p>
            <a:pPr marL="742950" lvl="2" indent="-342900">
              <a:lnSpc>
                <a:spcPct val="120000"/>
              </a:lnSpc>
              <a:spcBef>
                <a:spcPts val="0"/>
              </a:spcBef>
              <a:buFont typeface="Courier New" panose="02070309020205020404" pitchFamily="49" charset="0"/>
              <a:buChar char="o"/>
            </a:pPr>
            <a:endParaRPr lang="en-US" sz="1600" dirty="0">
              <a:solidFill>
                <a:schemeClr val="tx2"/>
              </a:solidFill>
            </a:endParaRPr>
          </a:p>
          <a:p>
            <a:pPr marL="342900" indent="-342900">
              <a:buFont typeface="Arial" panose="020B0604020202020204" pitchFamily="34" charset="0"/>
              <a:buChar char="•"/>
            </a:pPr>
            <a:endParaRPr lang="en-US" sz="2000" dirty="0" smtClean="0"/>
          </a:p>
          <a:p>
            <a:pPr marL="457200" indent="-457200">
              <a:buFont typeface="+mj-lt"/>
              <a:buAutoNum type="arabicPeriod"/>
            </a:pPr>
            <a:endParaRPr lang="en-US" sz="2000" dirty="0"/>
          </a:p>
        </p:txBody>
      </p:sp>
      <p:sp>
        <p:nvSpPr>
          <p:cNvPr id="4" name="Subtitle 3"/>
          <p:cNvSpPr>
            <a:spLocks noGrp="1"/>
          </p:cNvSpPr>
          <p:nvPr>
            <p:ph type="subTitle" idx="11"/>
          </p:nvPr>
        </p:nvSpPr>
        <p:spPr/>
        <p:txBody>
          <a:bodyPr/>
          <a:lstStyle/>
          <a:p>
            <a:r>
              <a:rPr lang="en-US" dirty="0" smtClean="0"/>
              <a:t>Best Practices </a:t>
            </a:r>
            <a:endParaRPr lang="en-US" dirty="0"/>
          </a:p>
        </p:txBody>
      </p:sp>
      <p:sp>
        <p:nvSpPr>
          <p:cNvPr id="5" name="Title 4"/>
          <p:cNvSpPr>
            <a:spLocks noGrp="1"/>
          </p:cNvSpPr>
          <p:nvPr>
            <p:ph type="title"/>
          </p:nvPr>
        </p:nvSpPr>
        <p:spPr/>
        <p:txBody>
          <a:bodyPr/>
          <a:lstStyle/>
          <a:p>
            <a:r>
              <a:rPr lang="en-US" dirty="0" smtClean="0"/>
              <a:t>Advance Care Planning</a:t>
            </a:r>
            <a:endParaRPr lang="en-US" dirty="0"/>
          </a:p>
        </p:txBody>
      </p:sp>
    </p:spTree>
    <p:extLst>
      <p:ext uri="{BB962C8B-B14F-4D97-AF65-F5344CB8AC3E}">
        <p14:creationId xmlns:p14="http://schemas.microsoft.com/office/powerpoint/2010/main" val="1053725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2209800"/>
            <a:ext cx="7696200" cy="3657600"/>
          </a:xfrm>
        </p:spPr>
        <p:txBody>
          <a:bodyPr>
            <a:normAutofit/>
          </a:bodyPr>
          <a:lstStyle/>
          <a:p>
            <a:r>
              <a:rPr lang="en-US" sz="2000" b="1" dirty="0" smtClean="0">
                <a:solidFill>
                  <a:srgbClr val="000000"/>
                </a:solidFill>
              </a:rPr>
              <a:t>Useful questions in care planning process: </a:t>
            </a:r>
          </a:p>
          <a:p>
            <a:pPr marL="742950" lvl="2" indent="-342900">
              <a:lnSpc>
                <a:spcPct val="120000"/>
              </a:lnSpc>
              <a:spcBef>
                <a:spcPts val="0"/>
              </a:spcBef>
              <a:buFont typeface="Arial" panose="020B0604020202020204" pitchFamily="34" charset="0"/>
              <a:buChar char="•"/>
            </a:pPr>
            <a:r>
              <a:rPr lang="en-US" sz="1800" b="1" dirty="0" smtClean="0">
                <a:solidFill>
                  <a:srgbClr val="000000"/>
                </a:solidFill>
              </a:rPr>
              <a:t>What </a:t>
            </a:r>
            <a:r>
              <a:rPr lang="en-US" sz="1800" b="1" dirty="0">
                <a:solidFill>
                  <a:srgbClr val="000000"/>
                </a:solidFill>
              </a:rPr>
              <a:t>are your goals </a:t>
            </a:r>
            <a:r>
              <a:rPr lang="en-US" sz="1800" b="1" dirty="0" smtClean="0">
                <a:solidFill>
                  <a:srgbClr val="000000"/>
                </a:solidFill>
              </a:rPr>
              <a:t>if your health worsens? </a:t>
            </a:r>
          </a:p>
          <a:p>
            <a:pPr marL="1200150" lvl="3" indent="-342900">
              <a:lnSpc>
                <a:spcPct val="120000"/>
              </a:lnSpc>
              <a:spcBef>
                <a:spcPts val="0"/>
              </a:spcBef>
              <a:buFont typeface="Courier New" panose="02070309020205020404" pitchFamily="49" charset="0"/>
              <a:buChar char="o"/>
            </a:pPr>
            <a:r>
              <a:rPr lang="en-US" dirty="0" smtClean="0">
                <a:solidFill>
                  <a:srgbClr val="000000"/>
                </a:solidFill>
              </a:rPr>
              <a:t>Specific to the person’s condition </a:t>
            </a:r>
          </a:p>
          <a:p>
            <a:pPr marL="1200150" lvl="3" indent="-342900">
              <a:lnSpc>
                <a:spcPct val="120000"/>
              </a:lnSpc>
              <a:spcBef>
                <a:spcPts val="0"/>
              </a:spcBef>
              <a:buFont typeface="Courier New" panose="02070309020205020404" pitchFamily="49" charset="0"/>
              <a:buChar char="o"/>
            </a:pPr>
            <a:r>
              <a:rPr lang="en-US" dirty="0" smtClean="0">
                <a:solidFill>
                  <a:srgbClr val="000000"/>
                </a:solidFill>
              </a:rPr>
              <a:t>Can change over time </a:t>
            </a:r>
          </a:p>
          <a:p>
            <a:pPr marL="742950" lvl="2" indent="-342900">
              <a:lnSpc>
                <a:spcPct val="120000"/>
              </a:lnSpc>
              <a:spcBef>
                <a:spcPts val="0"/>
              </a:spcBef>
              <a:buFont typeface="Arial" panose="020B0604020202020204" pitchFamily="34" charset="0"/>
              <a:buChar char="•"/>
            </a:pPr>
            <a:r>
              <a:rPr lang="en-US" sz="1800" b="1" dirty="0">
                <a:solidFill>
                  <a:srgbClr val="000000"/>
                </a:solidFill>
              </a:rPr>
              <a:t>W</a:t>
            </a:r>
            <a:r>
              <a:rPr lang="en-US" sz="1800" b="1" dirty="0" smtClean="0">
                <a:solidFill>
                  <a:srgbClr val="000000"/>
                </a:solidFill>
              </a:rPr>
              <a:t>hat </a:t>
            </a:r>
            <a:r>
              <a:rPr lang="en-US" sz="1800" b="1" dirty="0">
                <a:solidFill>
                  <a:srgbClr val="000000"/>
                </a:solidFill>
              </a:rPr>
              <a:t>trade-offs are you willing to make to meet these </a:t>
            </a:r>
            <a:r>
              <a:rPr lang="en-US" sz="1800" b="1" dirty="0" smtClean="0">
                <a:solidFill>
                  <a:srgbClr val="000000"/>
                </a:solidFill>
              </a:rPr>
              <a:t>goals?</a:t>
            </a:r>
            <a:endParaRPr lang="en-US" sz="1800" dirty="0">
              <a:solidFill>
                <a:srgbClr val="000000"/>
              </a:solidFill>
            </a:endParaRPr>
          </a:p>
          <a:p>
            <a:pPr marL="1143000" lvl="3" indent="-285750">
              <a:lnSpc>
                <a:spcPct val="120000"/>
              </a:lnSpc>
              <a:spcBef>
                <a:spcPts val="0"/>
              </a:spcBef>
              <a:buFont typeface="Courier New" panose="02070309020205020404" pitchFamily="49" charset="0"/>
              <a:buChar char="o"/>
            </a:pPr>
            <a:r>
              <a:rPr lang="en-US" dirty="0" smtClean="0">
                <a:solidFill>
                  <a:srgbClr val="000000"/>
                </a:solidFill>
              </a:rPr>
              <a:t>Helps manage expectations </a:t>
            </a:r>
          </a:p>
          <a:p>
            <a:pPr marL="1143000" lvl="3" indent="-285750">
              <a:lnSpc>
                <a:spcPct val="120000"/>
              </a:lnSpc>
              <a:spcBef>
                <a:spcPts val="0"/>
              </a:spcBef>
              <a:buFont typeface="Courier New" panose="02070309020205020404" pitchFamily="49" charset="0"/>
              <a:buChar char="o"/>
            </a:pPr>
            <a:r>
              <a:rPr lang="en-US" dirty="0" smtClean="0">
                <a:solidFill>
                  <a:srgbClr val="000000"/>
                </a:solidFill>
              </a:rPr>
              <a:t>Reveals priorities</a:t>
            </a:r>
          </a:p>
          <a:p>
            <a:pPr marL="1143000" lvl="3" indent="-285750">
              <a:lnSpc>
                <a:spcPct val="120000"/>
              </a:lnSpc>
              <a:spcBef>
                <a:spcPts val="0"/>
              </a:spcBef>
              <a:buFont typeface="Courier New" panose="02070309020205020404" pitchFamily="49" charset="0"/>
              <a:buChar char="o"/>
            </a:pPr>
            <a:endParaRPr lang="en-US" dirty="0">
              <a:solidFill>
                <a:srgbClr val="000000"/>
              </a:solidFill>
            </a:endParaRPr>
          </a:p>
          <a:p>
            <a:pPr marL="0" lvl="1" indent="0">
              <a:lnSpc>
                <a:spcPct val="120000"/>
              </a:lnSpc>
              <a:spcBef>
                <a:spcPts val="0"/>
              </a:spcBef>
            </a:pPr>
            <a:r>
              <a:rPr lang="en-US" sz="2000" b="1" dirty="0" smtClean="0">
                <a:solidFill>
                  <a:srgbClr val="000000"/>
                </a:solidFill>
              </a:rPr>
              <a:t>Going through these questions thoroughly and thoughtfully may require multiple conversations. </a:t>
            </a:r>
            <a:endParaRPr lang="en-US" sz="2000" b="1" dirty="0">
              <a:solidFill>
                <a:srgbClr val="000000"/>
              </a:solidFill>
            </a:endParaRPr>
          </a:p>
          <a:p>
            <a:pPr marL="342900" indent="-342900">
              <a:buFont typeface="Arial" panose="020B0604020202020204" pitchFamily="34" charset="0"/>
              <a:buChar char="•"/>
            </a:pPr>
            <a:endParaRPr lang="en-US" sz="2000" dirty="0" smtClean="0"/>
          </a:p>
          <a:p>
            <a:pPr marL="457200" indent="-457200">
              <a:buFont typeface="+mj-lt"/>
              <a:buAutoNum type="arabicPeriod"/>
            </a:pPr>
            <a:endParaRPr lang="en-US" sz="2000" dirty="0"/>
          </a:p>
        </p:txBody>
      </p:sp>
      <p:sp>
        <p:nvSpPr>
          <p:cNvPr id="4" name="Subtitle 3"/>
          <p:cNvSpPr>
            <a:spLocks noGrp="1"/>
          </p:cNvSpPr>
          <p:nvPr>
            <p:ph type="subTitle" idx="11"/>
          </p:nvPr>
        </p:nvSpPr>
        <p:spPr/>
        <p:txBody>
          <a:bodyPr/>
          <a:lstStyle/>
          <a:p>
            <a:r>
              <a:rPr lang="en-US" dirty="0" smtClean="0"/>
              <a:t>Best Practices </a:t>
            </a:r>
            <a:endParaRPr lang="en-US" dirty="0"/>
          </a:p>
        </p:txBody>
      </p:sp>
      <p:sp>
        <p:nvSpPr>
          <p:cNvPr id="5" name="Title 4"/>
          <p:cNvSpPr>
            <a:spLocks noGrp="1"/>
          </p:cNvSpPr>
          <p:nvPr>
            <p:ph type="title"/>
          </p:nvPr>
        </p:nvSpPr>
        <p:spPr/>
        <p:txBody>
          <a:bodyPr/>
          <a:lstStyle/>
          <a:p>
            <a:r>
              <a:rPr lang="en-US" dirty="0" smtClean="0"/>
              <a:t>Advance Care Planning</a:t>
            </a:r>
            <a:endParaRPr lang="en-US" dirty="0"/>
          </a:p>
        </p:txBody>
      </p:sp>
    </p:spTree>
    <p:extLst>
      <p:ext uri="{BB962C8B-B14F-4D97-AF65-F5344CB8AC3E}">
        <p14:creationId xmlns:p14="http://schemas.microsoft.com/office/powerpoint/2010/main" val="1274005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2209800"/>
            <a:ext cx="7696200" cy="3505200"/>
          </a:xfrm>
        </p:spPr>
        <p:txBody>
          <a:bodyPr>
            <a:normAutofit fontScale="92500" lnSpcReduction="10000"/>
          </a:bodyPr>
          <a:lstStyle/>
          <a:p>
            <a:pPr marL="114300" algn="ctr"/>
            <a:endParaRPr lang="en-US" sz="2400" b="1" dirty="0" smtClean="0">
              <a:solidFill>
                <a:schemeClr val="bg2">
                  <a:lumMod val="10000"/>
                </a:schemeClr>
              </a:solidFill>
              <a:latin typeface="Century Gothic" panose="020B0502020202020204" pitchFamily="34" charset="0"/>
            </a:endParaRPr>
          </a:p>
          <a:p>
            <a:pPr marL="114300" algn="ctr"/>
            <a:endParaRPr lang="en-US" sz="2400" b="1" dirty="0">
              <a:solidFill>
                <a:schemeClr val="bg2">
                  <a:lumMod val="10000"/>
                </a:schemeClr>
              </a:solidFill>
              <a:latin typeface="Century Gothic" panose="020B0502020202020204" pitchFamily="34" charset="0"/>
            </a:endParaRPr>
          </a:p>
          <a:p>
            <a:pPr marL="114300" algn="ctr"/>
            <a:r>
              <a:rPr lang="en-US" sz="2400" b="1" dirty="0" smtClean="0">
                <a:solidFill>
                  <a:schemeClr val="bg2">
                    <a:lumMod val="10000"/>
                  </a:schemeClr>
                </a:solidFill>
                <a:latin typeface="Century Gothic" panose="020B0502020202020204" pitchFamily="34" charset="0"/>
              </a:rPr>
              <a:t>Good </a:t>
            </a:r>
            <a:r>
              <a:rPr lang="en-US" sz="2400" b="1" dirty="0">
                <a:solidFill>
                  <a:schemeClr val="bg2">
                    <a:lumMod val="10000"/>
                  </a:schemeClr>
                </a:solidFill>
                <a:latin typeface="Century Gothic" panose="020B0502020202020204" pitchFamily="34" charset="0"/>
              </a:rPr>
              <a:t>conversations can change a lot of things. </a:t>
            </a:r>
            <a:endParaRPr lang="en-US" sz="2400" dirty="0">
              <a:solidFill>
                <a:schemeClr val="bg2">
                  <a:lumMod val="10000"/>
                </a:schemeClr>
              </a:solidFill>
              <a:latin typeface="Century Gothic" panose="020B0502020202020204" pitchFamily="34" charset="0"/>
            </a:endParaRPr>
          </a:p>
          <a:p>
            <a:pPr marL="114300" algn="ctr"/>
            <a:r>
              <a:rPr lang="en-US" sz="2400" dirty="0">
                <a:solidFill>
                  <a:schemeClr val="bg2">
                    <a:lumMod val="10000"/>
                  </a:schemeClr>
                </a:solidFill>
                <a:latin typeface="Century Gothic" panose="020B0502020202020204" pitchFamily="34" charset="0"/>
              </a:rPr>
              <a:t>The conversations won’t be protection against fear or pain or grief, nor should they be. They’ll be something like a proper preparation for the time that dying comes to your door or to a friend’s door.</a:t>
            </a:r>
          </a:p>
          <a:p>
            <a:pPr marL="114300" algn="ctr"/>
            <a:endParaRPr lang="en-US" sz="2400" dirty="0">
              <a:solidFill>
                <a:schemeClr val="bg2">
                  <a:lumMod val="10000"/>
                </a:schemeClr>
              </a:solidFill>
              <a:latin typeface="Century Gothic" panose="020B0502020202020204" pitchFamily="34" charset="0"/>
            </a:endParaRPr>
          </a:p>
          <a:p>
            <a:pPr marL="114300" algn="ctr"/>
            <a:r>
              <a:rPr lang="en-US" sz="2400" dirty="0">
                <a:solidFill>
                  <a:schemeClr val="bg2">
                    <a:lumMod val="10000"/>
                  </a:schemeClr>
                </a:solidFill>
                <a:latin typeface="Century Gothic" panose="020B0502020202020204" pitchFamily="34" charset="0"/>
              </a:rPr>
              <a:t>-Stephen Jenkinson, </a:t>
            </a:r>
            <a:r>
              <a:rPr lang="en-US" sz="2400" i="1" dirty="0">
                <a:solidFill>
                  <a:schemeClr val="bg2">
                    <a:lumMod val="10000"/>
                  </a:schemeClr>
                </a:solidFill>
                <a:latin typeface="Century Gothic" panose="020B0502020202020204" pitchFamily="34" charset="0"/>
              </a:rPr>
              <a:t>How It All Could Be</a:t>
            </a:r>
            <a:r>
              <a:rPr lang="en-US" sz="2400" dirty="0">
                <a:solidFill>
                  <a:schemeClr val="bg2">
                    <a:lumMod val="10000"/>
                  </a:schemeClr>
                </a:solidFill>
                <a:latin typeface="Century Gothic" panose="020B0502020202020204" pitchFamily="34" charset="0"/>
              </a:rPr>
              <a:t> </a:t>
            </a:r>
          </a:p>
        </p:txBody>
      </p:sp>
      <p:sp>
        <p:nvSpPr>
          <p:cNvPr id="5" name="Title 4"/>
          <p:cNvSpPr>
            <a:spLocks noGrp="1"/>
          </p:cNvSpPr>
          <p:nvPr>
            <p:ph type="title"/>
          </p:nvPr>
        </p:nvSpPr>
        <p:spPr/>
        <p:txBody>
          <a:bodyPr/>
          <a:lstStyle/>
          <a:p>
            <a:r>
              <a:rPr lang="en-US" dirty="0" smtClean="0"/>
              <a:t>Introductions </a:t>
            </a:r>
            <a:endParaRPr lang="en-US" dirty="0"/>
          </a:p>
        </p:txBody>
      </p:sp>
      <p:pic>
        <p:nvPicPr>
          <p:cNvPr id="1026" name="Picture 2" descr="http://news.bbcimg.co.uk/media/images/64899000/jpg/_64899153_6489915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1" y="1371600"/>
            <a:ext cx="3429000" cy="159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619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1524000"/>
            <a:ext cx="7696200" cy="4343400"/>
          </a:xfrm>
        </p:spPr>
        <p:txBody>
          <a:bodyPr>
            <a:normAutofit/>
          </a:bodyPr>
          <a:lstStyle/>
          <a:p>
            <a:pPr marL="1143000" lvl="3" indent="-285750">
              <a:lnSpc>
                <a:spcPct val="120000"/>
              </a:lnSpc>
              <a:spcBef>
                <a:spcPts val="0"/>
              </a:spcBef>
              <a:buFont typeface="Courier New" panose="02070309020205020404" pitchFamily="49" charset="0"/>
              <a:buChar char="o"/>
            </a:pPr>
            <a:endParaRPr lang="en-US" sz="1600" dirty="0">
              <a:solidFill>
                <a:schemeClr val="tx2"/>
              </a:solidFill>
            </a:endParaRPr>
          </a:p>
          <a:p>
            <a:pPr marL="685800" lvl="2" indent="-285750">
              <a:lnSpc>
                <a:spcPct val="120000"/>
              </a:lnSpc>
              <a:spcBef>
                <a:spcPts val="0"/>
              </a:spcBef>
              <a:buFont typeface="Courier New" panose="02070309020205020404" pitchFamily="49" charset="0"/>
              <a:buChar char="o"/>
            </a:pPr>
            <a:endParaRPr lang="en-US" sz="1600" dirty="0">
              <a:solidFill>
                <a:schemeClr val="tx2"/>
              </a:solidFill>
            </a:endParaRPr>
          </a:p>
          <a:p>
            <a:pPr marL="742950" lvl="2" indent="-342900">
              <a:lnSpc>
                <a:spcPct val="120000"/>
              </a:lnSpc>
              <a:spcBef>
                <a:spcPts val="0"/>
              </a:spcBef>
              <a:buFont typeface="Courier New" panose="02070309020205020404" pitchFamily="49" charset="0"/>
              <a:buChar char="o"/>
            </a:pPr>
            <a:endParaRPr lang="en-US" sz="1600" dirty="0">
              <a:solidFill>
                <a:schemeClr val="tx2"/>
              </a:solidFill>
            </a:endParaRPr>
          </a:p>
          <a:p>
            <a:pPr marL="342900" indent="-342900">
              <a:buFont typeface="Arial" panose="020B0604020202020204" pitchFamily="34" charset="0"/>
              <a:buChar char="•"/>
            </a:pPr>
            <a:endParaRPr lang="en-US" sz="2000" dirty="0" smtClean="0"/>
          </a:p>
          <a:p>
            <a:pPr marL="457200" indent="-457200">
              <a:buFont typeface="+mj-lt"/>
              <a:buAutoNum type="arabicPeriod"/>
            </a:pPr>
            <a:endParaRPr lang="en-US" sz="2000" dirty="0"/>
          </a:p>
        </p:txBody>
      </p:sp>
      <p:sp>
        <p:nvSpPr>
          <p:cNvPr id="5" name="Title 4"/>
          <p:cNvSpPr>
            <a:spLocks noGrp="1"/>
          </p:cNvSpPr>
          <p:nvPr>
            <p:ph type="title"/>
          </p:nvPr>
        </p:nvSpPr>
        <p:spPr/>
        <p:txBody>
          <a:bodyPr/>
          <a:lstStyle/>
          <a:p>
            <a:r>
              <a:rPr lang="en-US" dirty="0" smtClean="0"/>
              <a:t>Advance Care Planning</a:t>
            </a:r>
            <a:endParaRPr lang="en-US"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42998" y="1600200"/>
            <a:ext cx="7402013"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308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2209800"/>
            <a:ext cx="7696200" cy="3657600"/>
          </a:xfrm>
        </p:spPr>
        <p:txBody>
          <a:bodyPr>
            <a:normAutofit/>
          </a:bodyPr>
          <a:lstStyle/>
          <a:p>
            <a:pPr marL="400050" lvl="2" indent="0">
              <a:lnSpc>
                <a:spcPct val="120000"/>
              </a:lnSpc>
              <a:spcBef>
                <a:spcPts val="0"/>
              </a:spcBef>
            </a:pPr>
            <a:r>
              <a:rPr lang="en-US" sz="2400" b="1" dirty="0" smtClean="0">
                <a:solidFill>
                  <a:srgbClr val="000000"/>
                </a:solidFill>
              </a:rPr>
              <a:t>What experiences have you had with family or friends who became seriously ill or injured? What have you learned from those experiences? </a:t>
            </a:r>
          </a:p>
          <a:p>
            <a:pPr marL="1200150" lvl="3" indent="-342900">
              <a:lnSpc>
                <a:spcPct val="120000"/>
              </a:lnSpc>
              <a:spcBef>
                <a:spcPts val="0"/>
              </a:spcBef>
              <a:buFont typeface="Courier New" panose="02070309020205020404" pitchFamily="49" charset="0"/>
              <a:buChar char="o"/>
            </a:pPr>
            <a:r>
              <a:rPr lang="en-US" dirty="0">
                <a:solidFill>
                  <a:srgbClr val="000000"/>
                </a:solidFill>
              </a:rPr>
              <a:t>Exploring meaning – asking about personal meaning of words and phrases (i.e. “I don’t want to be a vegetable,” “I want to die with dignity”.)</a:t>
            </a:r>
          </a:p>
          <a:p>
            <a:pPr marL="1143000" lvl="3" indent="-285750">
              <a:lnSpc>
                <a:spcPct val="120000"/>
              </a:lnSpc>
              <a:spcBef>
                <a:spcPts val="0"/>
              </a:spcBef>
              <a:buFont typeface="Courier New" panose="02070309020205020404" pitchFamily="49" charset="0"/>
              <a:buChar char="o"/>
            </a:pPr>
            <a:r>
              <a:rPr lang="en-US" dirty="0">
                <a:solidFill>
                  <a:srgbClr val="000000"/>
                </a:solidFill>
              </a:rPr>
              <a:t>Digging deeper – repeating certain questions multiple times to fully explore significance and meaning (i.e. “what else did you learn?” “is anything else important to you?”)</a:t>
            </a:r>
          </a:p>
          <a:p>
            <a:pPr marL="1143000" lvl="3" indent="-285750">
              <a:lnSpc>
                <a:spcPct val="120000"/>
              </a:lnSpc>
              <a:spcBef>
                <a:spcPts val="0"/>
              </a:spcBef>
              <a:buFont typeface="Courier New" panose="02070309020205020404" pitchFamily="49" charset="0"/>
              <a:buChar char="o"/>
            </a:pPr>
            <a:endParaRPr lang="en-US" sz="1600" dirty="0">
              <a:solidFill>
                <a:schemeClr val="tx2"/>
              </a:solidFill>
            </a:endParaRPr>
          </a:p>
          <a:p>
            <a:pPr marL="685800" lvl="2" indent="-285750">
              <a:lnSpc>
                <a:spcPct val="120000"/>
              </a:lnSpc>
              <a:spcBef>
                <a:spcPts val="0"/>
              </a:spcBef>
              <a:buFont typeface="Courier New" panose="02070309020205020404" pitchFamily="49" charset="0"/>
              <a:buChar char="o"/>
            </a:pPr>
            <a:endParaRPr lang="en-US" sz="1600" dirty="0">
              <a:solidFill>
                <a:schemeClr val="tx2"/>
              </a:solidFill>
            </a:endParaRPr>
          </a:p>
          <a:p>
            <a:pPr marL="742950" lvl="2" indent="-342900">
              <a:lnSpc>
                <a:spcPct val="120000"/>
              </a:lnSpc>
              <a:spcBef>
                <a:spcPts val="0"/>
              </a:spcBef>
              <a:buFont typeface="Courier New" panose="02070309020205020404" pitchFamily="49" charset="0"/>
              <a:buChar char="o"/>
            </a:pPr>
            <a:endParaRPr lang="en-US" sz="1600" dirty="0">
              <a:solidFill>
                <a:schemeClr val="tx2"/>
              </a:solidFill>
            </a:endParaRPr>
          </a:p>
          <a:p>
            <a:pPr marL="342900" indent="-342900">
              <a:buFont typeface="Arial" panose="020B0604020202020204" pitchFamily="34" charset="0"/>
              <a:buChar char="•"/>
            </a:pPr>
            <a:endParaRPr lang="en-US" sz="2000" dirty="0" smtClean="0"/>
          </a:p>
          <a:p>
            <a:pPr marL="457200" indent="-457200">
              <a:buFont typeface="+mj-lt"/>
              <a:buAutoNum type="arabicPeriod"/>
            </a:pPr>
            <a:endParaRPr lang="en-US" sz="2000" dirty="0"/>
          </a:p>
        </p:txBody>
      </p:sp>
      <p:sp>
        <p:nvSpPr>
          <p:cNvPr id="4" name="Subtitle 3"/>
          <p:cNvSpPr>
            <a:spLocks noGrp="1"/>
          </p:cNvSpPr>
          <p:nvPr>
            <p:ph type="subTitle" idx="11"/>
          </p:nvPr>
        </p:nvSpPr>
        <p:spPr/>
        <p:txBody>
          <a:bodyPr/>
          <a:lstStyle/>
          <a:p>
            <a:r>
              <a:rPr lang="en-US" dirty="0" smtClean="0"/>
              <a:t>Practice Question</a:t>
            </a:r>
            <a:endParaRPr lang="en-US" dirty="0"/>
          </a:p>
        </p:txBody>
      </p:sp>
      <p:sp>
        <p:nvSpPr>
          <p:cNvPr id="5" name="Title 4"/>
          <p:cNvSpPr>
            <a:spLocks noGrp="1"/>
          </p:cNvSpPr>
          <p:nvPr>
            <p:ph type="title"/>
          </p:nvPr>
        </p:nvSpPr>
        <p:spPr/>
        <p:txBody>
          <a:bodyPr/>
          <a:lstStyle/>
          <a:p>
            <a:r>
              <a:rPr lang="en-US" dirty="0" smtClean="0"/>
              <a:t>Advance Care Planning</a:t>
            </a:r>
            <a:endParaRPr lang="en-US" dirty="0"/>
          </a:p>
        </p:txBody>
      </p:sp>
    </p:spTree>
    <p:extLst>
      <p:ext uri="{BB962C8B-B14F-4D97-AF65-F5344CB8AC3E}">
        <p14:creationId xmlns:p14="http://schemas.microsoft.com/office/powerpoint/2010/main" val="1872242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2209800"/>
            <a:ext cx="7696200" cy="3657600"/>
          </a:xfrm>
        </p:spPr>
        <p:txBody>
          <a:bodyPr>
            <a:normAutofit/>
          </a:bodyPr>
          <a:lstStyle/>
          <a:p>
            <a:pPr marL="400050" lvl="2" indent="0">
              <a:lnSpc>
                <a:spcPct val="120000"/>
              </a:lnSpc>
              <a:spcBef>
                <a:spcPts val="0"/>
              </a:spcBef>
            </a:pPr>
            <a:r>
              <a:rPr lang="en-US" sz="2400" b="1" dirty="0">
                <a:solidFill>
                  <a:srgbClr val="000000"/>
                </a:solidFill>
              </a:rPr>
              <a:t>What activities, experiences and beliefs bring your life meaning and allow you to live well? </a:t>
            </a:r>
          </a:p>
          <a:p>
            <a:pPr marL="1200150" lvl="3" indent="-342900">
              <a:lnSpc>
                <a:spcPct val="120000"/>
              </a:lnSpc>
              <a:spcBef>
                <a:spcPts val="0"/>
              </a:spcBef>
              <a:buFont typeface="Courier New" panose="02070309020205020404" pitchFamily="49" charset="0"/>
              <a:buChar char="o"/>
            </a:pPr>
            <a:r>
              <a:rPr lang="en-US" dirty="0" smtClean="0">
                <a:solidFill>
                  <a:srgbClr val="000000"/>
                </a:solidFill>
              </a:rPr>
              <a:t>Exploring </a:t>
            </a:r>
            <a:r>
              <a:rPr lang="en-US" dirty="0">
                <a:solidFill>
                  <a:srgbClr val="000000"/>
                </a:solidFill>
              </a:rPr>
              <a:t>meaning – asking about personal meaning of words and phrases (i.e. “I don’t want to be a vegetable,” “I want to die with dignity”.)</a:t>
            </a:r>
          </a:p>
          <a:p>
            <a:pPr marL="1143000" lvl="3" indent="-285750">
              <a:lnSpc>
                <a:spcPct val="120000"/>
              </a:lnSpc>
              <a:spcBef>
                <a:spcPts val="0"/>
              </a:spcBef>
              <a:buFont typeface="Courier New" panose="02070309020205020404" pitchFamily="49" charset="0"/>
              <a:buChar char="o"/>
            </a:pPr>
            <a:r>
              <a:rPr lang="en-US" dirty="0">
                <a:solidFill>
                  <a:srgbClr val="000000"/>
                </a:solidFill>
              </a:rPr>
              <a:t>Digging deeper – repeating certain questions multiple times to fully explore significance and meaning (i.e. “what else did you learn?” “is anything else important to you?”)</a:t>
            </a:r>
          </a:p>
          <a:p>
            <a:pPr marL="1143000" lvl="3" indent="-285750">
              <a:lnSpc>
                <a:spcPct val="120000"/>
              </a:lnSpc>
              <a:spcBef>
                <a:spcPts val="0"/>
              </a:spcBef>
              <a:buFont typeface="Courier New" panose="02070309020205020404" pitchFamily="49" charset="0"/>
              <a:buChar char="o"/>
            </a:pPr>
            <a:endParaRPr lang="en-US" sz="1600" dirty="0">
              <a:solidFill>
                <a:schemeClr val="tx2"/>
              </a:solidFill>
            </a:endParaRPr>
          </a:p>
          <a:p>
            <a:pPr marL="685800" lvl="2" indent="-285750">
              <a:lnSpc>
                <a:spcPct val="120000"/>
              </a:lnSpc>
              <a:spcBef>
                <a:spcPts val="0"/>
              </a:spcBef>
              <a:buFont typeface="Courier New" panose="02070309020205020404" pitchFamily="49" charset="0"/>
              <a:buChar char="o"/>
            </a:pPr>
            <a:endParaRPr lang="en-US" sz="1600" dirty="0">
              <a:solidFill>
                <a:schemeClr val="tx2"/>
              </a:solidFill>
            </a:endParaRPr>
          </a:p>
          <a:p>
            <a:pPr marL="742950" lvl="2" indent="-342900">
              <a:lnSpc>
                <a:spcPct val="120000"/>
              </a:lnSpc>
              <a:spcBef>
                <a:spcPts val="0"/>
              </a:spcBef>
              <a:buFont typeface="Courier New" panose="02070309020205020404" pitchFamily="49" charset="0"/>
              <a:buChar char="o"/>
            </a:pPr>
            <a:endParaRPr lang="en-US" sz="1600" dirty="0">
              <a:solidFill>
                <a:schemeClr val="tx2"/>
              </a:solidFill>
            </a:endParaRPr>
          </a:p>
          <a:p>
            <a:pPr marL="342900" indent="-342900">
              <a:buFont typeface="Arial" panose="020B0604020202020204" pitchFamily="34" charset="0"/>
              <a:buChar char="•"/>
            </a:pPr>
            <a:endParaRPr lang="en-US" sz="2000" dirty="0" smtClean="0"/>
          </a:p>
          <a:p>
            <a:pPr marL="457200" indent="-457200">
              <a:buFont typeface="+mj-lt"/>
              <a:buAutoNum type="arabicPeriod"/>
            </a:pPr>
            <a:endParaRPr lang="en-US" sz="2000" dirty="0"/>
          </a:p>
        </p:txBody>
      </p:sp>
      <p:sp>
        <p:nvSpPr>
          <p:cNvPr id="4" name="Subtitle 3"/>
          <p:cNvSpPr>
            <a:spLocks noGrp="1"/>
          </p:cNvSpPr>
          <p:nvPr>
            <p:ph type="subTitle" idx="11"/>
          </p:nvPr>
        </p:nvSpPr>
        <p:spPr/>
        <p:txBody>
          <a:bodyPr/>
          <a:lstStyle/>
          <a:p>
            <a:r>
              <a:rPr lang="en-US" dirty="0" smtClean="0"/>
              <a:t>Practice Question</a:t>
            </a:r>
            <a:endParaRPr lang="en-US" dirty="0"/>
          </a:p>
        </p:txBody>
      </p:sp>
      <p:sp>
        <p:nvSpPr>
          <p:cNvPr id="5" name="Title 4"/>
          <p:cNvSpPr>
            <a:spLocks noGrp="1"/>
          </p:cNvSpPr>
          <p:nvPr>
            <p:ph type="title"/>
          </p:nvPr>
        </p:nvSpPr>
        <p:spPr/>
        <p:txBody>
          <a:bodyPr/>
          <a:lstStyle/>
          <a:p>
            <a:r>
              <a:rPr lang="en-US" dirty="0" smtClean="0"/>
              <a:t>Advance Care Planning</a:t>
            </a:r>
            <a:endParaRPr lang="en-US" dirty="0"/>
          </a:p>
        </p:txBody>
      </p:sp>
    </p:spTree>
    <p:extLst>
      <p:ext uri="{BB962C8B-B14F-4D97-AF65-F5344CB8AC3E}">
        <p14:creationId xmlns:p14="http://schemas.microsoft.com/office/powerpoint/2010/main" val="276914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2209800"/>
            <a:ext cx="7696200" cy="3657600"/>
          </a:xfrm>
        </p:spPr>
        <p:txBody>
          <a:bodyPr>
            <a:normAutofit/>
          </a:bodyPr>
          <a:lstStyle/>
          <a:p>
            <a:pPr marL="685800" lvl="2" indent="-285750">
              <a:lnSpc>
                <a:spcPct val="120000"/>
              </a:lnSpc>
              <a:spcBef>
                <a:spcPts val="0"/>
              </a:spcBef>
              <a:buFont typeface="Courier New" panose="02070309020205020404" pitchFamily="49" charset="0"/>
              <a:buChar char="o"/>
            </a:pPr>
            <a:endParaRPr lang="en-US" sz="1600" dirty="0">
              <a:solidFill>
                <a:schemeClr val="tx2"/>
              </a:solidFill>
            </a:endParaRPr>
          </a:p>
          <a:p>
            <a:pPr marL="742950" lvl="2" indent="-342900">
              <a:lnSpc>
                <a:spcPct val="120000"/>
              </a:lnSpc>
              <a:spcBef>
                <a:spcPts val="0"/>
              </a:spcBef>
              <a:buFont typeface="Courier New" panose="02070309020205020404" pitchFamily="49" charset="0"/>
              <a:buChar char="o"/>
            </a:pPr>
            <a:endParaRPr lang="en-US" sz="1600" dirty="0">
              <a:solidFill>
                <a:schemeClr val="tx2"/>
              </a:solidFill>
            </a:endParaRPr>
          </a:p>
          <a:p>
            <a:pPr marL="342900" indent="-342900">
              <a:buFont typeface="Arial" panose="020B0604020202020204" pitchFamily="34" charset="0"/>
              <a:buChar char="•"/>
            </a:pPr>
            <a:endParaRPr lang="en-US" sz="2000" dirty="0" smtClean="0"/>
          </a:p>
          <a:p>
            <a:pPr marL="457200" indent="-457200">
              <a:buFont typeface="+mj-lt"/>
              <a:buAutoNum type="arabicPeriod"/>
            </a:pPr>
            <a:endParaRPr lang="en-US" sz="2000" dirty="0"/>
          </a:p>
        </p:txBody>
      </p:sp>
      <p:sp>
        <p:nvSpPr>
          <p:cNvPr id="5" name="Title 4"/>
          <p:cNvSpPr>
            <a:spLocks noGrp="1"/>
          </p:cNvSpPr>
          <p:nvPr>
            <p:ph type="title"/>
          </p:nvPr>
        </p:nvSpPr>
        <p:spPr/>
        <p:txBody>
          <a:bodyPr/>
          <a:lstStyle/>
          <a:p>
            <a:r>
              <a:rPr lang="en-US" dirty="0" smtClean="0"/>
              <a:t>End of Life Choices </a:t>
            </a:r>
            <a:endParaRPr lang="en-US" dirty="0"/>
          </a:p>
        </p:txBody>
      </p:sp>
      <p:pic>
        <p:nvPicPr>
          <p:cNvPr id="3074" name="Picture 2" descr="http://imgc-cn.artprintimages.com/images/P-473-488-90/60/6066/REZD100Z/posters/barbara-smaller-my-goal-is-to-die-before-there-s-a-technology-breakthrough-that-forces-me-new-yorker-cartoo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67000" y="1524000"/>
            <a:ext cx="4389120" cy="438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685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2209800"/>
            <a:ext cx="7696200" cy="3657600"/>
          </a:xfrm>
        </p:spPr>
        <p:txBody>
          <a:bodyPr>
            <a:normAutofit fontScale="92500" lnSpcReduction="10000"/>
          </a:bodyPr>
          <a:lstStyle/>
          <a:p>
            <a:r>
              <a:rPr lang="en-US" sz="2400" dirty="0">
                <a:solidFill>
                  <a:srgbClr val="000000"/>
                </a:solidFill>
              </a:rPr>
              <a:t>“It has been noted that people want more control over their own death and in demonstration of respect for self-determination, social workers have an ethical responsibility to advocate for patient’s choice.”</a:t>
            </a:r>
          </a:p>
          <a:p>
            <a:endParaRPr lang="en-US" sz="1500" dirty="0">
              <a:solidFill>
                <a:srgbClr val="000000"/>
              </a:solidFill>
            </a:endParaRPr>
          </a:p>
          <a:p>
            <a:r>
              <a:rPr lang="en-US" sz="2400" dirty="0">
                <a:solidFill>
                  <a:srgbClr val="000000"/>
                </a:solidFill>
              </a:rPr>
              <a:t>Social workers “must be careful to acknowledge that their values may be different than client’s values and that self-determination precludes pressuring clients to make decisions that correspond to social workers’ values.” </a:t>
            </a:r>
          </a:p>
          <a:p>
            <a:r>
              <a:rPr lang="en-US" sz="2400" dirty="0">
                <a:solidFill>
                  <a:srgbClr val="000000"/>
                </a:solidFill>
              </a:rPr>
              <a:t>(p. 58) </a:t>
            </a:r>
          </a:p>
          <a:p>
            <a:pPr marL="685800" lvl="2" indent="-285750">
              <a:lnSpc>
                <a:spcPct val="120000"/>
              </a:lnSpc>
              <a:spcBef>
                <a:spcPts val="0"/>
              </a:spcBef>
              <a:buFont typeface="Courier New" panose="02070309020205020404" pitchFamily="49" charset="0"/>
              <a:buChar char="o"/>
            </a:pPr>
            <a:endParaRPr lang="en-US" sz="1600" dirty="0">
              <a:solidFill>
                <a:schemeClr val="tx2"/>
              </a:solidFill>
            </a:endParaRPr>
          </a:p>
          <a:p>
            <a:pPr marL="742950" lvl="2" indent="-342900">
              <a:lnSpc>
                <a:spcPct val="120000"/>
              </a:lnSpc>
              <a:spcBef>
                <a:spcPts val="0"/>
              </a:spcBef>
              <a:buFont typeface="Courier New" panose="02070309020205020404" pitchFamily="49" charset="0"/>
              <a:buChar char="o"/>
            </a:pPr>
            <a:endParaRPr lang="en-US" sz="1600" dirty="0">
              <a:solidFill>
                <a:schemeClr val="tx2"/>
              </a:solidFill>
            </a:endParaRPr>
          </a:p>
          <a:p>
            <a:pPr marL="342900" indent="-342900">
              <a:buFont typeface="Arial" panose="020B0604020202020204" pitchFamily="34" charset="0"/>
              <a:buChar char="•"/>
            </a:pPr>
            <a:endParaRPr lang="en-US" sz="2000" dirty="0" smtClean="0"/>
          </a:p>
          <a:p>
            <a:pPr marL="457200" indent="-457200">
              <a:buFont typeface="+mj-lt"/>
              <a:buAutoNum type="arabicPeriod"/>
            </a:pPr>
            <a:endParaRPr lang="en-US" sz="2000" dirty="0"/>
          </a:p>
        </p:txBody>
      </p:sp>
      <p:sp>
        <p:nvSpPr>
          <p:cNvPr id="4" name="Subtitle 3"/>
          <p:cNvSpPr>
            <a:spLocks noGrp="1"/>
          </p:cNvSpPr>
          <p:nvPr>
            <p:ph type="subTitle" idx="11"/>
          </p:nvPr>
        </p:nvSpPr>
        <p:spPr/>
        <p:txBody>
          <a:bodyPr>
            <a:normAutofit fontScale="70000" lnSpcReduction="20000"/>
          </a:bodyPr>
          <a:lstStyle/>
          <a:p>
            <a:r>
              <a:rPr lang="en-US" b="0" dirty="0" err="1"/>
              <a:t>Csikai</a:t>
            </a:r>
            <a:r>
              <a:rPr lang="en-US" b="0" dirty="0"/>
              <a:t>, E. L. (1999). Euthanasia and assisted suicide: Issues for social work practice. </a:t>
            </a:r>
            <a:r>
              <a:rPr lang="en-US" b="0" i="1" dirty="0"/>
              <a:t>Journal of </a:t>
            </a:r>
            <a:r>
              <a:rPr lang="en-US" b="0" i="1" dirty="0" err="1"/>
              <a:t>gerontological</a:t>
            </a:r>
            <a:r>
              <a:rPr lang="en-US" b="0" i="1" dirty="0"/>
              <a:t> social work</a:t>
            </a:r>
            <a:r>
              <a:rPr lang="en-US" b="0" dirty="0"/>
              <a:t>, </a:t>
            </a:r>
            <a:r>
              <a:rPr lang="en-US" b="0" i="1" dirty="0"/>
              <a:t>31</a:t>
            </a:r>
            <a:r>
              <a:rPr lang="en-US" b="0" dirty="0"/>
              <a:t>(3-4), 49-63.</a:t>
            </a:r>
            <a:endParaRPr lang="en-US" dirty="0">
              <a:solidFill>
                <a:schemeClr val="bg2">
                  <a:lumMod val="10000"/>
                </a:schemeClr>
              </a:solidFill>
            </a:endParaRPr>
          </a:p>
          <a:p>
            <a:endParaRPr lang="en-US" dirty="0"/>
          </a:p>
        </p:txBody>
      </p:sp>
      <p:sp>
        <p:nvSpPr>
          <p:cNvPr id="5" name="Title 4"/>
          <p:cNvSpPr>
            <a:spLocks noGrp="1"/>
          </p:cNvSpPr>
          <p:nvPr>
            <p:ph type="title"/>
          </p:nvPr>
        </p:nvSpPr>
        <p:spPr/>
        <p:txBody>
          <a:bodyPr/>
          <a:lstStyle/>
          <a:p>
            <a:r>
              <a:rPr lang="en-US" dirty="0" smtClean="0"/>
              <a:t>End of Life Choices </a:t>
            </a:r>
            <a:endParaRPr lang="en-US" dirty="0"/>
          </a:p>
        </p:txBody>
      </p:sp>
    </p:spTree>
    <p:extLst>
      <p:ext uri="{BB962C8B-B14F-4D97-AF65-F5344CB8AC3E}">
        <p14:creationId xmlns:p14="http://schemas.microsoft.com/office/powerpoint/2010/main" val="3374419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1981200"/>
            <a:ext cx="7696200" cy="3886200"/>
          </a:xfrm>
        </p:spPr>
        <p:txBody>
          <a:bodyPr>
            <a:normAutofit fontScale="62500" lnSpcReduction="20000"/>
          </a:bodyPr>
          <a:lstStyle/>
          <a:p>
            <a:r>
              <a:rPr lang="en-US" sz="2700" dirty="0" smtClean="0">
                <a:solidFill>
                  <a:srgbClr val="080808"/>
                </a:solidFill>
              </a:rPr>
              <a:t>“The </a:t>
            </a:r>
            <a:r>
              <a:rPr lang="en-US" sz="2700" dirty="0">
                <a:solidFill>
                  <a:srgbClr val="080808"/>
                </a:solidFill>
              </a:rPr>
              <a:t>social workers working in palliative and end of life care are expected to be familiar with the common and complex bioethical considerations and legal issues such as </a:t>
            </a:r>
            <a:r>
              <a:rPr lang="en-US" sz="2700" b="1" dirty="0">
                <a:solidFill>
                  <a:srgbClr val="080808"/>
                </a:solidFill>
              </a:rPr>
              <a:t>the right to refuse treatment; proxy decision making; withdrawal or withholding of treatment, including termination of ventilator support and withdrawal of fluids and nutrition; and physician aid in dying</a:t>
            </a:r>
            <a:r>
              <a:rPr lang="en-US" sz="2700" dirty="0">
                <a:solidFill>
                  <a:srgbClr val="080808"/>
                </a:solidFill>
              </a:rPr>
              <a:t>. End of life issues are recognized as controversial, because they reflect the varied value systems of different groups. Consequently, </a:t>
            </a:r>
            <a:r>
              <a:rPr lang="en-US" sz="2700" b="1" dirty="0">
                <a:solidFill>
                  <a:srgbClr val="080808"/>
                </a:solidFill>
              </a:rPr>
              <a:t>NASW does not take a position concerning the morality of end of life decisions, but affirms the right of the individual to determine the level of his or her care. </a:t>
            </a:r>
            <a:r>
              <a:rPr lang="en-US" sz="2700" dirty="0">
                <a:solidFill>
                  <a:srgbClr val="080808"/>
                </a:solidFill>
              </a:rPr>
              <a:t>Particular consideration should be given to special populations, such as people with mental illness, with developmental disability, individuals whose capacity or competence is questioned, children, and other groups who are vulnerable to coercion or who lack decisional capacity.”</a:t>
            </a:r>
          </a:p>
          <a:p>
            <a:pPr marL="685800" lvl="2" indent="-285750">
              <a:lnSpc>
                <a:spcPct val="120000"/>
              </a:lnSpc>
              <a:spcBef>
                <a:spcPts val="0"/>
              </a:spcBef>
              <a:buFont typeface="Courier New" panose="02070309020205020404" pitchFamily="49" charset="0"/>
              <a:buChar char="o"/>
            </a:pPr>
            <a:endParaRPr lang="en-US" sz="1600" dirty="0">
              <a:solidFill>
                <a:schemeClr val="tx2"/>
              </a:solidFill>
            </a:endParaRPr>
          </a:p>
          <a:p>
            <a:pPr marL="742950" lvl="2" indent="-342900">
              <a:lnSpc>
                <a:spcPct val="120000"/>
              </a:lnSpc>
              <a:spcBef>
                <a:spcPts val="0"/>
              </a:spcBef>
              <a:buFont typeface="Courier New" panose="02070309020205020404" pitchFamily="49" charset="0"/>
              <a:buChar char="o"/>
            </a:pPr>
            <a:endParaRPr lang="en-US" sz="1600" dirty="0">
              <a:solidFill>
                <a:schemeClr val="tx2"/>
              </a:solidFill>
            </a:endParaRPr>
          </a:p>
          <a:p>
            <a:pPr marL="342900" indent="-342900">
              <a:buFont typeface="Arial" panose="020B0604020202020204" pitchFamily="34" charset="0"/>
              <a:buChar char="•"/>
            </a:pPr>
            <a:endParaRPr lang="en-US" sz="2000" dirty="0" smtClean="0"/>
          </a:p>
          <a:p>
            <a:pPr marL="457200" indent="-457200">
              <a:buFont typeface="+mj-lt"/>
              <a:buAutoNum type="arabicPeriod"/>
            </a:pPr>
            <a:endParaRPr lang="en-US" sz="2000" dirty="0"/>
          </a:p>
        </p:txBody>
      </p:sp>
      <p:sp>
        <p:nvSpPr>
          <p:cNvPr id="4" name="Subtitle 3"/>
          <p:cNvSpPr>
            <a:spLocks noGrp="1"/>
          </p:cNvSpPr>
          <p:nvPr>
            <p:ph type="subTitle" idx="11"/>
          </p:nvPr>
        </p:nvSpPr>
        <p:spPr/>
        <p:txBody>
          <a:bodyPr>
            <a:normAutofit fontScale="70000" lnSpcReduction="20000"/>
          </a:bodyPr>
          <a:lstStyle/>
          <a:p>
            <a:r>
              <a:rPr lang="en-US" b="0" dirty="0"/>
              <a:t>Bailey, G. (2004). NASW standards for social work practice in palliative and end of life care. </a:t>
            </a:r>
            <a:r>
              <a:rPr lang="en-US" b="0" i="1" dirty="0"/>
              <a:t>National Academy of Social Workers. </a:t>
            </a:r>
            <a:endParaRPr lang="en-US" dirty="0">
              <a:solidFill>
                <a:schemeClr val="bg2">
                  <a:lumMod val="10000"/>
                </a:schemeClr>
              </a:solidFill>
            </a:endParaRPr>
          </a:p>
          <a:p>
            <a:endParaRPr lang="en-US" dirty="0"/>
          </a:p>
        </p:txBody>
      </p:sp>
      <p:sp>
        <p:nvSpPr>
          <p:cNvPr id="5" name="Title 4"/>
          <p:cNvSpPr>
            <a:spLocks noGrp="1"/>
          </p:cNvSpPr>
          <p:nvPr>
            <p:ph type="title"/>
          </p:nvPr>
        </p:nvSpPr>
        <p:spPr/>
        <p:txBody>
          <a:bodyPr/>
          <a:lstStyle/>
          <a:p>
            <a:r>
              <a:rPr lang="en-US" dirty="0" smtClean="0"/>
              <a:t>End of Life Choices </a:t>
            </a:r>
            <a:endParaRPr lang="en-US" dirty="0"/>
          </a:p>
        </p:txBody>
      </p:sp>
    </p:spTree>
    <p:extLst>
      <p:ext uri="{BB962C8B-B14F-4D97-AF65-F5344CB8AC3E}">
        <p14:creationId xmlns:p14="http://schemas.microsoft.com/office/powerpoint/2010/main" val="3315312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1981200"/>
            <a:ext cx="7696200" cy="3886200"/>
          </a:xfrm>
        </p:spPr>
        <p:txBody>
          <a:bodyPr>
            <a:normAutofit fontScale="85000" lnSpcReduction="10000"/>
          </a:bodyPr>
          <a:lstStyle/>
          <a:p>
            <a:r>
              <a:rPr lang="en-US" sz="2400" b="1" dirty="0">
                <a:solidFill>
                  <a:schemeClr val="bg2">
                    <a:lumMod val="10000"/>
                  </a:schemeClr>
                </a:solidFill>
              </a:rPr>
              <a:t>Guidelines from American Academy of Hospice and Palliative Medicine (AAHPM) for initial responses to requests to control dying</a:t>
            </a:r>
            <a:r>
              <a:rPr lang="en-US" sz="2400" dirty="0">
                <a:solidFill>
                  <a:schemeClr val="bg2">
                    <a:lumMod val="10000"/>
                  </a:schemeClr>
                </a:solidFill>
              </a:rPr>
              <a:t>:</a:t>
            </a:r>
          </a:p>
          <a:p>
            <a:pPr marL="342900" indent="-342900">
              <a:buFont typeface="Arial" panose="020B0604020202020204" pitchFamily="34" charset="0"/>
              <a:buChar char="•"/>
            </a:pPr>
            <a:r>
              <a:rPr lang="en-US" sz="2600" dirty="0">
                <a:solidFill>
                  <a:schemeClr val="bg2">
                    <a:lumMod val="10000"/>
                  </a:schemeClr>
                </a:solidFill>
              </a:rPr>
              <a:t>Respond empathically and validate patient's emotions.</a:t>
            </a:r>
          </a:p>
          <a:p>
            <a:pPr marL="342900" lvl="0" indent="-342900">
              <a:buFont typeface="Arial" panose="020B0604020202020204" pitchFamily="34" charset="0"/>
              <a:buChar char="•"/>
            </a:pPr>
            <a:r>
              <a:rPr lang="en-US" sz="2600" dirty="0">
                <a:solidFill>
                  <a:schemeClr val="bg2">
                    <a:lumMod val="10000"/>
                  </a:schemeClr>
                </a:solidFill>
              </a:rPr>
              <a:t>Utilize a caring and understanding approach to encourage dialogue and trust and to assure the best chance of relieving distress.</a:t>
            </a:r>
          </a:p>
          <a:p>
            <a:pPr marL="342900" indent="-342900">
              <a:buFont typeface="Arial" panose="020B0604020202020204" pitchFamily="34" charset="0"/>
              <a:buChar char="•"/>
            </a:pPr>
            <a:r>
              <a:rPr lang="en-US" sz="2600" dirty="0">
                <a:solidFill>
                  <a:schemeClr val="bg2">
                    <a:lumMod val="10000"/>
                  </a:schemeClr>
                </a:solidFill>
              </a:rPr>
              <a:t>Intensify treatment of pain and other physical symptoms.</a:t>
            </a:r>
          </a:p>
          <a:p>
            <a:pPr marL="342900" lvl="0" indent="-342900">
              <a:buFont typeface="Arial" panose="020B0604020202020204" pitchFamily="34" charset="0"/>
              <a:buChar char="•"/>
            </a:pPr>
            <a:r>
              <a:rPr lang="en-US" sz="2600" dirty="0">
                <a:solidFill>
                  <a:schemeClr val="bg2">
                    <a:lumMod val="10000"/>
                  </a:schemeClr>
                </a:solidFill>
              </a:rPr>
              <a:t>Consult with specialists in palliative care and/or hospice.</a:t>
            </a:r>
          </a:p>
          <a:p>
            <a:pPr marL="685800" lvl="2" indent="-285750">
              <a:lnSpc>
                <a:spcPct val="120000"/>
              </a:lnSpc>
              <a:spcBef>
                <a:spcPts val="0"/>
              </a:spcBef>
              <a:buFont typeface="Courier New" panose="02070309020205020404" pitchFamily="49" charset="0"/>
              <a:buChar char="o"/>
            </a:pPr>
            <a:endParaRPr lang="en-US" sz="1600" dirty="0">
              <a:solidFill>
                <a:schemeClr val="tx2"/>
              </a:solidFill>
            </a:endParaRPr>
          </a:p>
          <a:p>
            <a:pPr marL="742950" lvl="2" indent="-342900">
              <a:lnSpc>
                <a:spcPct val="120000"/>
              </a:lnSpc>
              <a:spcBef>
                <a:spcPts val="0"/>
              </a:spcBef>
              <a:buFont typeface="Courier New" panose="02070309020205020404" pitchFamily="49" charset="0"/>
              <a:buChar char="o"/>
            </a:pPr>
            <a:endParaRPr lang="en-US" sz="1600" dirty="0">
              <a:solidFill>
                <a:schemeClr val="tx2"/>
              </a:solidFill>
            </a:endParaRPr>
          </a:p>
          <a:p>
            <a:pPr marL="342900" indent="-342900">
              <a:buFont typeface="Arial" panose="020B0604020202020204" pitchFamily="34" charset="0"/>
              <a:buChar char="•"/>
            </a:pPr>
            <a:endParaRPr lang="en-US" sz="2000" dirty="0" smtClean="0"/>
          </a:p>
          <a:p>
            <a:pPr marL="457200" indent="-457200">
              <a:buFont typeface="+mj-lt"/>
              <a:buAutoNum type="arabicPeriod"/>
            </a:pPr>
            <a:endParaRPr lang="en-US" sz="2000" dirty="0"/>
          </a:p>
        </p:txBody>
      </p:sp>
      <p:sp>
        <p:nvSpPr>
          <p:cNvPr id="4" name="Subtitle 3"/>
          <p:cNvSpPr>
            <a:spLocks noGrp="1"/>
          </p:cNvSpPr>
          <p:nvPr>
            <p:ph type="subTitle" idx="11"/>
          </p:nvPr>
        </p:nvSpPr>
        <p:spPr/>
        <p:txBody>
          <a:bodyPr>
            <a:normAutofit fontScale="70000" lnSpcReduction="20000"/>
          </a:bodyPr>
          <a:lstStyle/>
          <a:p>
            <a:r>
              <a:rPr lang="en-US" b="0" dirty="0"/>
              <a:t>American Academy of Hospice and Palliative Medicine ( 2007). </a:t>
            </a:r>
            <a:r>
              <a:rPr lang="en-US" b="0" i="1" dirty="0"/>
              <a:t>Physician-assisted death. </a:t>
            </a:r>
            <a:r>
              <a:rPr lang="en-US" b="0" u="sng" dirty="0"/>
              <a:t>http://aahpm.org/positions/pad</a:t>
            </a:r>
            <a:endParaRPr lang="en-US" dirty="0"/>
          </a:p>
        </p:txBody>
      </p:sp>
      <p:sp>
        <p:nvSpPr>
          <p:cNvPr id="5" name="Title 4"/>
          <p:cNvSpPr>
            <a:spLocks noGrp="1"/>
          </p:cNvSpPr>
          <p:nvPr>
            <p:ph type="title"/>
          </p:nvPr>
        </p:nvSpPr>
        <p:spPr/>
        <p:txBody>
          <a:bodyPr/>
          <a:lstStyle/>
          <a:p>
            <a:r>
              <a:rPr lang="en-US" dirty="0" smtClean="0"/>
              <a:t>End of Life Choices </a:t>
            </a:r>
            <a:endParaRPr lang="en-US" dirty="0"/>
          </a:p>
        </p:txBody>
      </p:sp>
    </p:spTree>
    <p:extLst>
      <p:ext uri="{BB962C8B-B14F-4D97-AF65-F5344CB8AC3E}">
        <p14:creationId xmlns:p14="http://schemas.microsoft.com/office/powerpoint/2010/main" val="13496401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1981200"/>
            <a:ext cx="7696200" cy="3886200"/>
          </a:xfrm>
        </p:spPr>
        <p:txBody>
          <a:bodyPr>
            <a:normAutofit fontScale="92500" lnSpcReduction="20000"/>
          </a:bodyPr>
          <a:lstStyle/>
          <a:p>
            <a:r>
              <a:rPr lang="en-US" sz="2400" b="1" dirty="0">
                <a:solidFill>
                  <a:schemeClr val="bg2">
                    <a:lumMod val="10000"/>
                  </a:schemeClr>
                </a:solidFill>
              </a:rPr>
              <a:t>Guidelines from American Academy of Hospice and Palliative Medicine (AAHPM) for initial responses to requests to control </a:t>
            </a:r>
            <a:r>
              <a:rPr lang="en-US" sz="2400" b="1" dirty="0" smtClean="0">
                <a:solidFill>
                  <a:schemeClr val="bg2">
                    <a:lumMod val="10000"/>
                  </a:schemeClr>
                </a:solidFill>
              </a:rPr>
              <a:t>dying cont.</a:t>
            </a:r>
            <a:r>
              <a:rPr lang="en-US" sz="2400" dirty="0" smtClean="0">
                <a:solidFill>
                  <a:schemeClr val="bg2">
                    <a:lumMod val="10000"/>
                  </a:schemeClr>
                </a:solidFill>
              </a:rPr>
              <a:t>:</a:t>
            </a:r>
            <a:endParaRPr lang="en-US" sz="2400" dirty="0">
              <a:solidFill>
                <a:schemeClr val="bg2">
                  <a:lumMod val="10000"/>
                </a:schemeClr>
              </a:solidFill>
            </a:endParaRPr>
          </a:p>
          <a:p>
            <a:pPr marL="342900" lvl="0" indent="-342900">
              <a:buFont typeface="Arial" panose="020B0604020202020204" pitchFamily="34" charset="0"/>
              <a:buChar char="•"/>
            </a:pPr>
            <a:r>
              <a:rPr lang="en-US" sz="2600" dirty="0" smtClean="0">
                <a:solidFill>
                  <a:schemeClr val="bg2">
                    <a:lumMod val="10000"/>
                  </a:schemeClr>
                </a:solidFill>
              </a:rPr>
              <a:t>Identify </a:t>
            </a:r>
            <a:r>
              <a:rPr lang="en-US" sz="2600" dirty="0">
                <a:solidFill>
                  <a:schemeClr val="bg2">
                    <a:lumMod val="10000"/>
                  </a:schemeClr>
                </a:solidFill>
              </a:rPr>
              <a:t>and treat depression, anxiety, and/or spiritual suffering when present.</a:t>
            </a:r>
          </a:p>
          <a:p>
            <a:pPr marL="342900" lvl="0" indent="-342900">
              <a:buFont typeface="Arial" panose="020B0604020202020204" pitchFamily="34" charset="0"/>
              <a:buChar char="•"/>
            </a:pPr>
            <a:r>
              <a:rPr lang="en-US" sz="2600" dirty="0">
                <a:solidFill>
                  <a:schemeClr val="bg2">
                    <a:lumMod val="10000"/>
                  </a:schemeClr>
                </a:solidFill>
              </a:rPr>
              <a:t>Consult with experts in spiritual or psychological suffering, or other specialty areas depending on the patient's circumstances.</a:t>
            </a:r>
          </a:p>
          <a:p>
            <a:pPr marL="342900" lvl="0" indent="-342900">
              <a:buFont typeface="Arial" panose="020B0604020202020204" pitchFamily="34" charset="0"/>
              <a:buChar char="•"/>
            </a:pPr>
            <a:r>
              <a:rPr lang="en-US" sz="2600" dirty="0">
                <a:solidFill>
                  <a:schemeClr val="bg2">
                    <a:lumMod val="10000"/>
                  </a:schemeClr>
                </a:solidFill>
              </a:rPr>
              <a:t>Commit to the patient to work toward a mutually acceptable solution for his or her suffering.</a:t>
            </a:r>
          </a:p>
          <a:p>
            <a:pPr marL="685800" lvl="2" indent="-285750">
              <a:lnSpc>
                <a:spcPct val="120000"/>
              </a:lnSpc>
              <a:spcBef>
                <a:spcPts val="0"/>
              </a:spcBef>
              <a:buFont typeface="Courier New" panose="02070309020205020404" pitchFamily="49" charset="0"/>
              <a:buChar char="o"/>
            </a:pPr>
            <a:endParaRPr lang="en-US" sz="1600" dirty="0">
              <a:solidFill>
                <a:schemeClr val="tx2"/>
              </a:solidFill>
            </a:endParaRPr>
          </a:p>
          <a:p>
            <a:pPr marL="742950" lvl="2" indent="-342900">
              <a:lnSpc>
                <a:spcPct val="120000"/>
              </a:lnSpc>
              <a:spcBef>
                <a:spcPts val="0"/>
              </a:spcBef>
              <a:buFont typeface="Courier New" panose="02070309020205020404" pitchFamily="49" charset="0"/>
              <a:buChar char="o"/>
            </a:pPr>
            <a:endParaRPr lang="en-US" sz="1600" dirty="0">
              <a:solidFill>
                <a:schemeClr val="tx2"/>
              </a:solidFill>
            </a:endParaRPr>
          </a:p>
          <a:p>
            <a:pPr marL="342900" indent="-342900">
              <a:buFont typeface="Arial" panose="020B0604020202020204" pitchFamily="34" charset="0"/>
              <a:buChar char="•"/>
            </a:pPr>
            <a:endParaRPr lang="en-US" sz="2000" dirty="0" smtClean="0"/>
          </a:p>
          <a:p>
            <a:pPr marL="457200" indent="-457200">
              <a:buFont typeface="+mj-lt"/>
              <a:buAutoNum type="arabicPeriod"/>
            </a:pPr>
            <a:endParaRPr lang="en-US" sz="2000" dirty="0"/>
          </a:p>
        </p:txBody>
      </p:sp>
      <p:sp>
        <p:nvSpPr>
          <p:cNvPr id="4" name="Subtitle 3"/>
          <p:cNvSpPr>
            <a:spLocks noGrp="1"/>
          </p:cNvSpPr>
          <p:nvPr>
            <p:ph type="subTitle" idx="11"/>
          </p:nvPr>
        </p:nvSpPr>
        <p:spPr/>
        <p:txBody>
          <a:bodyPr>
            <a:normAutofit fontScale="70000" lnSpcReduction="20000"/>
          </a:bodyPr>
          <a:lstStyle/>
          <a:p>
            <a:r>
              <a:rPr lang="en-US" b="0" dirty="0"/>
              <a:t>American Academy of Hospice and Palliative Medicine ( 2007). </a:t>
            </a:r>
            <a:r>
              <a:rPr lang="en-US" b="0" i="1" dirty="0"/>
              <a:t>Physician-assisted death. </a:t>
            </a:r>
            <a:r>
              <a:rPr lang="en-US" b="0" u="sng" dirty="0"/>
              <a:t>http://aahpm.org/positions/pad</a:t>
            </a:r>
            <a:endParaRPr lang="en-US" dirty="0"/>
          </a:p>
        </p:txBody>
      </p:sp>
      <p:sp>
        <p:nvSpPr>
          <p:cNvPr id="5" name="Title 4"/>
          <p:cNvSpPr>
            <a:spLocks noGrp="1"/>
          </p:cNvSpPr>
          <p:nvPr>
            <p:ph type="title"/>
          </p:nvPr>
        </p:nvSpPr>
        <p:spPr/>
        <p:txBody>
          <a:bodyPr/>
          <a:lstStyle/>
          <a:p>
            <a:r>
              <a:rPr lang="en-US" dirty="0" smtClean="0"/>
              <a:t>End of Life Choices </a:t>
            </a:r>
            <a:endParaRPr lang="en-US" dirty="0"/>
          </a:p>
        </p:txBody>
      </p:sp>
    </p:spTree>
    <p:extLst>
      <p:ext uri="{BB962C8B-B14F-4D97-AF65-F5344CB8AC3E}">
        <p14:creationId xmlns:p14="http://schemas.microsoft.com/office/powerpoint/2010/main" val="17795211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1981200"/>
            <a:ext cx="7696200" cy="3886200"/>
          </a:xfrm>
        </p:spPr>
        <p:txBody>
          <a:bodyPr>
            <a:normAutofit fontScale="92500" lnSpcReduction="10000"/>
          </a:bodyPr>
          <a:lstStyle/>
          <a:p>
            <a:pPr lvl="0"/>
            <a:r>
              <a:rPr lang="en-US" sz="1900" b="1" dirty="0" smtClean="0">
                <a:solidFill>
                  <a:schemeClr val="bg2">
                    <a:lumMod val="10000"/>
                  </a:schemeClr>
                </a:solidFill>
              </a:rPr>
              <a:t>Discontinuation </a:t>
            </a:r>
            <a:r>
              <a:rPr lang="en-US" sz="1900" b="1" dirty="0">
                <a:solidFill>
                  <a:schemeClr val="bg2">
                    <a:lumMod val="10000"/>
                  </a:schemeClr>
                </a:solidFill>
              </a:rPr>
              <a:t>of potentially life-prolonging treatments, including corticosteroids, insulin, dialysis, oxygen, </a:t>
            </a:r>
            <a:r>
              <a:rPr lang="en-US" sz="1900" b="1" dirty="0" smtClean="0">
                <a:solidFill>
                  <a:schemeClr val="bg2">
                    <a:lumMod val="10000"/>
                  </a:schemeClr>
                </a:solidFill>
              </a:rPr>
              <a:t>antibiotics, or </a:t>
            </a:r>
            <a:r>
              <a:rPr lang="en-US" sz="1900" b="1" dirty="0">
                <a:solidFill>
                  <a:schemeClr val="bg2">
                    <a:lumMod val="10000"/>
                  </a:schemeClr>
                </a:solidFill>
              </a:rPr>
              <a:t>artificial hydration or </a:t>
            </a:r>
            <a:r>
              <a:rPr lang="en-US" sz="1900" b="1" dirty="0" smtClean="0">
                <a:solidFill>
                  <a:schemeClr val="bg2">
                    <a:lumMod val="10000"/>
                  </a:schemeClr>
                </a:solidFill>
              </a:rPr>
              <a:t>nutrition.</a:t>
            </a:r>
          </a:p>
          <a:p>
            <a:pPr marL="285750" lvl="0" indent="-285750">
              <a:buFont typeface="Arial" panose="020B0604020202020204" pitchFamily="34" charset="0"/>
              <a:buChar char="•"/>
            </a:pPr>
            <a:r>
              <a:rPr lang="en-US" sz="1900" dirty="0" smtClean="0">
                <a:solidFill>
                  <a:schemeClr val="bg2">
                    <a:lumMod val="10000"/>
                  </a:schemeClr>
                </a:solidFill>
              </a:rPr>
              <a:t>Talk </a:t>
            </a:r>
            <a:r>
              <a:rPr lang="en-US" sz="1900" dirty="0">
                <a:solidFill>
                  <a:schemeClr val="bg2">
                    <a:lumMod val="10000"/>
                  </a:schemeClr>
                </a:solidFill>
              </a:rPr>
              <a:t>with doctor about burdens / benefits and process of </a:t>
            </a:r>
            <a:r>
              <a:rPr lang="en-US" sz="1900" dirty="0" smtClean="0">
                <a:solidFill>
                  <a:schemeClr val="bg2">
                    <a:lumMod val="10000"/>
                  </a:schemeClr>
                </a:solidFill>
              </a:rPr>
              <a:t>dying</a:t>
            </a:r>
          </a:p>
          <a:p>
            <a:pPr marL="285750" lvl="0" indent="-285750">
              <a:buFont typeface="Arial" panose="020B0604020202020204" pitchFamily="34" charset="0"/>
              <a:buChar char="•"/>
            </a:pPr>
            <a:r>
              <a:rPr lang="en-US" sz="1900" dirty="0" smtClean="0">
                <a:solidFill>
                  <a:schemeClr val="bg2">
                    <a:lumMod val="10000"/>
                  </a:schemeClr>
                </a:solidFill>
              </a:rPr>
              <a:t>Talk </a:t>
            </a:r>
            <a:r>
              <a:rPr lang="en-US" sz="1900" dirty="0">
                <a:solidFill>
                  <a:schemeClr val="bg2">
                    <a:lumMod val="10000"/>
                  </a:schemeClr>
                </a:solidFill>
              </a:rPr>
              <a:t>about what is needed to properly manage care (medications, 24/7 support, etc.)    </a:t>
            </a:r>
            <a:endParaRPr lang="en-US" sz="1900" dirty="0" smtClean="0">
              <a:solidFill>
                <a:schemeClr val="bg2">
                  <a:lumMod val="10000"/>
                </a:schemeClr>
              </a:solidFill>
            </a:endParaRPr>
          </a:p>
          <a:p>
            <a:pPr marL="285750" lvl="0" indent="-285750">
              <a:buFont typeface="Arial" panose="020B0604020202020204" pitchFamily="34" charset="0"/>
              <a:buChar char="•"/>
            </a:pPr>
            <a:r>
              <a:rPr lang="en-US" sz="1900" dirty="0" smtClean="0">
                <a:solidFill>
                  <a:schemeClr val="bg2">
                    <a:lumMod val="10000"/>
                  </a:schemeClr>
                </a:solidFill>
              </a:rPr>
              <a:t>Where </a:t>
            </a:r>
            <a:r>
              <a:rPr lang="en-US" sz="1900" dirty="0">
                <a:solidFill>
                  <a:schemeClr val="bg2">
                    <a:lumMod val="10000"/>
                  </a:schemeClr>
                </a:solidFill>
              </a:rPr>
              <a:t>will this take place? </a:t>
            </a:r>
            <a:endParaRPr lang="en-US" sz="1900" dirty="0" smtClean="0">
              <a:solidFill>
                <a:schemeClr val="bg2">
                  <a:lumMod val="10000"/>
                </a:schemeClr>
              </a:solidFill>
            </a:endParaRPr>
          </a:p>
          <a:p>
            <a:pPr marL="285750" lvl="0" indent="-285750">
              <a:buFont typeface="Arial" panose="020B0604020202020204" pitchFamily="34" charset="0"/>
              <a:buChar char="•"/>
            </a:pPr>
            <a:r>
              <a:rPr lang="en-US" sz="1900" dirty="0" smtClean="0">
                <a:solidFill>
                  <a:schemeClr val="bg2">
                    <a:lumMod val="10000"/>
                  </a:schemeClr>
                </a:solidFill>
              </a:rPr>
              <a:t>24/7 </a:t>
            </a:r>
            <a:r>
              <a:rPr lang="en-US" sz="1900" dirty="0">
                <a:solidFill>
                  <a:schemeClr val="bg2">
                    <a:lumMod val="10000"/>
                  </a:schemeClr>
                </a:solidFill>
              </a:rPr>
              <a:t>care recommended for safety and </a:t>
            </a:r>
            <a:r>
              <a:rPr lang="en-US" sz="1900" dirty="0" smtClean="0">
                <a:solidFill>
                  <a:schemeClr val="bg2">
                    <a:lumMod val="10000"/>
                  </a:schemeClr>
                </a:solidFill>
              </a:rPr>
              <a:t>comfort</a:t>
            </a:r>
          </a:p>
          <a:p>
            <a:pPr marL="285750" lvl="0" indent="-285750">
              <a:buFont typeface="Arial" panose="020B0604020202020204" pitchFamily="34" charset="0"/>
              <a:buChar char="•"/>
            </a:pPr>
            <a:r>
              <a:rPr lang="en-US" sz="1900" dirty="0" smtClean="0">
                <a:solidFill>
                  <a:schemeClr val="bg2">
                    <a:lumMod val="10000"/>
                  </a:schemeClr>
                </a:solidFill>
              </a:rPr>
              <a:t>These </a:t>
            </a:r>
            <a:r>
              <a:rPr lang="en-US" sz="1900" dirty="0">
                <a:solidFill>
                  <a:schemeClr val="bg2">
                    <a:lumMod val="10000"/>
                  </a:schemeClr>
                </a:solidFill>
              </a:rPr>
              <a:t>choices can be expressed in advance planning documents  </a:t>
            </a:r>
            <a:endParaRPr lang="en-US" sz="1900" dirty="0" smtClean="0">
              <a:solidFill>
                <a:schemeClr val="bg2">
                  <a:lumMod val="10000"/>
                </a:schemeClr>
              </a:solidFill>
            </a:endParaRPr>
          </a:p>
          <a:p>
            <a:pPr marL="285750" lvl="0" indent="-285750">
              <a:buFont typeface="Arial" panose="020B0604020202020204" pitchFamily="34" charset="0"/>
              <a:buChar char="•"/>
            </a:pPr>
            <a:r>
              <a:rPr lang="en-US" sz="1900" dirty="0" smtClean="0">
                <a:solidFill>
                  <a:schemeClr val="bg2">
                    <a:lumMod val="10000"/>
                  </a:schemeClr>
                </a:solidFill>
              </a:rPr>
              <a:t>In </a:t>
            </a:r>
            <a:r>
              <a:rPr lang="en-US" sz="1900" dirty="0" err="1">
                <a:solidFill>
                  <a:schemeClr val="bg2">
                    <a:lumMod val="10000"/>
                  </a:schemeClr>
                </a:solidFill>
              </a:rPr>
              <a:t>Schloendorff</a:t>
            </a:r>
            <a:r>
              <a:rPr lang="en-US" sz="1900" dirty="0">
                <a:solidFill>
                  <a:schemeClr val="bg2">
                    <a:lumMod val="10000"/>
                  </a:schemeClr>
                </a:solidFill>
              </a:rPr>
              <a:t> (1914) Justice Benjamin Cardozo declared: </a:t>
            </a:r>
            <a:r>
              <a:rPr lang="en-US" sz="1900" i="1" dirty="0">
                <a:solidFill>
                  <a:schemeClr val="bg2">
                    <a:lumMod val="10000"/>
                  </a:schemeClr>
                </a:solidFill>
              </a:rPr>
              <a:t>“</a:t>
            </a:r>
            <a:r>
              <a:rPr lang="en-US" sz="1900" dirty="0">
                <a:solidFill>
                  <a:schemeClr val="bg2">
                    <a:lumMod val="10000"/>
                  </a:schemeClr>
                </a:solidFill>
              </a:rPr>
              <a:t>Every human being of adult years and sound mind has a right to determine what shall be done with his own body</a:t>
            </a:r>
            <a:r>
              <a:rPr lang="en-US" sz="1900" i="1" dirty="0">
                <a:solidFill>
                  <a:schemeClr val="bg2">
                    <a:lumMod val="10000"/>
                  </a:schemeClr>
                </a:solidFill>
              </a:rPr>
              <a:t>.” </a:t>
            </a:r>
          </a:p>
          <a:p>
            <a:pPr lvl="1"/>
            <a:r>
              <a:rPr lang="en-US" sz="1100" i="1" dirty="0" err="1" smtClean="0">
                <a:solidFill>
                  <a:srgbClr val="000000"/>
                </a:solidFill>
              </a:rPr>
              <a:t>Schloendorff</a:t>
            </a:r>
            <a:r>
              <a:rPr lang="en-US" sz="1100" i="1" dirty="0" smtClean="0">
                <a:solidFill>
                  <a:srgbClr val="000000"/>
                </a:solidFill>
              </a:rPr>
              <a:t> </a:t>
            </a:r>
            <a:r>
              <a:rPr lang="en-US" sz="1100" i="1" dirty="0">
                <a:solidFill>
                  <a:srgbClr val="000000"/>
                </a:solidFill>
              </a:rPr>
              <a:t>v. Society of New York Hospital</a:t>
            </a:r>
            <a:r>
              <a:rPr lang="en-US" sz="1100" dirty="0">
                <a:solidFill>
                  <a:srgbClr val="000000"/>
                </a:solidFill>
              </a:rPr>
              <a:t>, 105 N.E. 92, 211 N.Y. 125, 181 Ind. 562 (1914).</a:t>
            </a:r>
          </a:p>
          <a:p>
            <a:pPr marL="685800" lvl="2" indent="-285750">
              <a:lnSpc>
                <a:spcPct val="120000"/>
              </a:lnSpc>
              <a:spcBef>
                <a:spcPts val="0"/>
              </a:spcBef>
              <a:buFont typeface="Courier New" panose="02070309020205020404" pitchFamily="49" charset="0"/>
              <a:buChar char="o"/>
            </a:pPr>
            <a:endParaRPr lang="en-US" sz="1600" dirty="0">
              <a:solidFill>
                <a:schemeClr val="tx2"/>
              </a:solidFill>
            </a:endParaRPr>
          </a:p>
          <a:p>
            <a:pPr marL="742950" lvl="2" indent="-342900">
              <a:lnSpc>
                <a:spcPct val="120000"/>
              </a:lnSpc>
              <a:spcBef>
                <a:spcPts val="0"/>
              </a:spcBef>
              <a:buFont typeface="Courier New" panose="02070309020205020404" pitchFamily="49" charset="0"/>
              <a:buChar char="o"/>
            </a:pPr>
            <a:endParaRPr lang="en-US" sz="1600" dirty="0">
              <a:solidFill>
                <a:schemeClr val="tx2"/>
              </a:solidFill>
            </a:endParaRPr>
          </a:p>
          <a:p>
            <a:pPr marL="342900" indent="-342900">
              <a:buFont typeface="Arial" panose="020B0604020202020204" pitchFamily="34" charset="0"/>
              <a:buChar char="•"/>
            </a:pPr>
            <a:endParaRPr lang="en-US" sz="2000" dirty="0" smtClean="0"/>
          </a:p>
          <a:p>
            <a:pPr marL="457200" indent="-457200">
              <a:buFont typeface="+mj-lt"/>
              <a:buAutoNum type="arabicPeriod"/>
            </a:pPr>
            <a:endParaRPr lang="en-US" sz="2000" dirty="0"/>
          </a:p>
        </p:txBody>
      </p:sp>
      <p:sp>
        <p:nvSpPr>
          <p:cNvPr id="4" name="Subtitle 3"/>
          <p:cNvSpPr>
            <a:spLocks noGrp="1"/>
          </p:cNvSpPr>
          <p:nvPr>
            <p:ph type="subTitle" idx="11"/>
          </p:nvPr>
        </p:nvSpPr>
        <p:spPr/>
        <p:txBody>
          <a:bodyPr>
            <a:normAutofit fontScale="70000" lnSpcReduction="20000"/>
          </a:bodyPr>
          <a:lstStyle/>
          <a:p>
            <a:r>
              <a:rPr lang="en-US" b="0" dirty="0"/>
              <a:t>American Academy of Hospice and Palliative Medicine ( 2007). </a:t>
            </a:r>
            <a:r>
              <a:rPr lang="en-US" b="0" i="1" dirty="0"/>
              <a:t>Physician-assisted death. </a:t>
            </a:r>
            <a:r>
              <a:rPr lang="en-US" b="0" u="sng" dirty="0"/>
              <a:t>http://aahpm.org/positions/pad</a:t>
            </a:r>
            <a:endParaRPr lang="en-US" dirty="0"/>
          </a:p>
        </p:txBody>
      </p:sp>
      <p:sp>
        <p:nvSpPr>
          <p:cNvPr id="5" name="Title 4"/>
          <p:cNvSpPr>
            <a:spLocks noGrp="1"/>
          </p:cNvSpPr>
          <p:nvPr>
            <p:ph type="title"/>
          </p:nvPr>
        </p:nvSpPr>
        <p:spPr/>
        <p:txBody>
          <a:bodyPr/>
          <a:lstStyle/>
          <a:p>
            <a:r>
              <a:rPr lang="en-US" dirty="0" smtClean="0"/>
              <a:t>End of Life Choices </a:t>
            </a:r>
            <a:endParaRPr lang="en-US" dirty="0"/>
          </a:p>
        </p:txBody>
      </p:sp>
    </p:spTree>
    <p:extLst>
      <p:ext uri="{BB962C8B-B14F-4D97-AF65-F5344CB8AC3E}">
        <p14:creationId xmlns:p14="http://schemas.microsoft.com/office/powerpoint/2010/main" val="1450257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1981200"/>
            <a:ext cx="7696200" cy="3886200"/>
          </a:xfrm>
        </p:spPr>
        <p:txBody>
          <a:bodyPr>
            <a:normAutofit/>
          </a:bodyPr>
          <a:lstStyle/>
          <a:p>
            <a:pPr lvl="0"/>
            <a:r>
              <a:rPr lang="en-US" sz="2000" b="1" dirty="0">
                <a:solidFill>
                  <a:schemeClr val="bg2">
                    <a:lumMod val="10000"/>
                  </a:schemeClr>
                </a:solidFill>
              </a:rPr>
              <a:t>Voluntary </a:t>
            </a:r>
            <a:r>
              <a:rPr lang="en-US" sz="2000" b="1" dirty="0" smtClean="0">
                <a:solidFill>
                  <a:schemeClr val="bg2">
                    <a:lumMod val="10000"/>
                  </a:schemeClr>
                </a:solidFill>
              </a:rPr>
              <a:t>stopping of </a:t>
            </a:r>
            <a:r>
              <a:rPr lang="en-US" sz="2000" b="1" dirty="0">
                <a:solidFill>
                  <a:schemeClr val="bg2">
                    <a:lumMod val="10000"/>
                  </a:schemeClr>
                </a:solidFill>
              </a:rPr>
              <a:t>eating and drinking </a:t>
            </a:r>
            <a:r>
              <a:rPr lang="en-US" sz="2000" b="1" dirty="0" smtClean="0">
                <a:solidFill>
                  <a:schemeClr val="bg2">
                    <a:lumMod val="10000"/>
                  </a:schemeClr>
                </a:solidFill>
              </a:rPr>
              <a:t>(VSED)</a:t>
            </a:r>
          </a:p>
          <a:p>
            <a:pPr marL="285750" lvl="0" indent="-285750">
              <a:buFont typeface="Arial" panose="020B0604020202020204" pitchFamily="34" charset="0"/>
              <a:buChar char="•"/>
            </a:pPr>
            <a:r>
              <a:rPr lang="en-US" sz="1800" dirty="0" smtClean="0">
                <a:solidFill>
                  <a:schemeClr val="bg2">
                    <a:lumMod val="10000"/>
                  </a:schemeClr>
                </a:solidFill>
              </a:rPr>
              <a:t>Patient </a:t>
            </a:r>
            <a:r>
              <a:rPr lang="en-US" sz="1800" dirty="0">
                <a:solidFill>
                  <a:schemeClr val="bg2">
                    <a:lumMod val="10000"/>
                  </a:schemeClr>
                </a:solidFill>
              </a:rPr>
              <a:t>is in the driver’s </a:t>
            </a:r>
            <a:r>
              <a:rPr lang="en-US" sz="1800" dirty="0" smtClean="0">
                <a:solidFill>
                  <a:schemeClr val="bg2">
                    <a:lumMod val="10000"/>
                  </a:schemeClr>
                </a:solidFill>
              </a:rPr>
              <a:t>seat</a:t>
            </a:r>
          </a:p>
          <a:p>
            <a:pPr marL="285750" lvl="0" indent="-285750">
              <a:buFont typeface="Arial" panose="020B0604020202020204" pitchFamily="34" charset="0"/>
              <a:buChar char="•"/>
            </a:pPr>
            <a:r>
              <a:rPr lang="en-US" sz="1800" dirty="0" smtClean="0">
                <a:solidFill>
                  <a:schemeClr val="bg2">
                    <a:lumMod val="10000"/>
                  </a:schemeClr>
                </a:solidFill>
              </a:rPr>
              <a:t>Process </a:t>
            </a:r>
            <a:r>
              <a:rPr lang="en-US" sz="1800" dirty="0">
                <a:solidFill>
                  <a:schemeClr val="bg2">
                    <a:lumMod val="10000"/>
                  </a:schemeClr>
                </a:solidFill>
              </a:rPr>
              <a:t>is quickest with no oral intake of any kind </a:t>
            </a:r>
            <a:endParaRPr lang="en-US" sz="1800" dirty="0" smtClean="0">
              <a:solidFill>
                <a:schemeClr val="bg2">
                  <a:lumMod val="10000"/>
                </a:schemeClr>
              </a:solidFill>
            </a:endParaRPr>
          </a:p>
          <a:p>
            <a:pPr marL="285750" lvl="0" indent="-285750">
              <a:buFont typeface="Arial" panose="020B0604020202020204" pitchFamily="34" charset="0"/>
              <a:buChar char="•"/>
            </a:pPr>
            <a:r>
              <a:rPr lang="en-US" sz="1800" dirty="0" smtClean="0">
                <a:solidFill>
                  <a:schemeClr val="bg2">
                    <a:lumMod val="10000"/>
                  </a:schemeClr>
                </a:solidFill>
              </a:rPr>
              <a:t>Hospice </a:t>
            </a:r>
            <a:r>
              <a:rPr lang="en-US" sz="1800" dirty="0">
                <a:solidFill>
                  <a:schemeClr val="bg2">
                    <a:lumMod val="10000"/>
                  </a:schemeClr>
                </a:solidFill>
              </a:rPr>
              <a:t>can provide comfort care for pain, discomfort, agitation, </a:t>
            </a:r>
            <a:r>
              <a:rPr lang="en-US" sz="1800" dirty="0" smtClean="0">
                <a:solidFill>
                  <a:schemeClr val="bg2">
                    <a:lumMod val="10000"/>
                  </a:schemeClr>
                </a:solidFill>
              </a:rPr>
              <a:t>etc.</a:t>
            </a:r>
          </a:p>
          <a:p>
            <a:pPr marL="285750" lvl="0" indent="-285750">
              <a:buFont typeface="Arial" panose="020B0604020202020204" pitchFamily="34" charset="0"/>
              <a:buChar char="•"/>
            </a:pPr>
            <a:r>
              <a:rPr lang="en-US" sz="1800" dirty="0" smtClean="0">
                <a:solidFill>
                  <a:schemeClr val="bg2">
                    <a:lumMod val="10000"/>
                  </a:schemeClr>
                </a:solidFill>
              </a:rPr>
              <a:t>24/7 </a:t>
            </a:r>
            <a:r>
              <a:rPr lang="en-US" sz="1800" dirty="0">
                <a:solidFill>
                  <a:schemeClr val="bg2">
                    <a:lumMod val="10000"/>
                  </a:schemeClr>
                </a:solidFill>
              </a:rPr>
              <a:t>care recommended for safety and comfort </a:t>
            </a:r>
            <a:endParaRPr lang="en-US" sz="1800" dirty="0" smtClean="0">
              <a:solidFill>
                <a:schemeClr val="bg2">
                  <a:lumMod val="10000"/>
                </a:schemeClr>
              </a:solidFill>
            </a:endParaRPr>
          </a:p>
          <a:p>
            <a:pPr marL="285750" lvl="0" indent="-285750">
              <a:buFont typeface="Arial" panose="020B0604020202020204" pitchFamily="34" charset="0"/>
              <a:buChar char="•"/>
            </a:pPr>
            <a:r>
              <a:rPr lang="en-US" sz="1800" dirty="0" smtClean="0">
                <a:solidFill>
                  <a:schemeClr val="bg2">
                    <a:lumMod val="10000"/>
                  </a:schemeClr>
                </a:solidFill>
              </a:rPr>
              <a:t>Nursing </a:t>
            </a:r>
            <a:r>
              <a:rPr lang="en-US" sz="1800" dirty="0">
                <a:solidFill>
                  <a:schemeClr val="bg2">
                    <a:lumMod val="10000"/>
                  </a:schemeClr>
                </a:solidFill>
              </a:rPr>
              <a:t>Homes and Assisted Living Facilities may have their own </a:t>
            </a:r>
            <a:r>
              <a:rPr lang="en-US" sz="1800" dirty="0" smtClean="0">
                <a:solidFill>
                  <a:schemeClr val="bg2">
                    <a:lumMod val="10000"/>
                  </a:schemeClr>
                </a:solidFill>
              </a:rPr>
              <a:t>policies</a:t>
            </a:r>
          </a:p>
          <a:p>
            <a:pPr marL="285750" lvl="0" indent="-285750">
              <a:buFont typeface="Arial" panose="020B0604020202020204" pitchFamily="34" charset="0"/>
              <a:buChar char="•"/>
            </a:pPr>
            <a:r>
              <a:rPr lang="en-US" sz="1800" dirty="0" smtClean="0">
                <a:solidFill>
                  <a:schemeClr val="bg2">
                    <a:lumMod val="10000"/>
                  </a:schemeClr>
                </a:solidFill>
              </a:rPr>
              <a:t>This </a:t>
            </a:r>
            <a:r>
              <a:rPr lang="en-US" sz="1800" dirty="0">
                <a:solidFill>
                  <a:schemeClr val="bg2">
                    <a:lumMod val="10000"/>
                  </a:schemeClr>
                </a:solidFill>
              </a:rPr>
              <a:t>choice can be expressed in advance planning documents, such as a dementia provision</a:t>
            </a:r>
          </a:p>
          <a:p>
            <a:pPr lvl="1"/>
            <a:r>
              <a:rPr lang="en-US" sz="1800" i="1" dirty="0" smtClean="0"/>
              <a:t>Society </a:t>
            </a:r>
            <a:r>
              <a:rPr lang="en-US" sz="1800" i="1" dirty="0"/>
              <a:t>of New York Hospital</a:t>
            </a:r>
            <a:r>
              <a:rPr lang="en-US" sz="1800" dirty="0"/>
              <a:t>, </a:t>
            </a:r>
            <a:r>
              <a:rPr lang="en-US" sz="1100" dirty="0"/>
              <a:t>105 N.E. 92, 211 N.Y. 125, 181 Ind. 562 (1914).</a:t>
            </a:r>
            <a:endParaRPr lang="en-US" dirty="0">
              <a:solidFill>
                <a:schemeClr val="bg2">
                  <a:lumMod val="10000"/>
                </a:schemeClr>
              </a:solidFill>
            </a:endParaRPr>
          </a:p>
          <a:p>
            <a:pPr marL="685800" lvl="2" indent="-285750">
              <a:lnSpc>
                <a:spcPct val="120000"/>
              </a:lnSpc>
              <a:spcBef>
                <a:spcPts val="0"/>
              </a:spcBef>
              <a:buFont typeface="Courier New" panose="02070309020205020404" pitchFamily="49" charset="0"/>
              <a:buChar char="o"/>
            </a:pPr>
            <a:endParaRPr lang="en-US" sz="1600" dirty="0">
              <a:solidFill>
                <a:schemeClr val="tx2"/>
              </a:solidFill>
            </a:endParaRPr>
          </a:p>
          <a:p>
            <a:pPr marL="742950" lvl="2" indent="-342900">
              <a:lnSpc>
                <a:spcPct val="120000"/>
              </a:lnSpc>
              <a:spcBef>
                <a:spcPts val="0"/>
              </a:spcBef>
              <a:buFont typeface="Courier New" panose="02070309020205020404" pitchFamily="49" charset="0"/>
              <a:buChar char="o"/>
            </a:pPr>
            <a:endParaRPr lang="en-US" sz="1600" dirty="0">
              <a:solidFill>
                <a:schemeClr val="tx2"/>
              </a:solidFill>
            </a:endParaRPr>
          </a:p>
          <a:p>
            <a:pPr marL="342900" indent="-342900">
              <a:buFont typeface="Arial" panose="020B0604020202020204" pitchFamily="34" charset="0"/>
              <a:buChar char="•"/>
            </a:pPr>
            <a:endParaRPr lang="en-US" sz="2000" dirty="0" smtClean="0"/>
          </a:p>
          <a:p>
            <a:pPr marL="457200" indent="-457200">
              <a:buFont typeface="+mj-lt"/>
              <a:buAutoNum type="arabicPeriod"/>
            </a:pPr>
            <a:endParaRPr lang="en-US" sz="2000" dirty="0"/>
          </a:p>
        </p:txBody>
      </p:sp>
      <p:sp>
        <p:nvSpPr>
          <p:cNvPr id="4" name="Subtitle 3"/>
          <p:cNvSpPr>
            <a:spLocks noGrp="1"/>
          </p:cNvSpPr>
          <p:nvPr>
            <p:ph type="subTitle" idx="11"/>
          </p:nvPr>
        </p:nvSpPr>
        <p:spPr/>
        <p:txBody>
          <a:bodyPr>
            <a:normAutofit fontScale="70000" lnSpcReduction="20000"/>
          </a:bodyPr>
          <a:lstStyle/>
          <a:p>
            <a:r>
              <a:rPr lang="en-US" b="0" dirty="0"/>
              <a:t>American Academy of Hospice and Palliative Medicine ( 2007). </a:t>
            </a:r>
            <a:r>
              <a:rPr lang="en-US" b="0" i="1" dirty="0"/>
              <a:t>Physician-assisted death. </a:t>
            </a:r>
            <a:r>
              <a:rPr lang="en-US" b="0" u="sng" dirty="0"/>
              <a:t>http://aahpm.org/positions/pad</a:t>
            </a:r>
            <a:endParaRPr lang="en-US" dirty="0"/>
          </a:p>
        </p:txBody>
      </p:sp>
      <p:sp>
        <p:nvSpPr>
          <p:cNvPr id="5" name="Title 4"/>
          <p:cNvSpPr>
            <a:spLocks noGrp="1"/>
          </p:cNvSpPr>
          <p:nvPr>
            <p:ph type="title"/>
          </p:nvPr>
        </p:nvSpPr>
        <p:spPr/>
        <p:txBody>
          <a:bodyPr/>
          <a:lstStyle/>
          <a:p>
            <a:r>
              <a:rPr lang="en-US" dirty="0" smtClean="0"/>
              <a:t>End of Life Choices </a:t>
            </a:r>
            <a:endParaRPr lang="en-US" dirty="0"/>
          </a:p>
        </p:txBody>
      </p:sp>
    </p:spTree>
    <p:extLst>
      <p:ext uri="{BB962C8B-B14F-4D97-AF65-F5344CB8AC3E}">
        <p14:creationId xmlns:p14="http://schemas.microsoft.com/office/powerpoint/2010/main" val="2976524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1371600"/>
            <a:ext cx="7696200" cy="4343400"/>
          </a:xfrm>
        </p:spPr>
        <p:txBody>
          <a:bodyPr>
            <a:normAutofit fontScale="92500" lnSpcReduction="10000"/>
          </a:bodyPr>
          <a:lstStyle/>
          <a:p>
            <a:pPr marL="114300"/>
            <a:r>
              <a:rPr lang="en-US" sz="2400" b="1" dirty="0">
                <a:solidFill>
                  <a:schemeClr val="bg2">
                    <a:lumMod val="10000"/>
                  </a:schemeClr>
                </a:solidFill>
              </a:rPr>
              <a:t>Goal:</a:t>
            </a:r>
          </a:p>
          <a:p>
            <a:pPr marL="114300"/>
            <a:r>
              <a:rPr lang="en-US" sz="2000" dirty="0">
                <a:solidFill>
                  <a:schemeClr val="bg2">
                    <a:lumMod val="10000"/>
                  </a:schemeClr>
                </a:solidFill>
              </a:rPr>
              <a:t>By the end of this workshop, you will be able to lean into </a:t>
            </a:r>
            <a:r>
              <a:rPr lang="en-US" sz="2000" dirty="0" smtClean="0">
                <a:solidFill>
                  <a:schemeClr val="bg2">
                    <a:lumMod val="10000"/>
                  </a:schemeClr>
                </a:solidFill>
              </a:rPr>
              <a:t>advance planning conversations with </a:t>
            </a:r>
            <a:r>
              <a:rPr lang="en-US" sz="2000" dirty="0">
                <a:solidFill>
                  <a:schemeClr val="bg2">
                    <a:lumMod val="10000"/>
                  </a:schemeClr>
                </a:solidFill>
              </a:rPr>
              <a:t>increased curiosity and confidence. </a:t>
            </a:r>
            <a:endParaRPr lang="en-US" sz="2000" dirty="0" smtClean="0">
              <a:solidFill>
                <a:schemeClr val="bg2">
                  <a:lumMod val="10000"/>
                </a:schemeClr>
              </a:solidFill>
            </a:endParaRPr>
          </a:p>
          <a:p>
            <a:pPr marL="114300"/>
            <a:endParaRPr lang="en-US" sz="1000" dirty="0">
              <a:solidFill>
                <a:schemeClr val="bg2">
                  <a:lumMod val="10000"/>
                </a:schemeClr>
              </a:solidFill>
            </a:endParaRPr>
          </a:p>
          <a:p>
            <a:pPr marL="114300"/>
            <a:r>
              <a:rPr lang="en-US" sz="2400" b="1" dirty="0" smtClean="0">
                <a:solidFill>
                  <a:schemeClr val="bg2">
                    <a:lumMod val="10000"/>
                  </a:schemeClr>
                </a:solidFill>
              </a:rPr>
              <a:t>Objectives:</a:t>
            </a:r>
          </a:p>
          <a:p>
            <a:pPr marL="114300"/>
            <a:r>
              <a:rPr lang="en-US" sz="2000" dirty="0" smtClean="0">
                <a:solidFill>
                  <a:srgbClr val="000000"/>
                </a:solidFill>
              </a:rPr>
              <a:t>By </a:t>
            </a:r>
            <a:r>
              <a:rPr lang="en-US" sz="2000" dirty="0">
                <a:solidFill>
                  <a:srgbClr val="000000"/>
                </a:solidFill>
              </a:rPr>
              <a:t>the end of this workshop, you will be able to</a:t>
            </a:r>
            <a:r>
              <a:rPr lang="en-US" sz="2000" dirty="0" smtClean="0">
                <a:solidFill>
                  <a:srgbClr val="000000"/>
                </a:solidFill>
              </a:rPr>
              <a:t>:</a:t>
            </a:r>
            <a:endParaRPr lang="en-US" sz="2000" dirty="0">
              <a:solidFill>
                <a:srgbClr val="000000"/>
              </a:solidFill>
            </a:endParaRPr>
          </a:p>
          <a:p>
            <a:pPr marL="342900" indent="-342900">
              <a:buFont typeface="Arial" panose="020B0604020202020204" pitchFamily="34" charset="0"/>
              <a:buChar char="•"/>
            </a:pPr>
            <a:r>
              <a:rPr lang="en-US" sz="2000" dirty="0">
                <a:solidFill>
                  <a:schemeClr val="bg2">
                    <a:lumMod val="10000"/>
                  </a:schemeClr>
                </a:solidFill>
              </a:rPr>
              <a:t>Identify personal beliefs </a:t>
            </a:r>
            <a:r>
              <a:rPr lang="en-US" sz="2000" dirty="0" smtClean="0">
                <a:solidFill>
                  <a:schemeClr val="bg2">
                    <a:lumMod val="10000"/>
                  </a:schemeClr>
                </a:solidFill>
              </a:rPr>
              <a:t>and values about end of life </a:t>
            </a:r>
            <a:endParaRPr lang="en-US" sz="2000" dirty="0">
              <a:solidFill>
                <a:schemeClr val="bg2">
                  <a:lumMod val="10000"/>
                </a:schemeClr>
              </a:solidFill>
            </a:endParaRPr>
          </a:p>
          <a:p>
            <a:pPr marL="342900" lvl="0" indent="-342900">
              <a:buFont typeface="Arial" panose="020B0604020202020204" pitchFamily="34" charset="0"/>
              <a:buChar char="•"/>
            </a:pPr>
            <a:r>
              <a:rPr lang="en-US" sz="2000" dirty="0" smtClean="0">
                <a:solidFill>
                  <a:srgbClr val="000000"/>
                </a:solidFill>
              </a:rPr>
              <a:t>Describe components of an effective approach to advance care planning </a:t>
            </a:r>
          </a:p>
          <a:p>
            <a:pPr marL="342900" lvl="0" indent="-342900">
              <a:buFont typeface="Arial" panose="020B0604020202020204" pitchFamily="34" charset="0"/>
              <a:buChar char="•"/>
            </a:pPr>
            <a:r>
              <a:rPr lang="en-US" sz="2000" dirty="0" smtClean="0">
                <a:solidFill>
                  <a:srgbClr val="000000"/>
                </a:solidFill>
              </a:rPr>
              <a:t>Identify </a:t>
            </a:r>
            <a:r>
              <a:rPr lang="en-US" sz="2000" dirty="0">
                <a:solidFill>
                  <a:srgbClr val="000000"/>
                </a:solidFill>
              </a:rPr>
              <a:t>five questions to ask patients for comprehensive and effective advance healthcare planning</a:t>
            </a:r>
            <a:r>
              <a:rPr lang="en-US" sz="2000" dirty="0" smtClean="0">
                <a:solidFill>
                  <a:srgbClr val="000000"/>
                </a:solidFill>
              </a:rPr>
              <a:t>.</a:t>
            </a:r>
            <a:endParaRPr lang="en-US" sz="2000" dirty="0">
              <a:solidFill>
                <a:srgbClr val="000000"/>
              </a:solidFill>
            </a:endParaRPr>
          </a:p>
          <a:p>
            <a:pPr marL="342900" lvl="0" indent="-342900">
              <a:buFont typeface="Arial" panose="020B0604020202020204" pitchFamily="34" charset="0"/>
              <a:buChar char="•"/>
            </a:pPr>
            <a:r>
              <a:rPr lang="en-US" sz="2000" dirty="0" smtClean="0">
                <a:solidFill>
                  <a:srgbClr val="000000"/>
                </a:solidFill>
              </a:rPr>
              <a:t>Explain </a:t>
            </a:r>
            <a:r>
              <a:rPr lang="en-US" sz="2000" dirty="0">
                <a:solidFill>
                  <a:srgbClr val="000000"/>
                </a:solidFill>
              </a:rPr>
              <a:t>options available to patients at the end of life. </a:t>
            </a:r>
          </a:p>
          <a:p>
            <a:pPr marL="342900" lvl="0" indent="-342900">
              <a:buFont typeface="Arial" panose="020B0604020202020204" pitchFamily="34" charset="0"/>
              <a:buChar char="•"/>
            </a:pPr>
            <a:r>
              <a:rPr lang="en-US" sz="2000" dirty="0">
                <a:solidFill>
                  <a:srgbClr val="000000"/>
                </a:solidFill>
              </a:rPr>
              <a:t>Discuss ethical implications of end of life choices. </a:t>
            </a:r>
          </a:p>
        </p:txBody>
      </p:sp>
      <p:sp>
        <p:nvSpPr>
          <p:cNvPr id="5" name="Title 4"/>
          <p:cNvSpPr>
            <a:spLocks noGrp="1"/>
          </p:cNvSpPr>
          <p:nvPr>
            <p:ph type="title"/>
          </p:nvPr>
        </p:nvSpPr>
        <p:spPr/>
        <p:txBody>
          <a:bodyPr/>
          <a:lstStyle/>
          <a:p>
            <a:r>
              <a:rPr lang="en-US" dirty="0" smtClean="0"/>
              <a:t>Goals </a:t>
            </a:r>
            <a:r>
              <a:rPr lang="en-US" smtClean="0"/>
              <a:t>&amp; Objectives </a:t>
            </a:r>
            <a:endParaRPr lang="en-US" dirty="0"/>
          </a:p>
        </p:txBody>
      </p:sp>
    </p:spTree>
    <p:extLst>
      <p:ext uri="{BB962C8B-B14F-4D97-AF65-F5344CB8AC3E}">
        <p14:creationId xmlns:p14="http://schemas.microsoft.com/office/powerpoint/2010/main" val="16882203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1981200"/>
            <a:ext cx="7696200" cy="3886200"/>
          </a:xfrm>
        </p:spPr>
        <p:txBody>
          <a:bodyPr>
            <a:normAutofit fontScale="77500" lnSpcReduction="20000"/>
          </a:bodyPr>
          <a:lstStyle/>
          <a:p>
            <a:r>
              <a:rPr lang="en-US" sz="2600" b="1" dirty="0">
                <a:solidFill>
                  <a:schemeClr val="bg2">
                    <a:lumMod val="10000"/>
                  </a:schemeClr>
                </a:solidFill>
              </a:rPr>
              <a:t>Palliative </a:t>
            </a:r>
            <a:r>
              <a:rPr lang="en-US" sz="2600" b="1" dirty="0" smtClean="0">
                <a:solidFill>
                  <a:schemeClr val="bg2">
                    <a:lumMod val="10000"/>
                  </a:schemeClr>
                </a:solidFill>
              </a:rPr>
              <a:t>sedation</a:t>
            </a:r>
          </a:p>
          <a:p>
            <a:pPr marL="342900" indent="-342900">
              <a:buFont typeface="Arial" panose="020B0604020202020204" pitchFamily="34" charset="0"/>
              <a:buChar char="•"/>
            </a:pPr>
            <a:r>
              <a:rPr lang="en-US" sz="2300" dirty="0" smtClean="0">
                <a:solidFill>
                  <a:schemeClr val="bg2">
                    <a:lumMod val="10000"/>
                  </a:schemeClr>
                </a:solidFill>
              </a:rPr>
              <a:t>Patient is medicated, even </a:t>
            </a:r>
            <a:r>
              <a:rPr lang="en-US" sz="2300" dirty="0">
                <a:solidFill>
                  <a:schemeClr val="bg2">
                    <a:lumMod val="10000"/>
                  </a:schemeClr>
                </a:solidFill>
              </a:rPr>
              <a:t>to unconsciousness, if suffering is intractable and of sufficient severity. </a:t>
            </a:r>
            <a:endParaRPr lang="en-US" sz="2300" dirty="0" smtClean="0">
              <a:solidFill>
                <a:schemeClr val="bg2">
                  <a:lumMod val="10000"/>
                </a:schemeClr>
              </a:solidFill>
            </a:endParaRPr>
          </a:p>
          <a:p>
            <a:pPr marL="342900" indent="-342900">
              <a:buFont typeface="Arial" panose="020B0604020202020204" pitchFamily="34" charset="0"/>
              <a:buChar char="•"/>
            </a:pPr>
            <a:r>
              <a:rPr lang="en-US" sz="2300" dirty="0" smtClean="0">
                <a:solidFill>
                  <a:schemeClr val="bg2">
                    <a:lumMod val="10000"/>
                  </a:schemeClr>
                </a:solidFill>
              </a:rPr>
              <a:t>May </a:t>
            </a:r>
            <a:r>
              <a:rPr lang="en-US" sz="2300" dirty="0">
                <a:solidFill>
                  <a:schemeClr val="bg2">
                    <a:lumMod val="10000"/>
                  </a:schemeClr>
                </a:solidFill>
              </a:rPr>
              <a:t>have </a:t>
            </a:r>
            <a:r>
              <a:rPr lang="en-US" sz="2300" dirty="0" smtClean="0">
                <a:solidFill>
                  <a:schemeClr val="bg2">
                    <a:lumMod val="10000"/>
                  </a:schemeClr>
                </a:solidFill>
              </a:rPr>
              <a:t>secondary outcome of </a:t>
            </a:r>
            <a:r>
              <a:rPr lang="en-US" sz="2300" dirty="0">
                <a:solidFill>
                  <a:schemeClr val="bg2">
                    <a:lumMod val="10000"/>
                  </a:schemeClr>
                </a:solidFill>
              </a:rPr>
              <a:t>hastening patient's death. </a:t>
            </a:r>
            <a:endParaRPr lang="en-US" sz="2300" dirty="0" smtClean="0">
              <a:solidFill>
                <a:schemeClr val="bg2">
                  <a:lumMod val="10000"/>
                </a:schemeClr>
              </a:solidFill>
            </a:endParaRPr>
          </a:p>
          <a:p>
            <a:pPr marL="342900" indent="-342900">
              <a:buFont typeface="Arial" panose="020B0604020202020204" pitchFamily="34" charset="0"/>
              <a:buChar char="•"/>
            </a:pPr>
            <a:r>
              <a:rPr lang="en-US" sz="2300" dirty="0" smtClean="0">
                <a:solidFill>
                  <a:schemeClr val="bg2">
                    <a:lumMod val="10000"/>
                  </a:schemeClr>
                </a:solidFill>
              </a:rPr>
              <a:t>Hospices </a:t>
            </a:r>
            <a:r>
              <a:rPr lang="en-US" sz="2300" dirty="0">
                <a:solidFill>
                  <a:schemeClr val="bg2">
                    <a:lumMod val="10000"/>
                  </a:schemeClr>
                </a:solidFill>
              </a:rPr>
              <a:t>have their own policies about this </a:t>
            </a:r>
            <a:r>
              <a:rPr lang="en-US" sz="2300" dirty="0" smtClean="0">
                <a:solidFill>
                  <a:schemeClr val="bg2">
                    <a:lumMod val="10000"/>
                  </a:schemeClr>
                </a:solidFill>
              </a:rPr>
              <a:t>practice</a:t>
            </a:r>
          </a:p>
          <a:p>
            <a:pPr marL="342900" indent="-342900">
              <a:buFont typeface="Arial" panose="020B0604020202020204" pitchFamily="34" charset="0"/>
              <a:buChar char="•"/>
            </a:pPr>
            <a:r>
              <a:rPr lang="en-US" sz="2300" dirty="0" smtClean="0">
                <a:solidFill>
                  <a:schemeClr val="bg2">
                    <a:lumMod val="10000"/>
                  </a:schemeClr>
                </a:solidFill>
              </a:rPr>
              <a:t>May </a:t>
            </a:r>
            <a:r>
              <a:rPr lang="en-US" sz="2300" dirty="0">
                <a:solidFill>
                  <a:schemeClr val="bg2">
                    <a:lumMod val="10000"/>
                  </a:schemeClr>
                </a:solidFill>
              </a:rPr>
              <a:t>not be available in home, patients may need to be in a </a:t>
            </a:r>
            <a:r>
              <a:rPr lang="en-US" sz="2300" dirty="0" smtClean="0">
                <a:solidFill>
                  <a:schemeClr val="bg2">
                    <a:lumMod val="10000"/>
                  </a:schemeClr>
                </a:solidFill>
              </a:rPr>
              <a:t>facility</a:t>
            </a:r>
          </a:p>
          <a:p>
            <a:pPr marL="342900" indent="-342900">
              <a:buFont typeface="Arial" panose="020B0604020202020204" pitchFamily="34" charset="0"/>
              <a:buChar char="•"/>
            </a:pPr>
            <a:r>
              <a:rPr lang="en-US" sz="2300" dirty="0" smtClean="0">
                <a:solidFill>
                  <a:schemeClr val="bg2">
                    <a:lumMod val="10000"/>
                  </a:schemeClr>
                </a:solidFill>
              </a:rPr>
              <a:t>In </a:t>
            </a:r>
            <a:r>
              <a:rPr lang="en-US" sz="2300" dirty="0" err="1">
                <a:solidFill>
                  <a:schemeClr val="bg2">
                    <a:lumMod val="10000"/>
                  </a:schemeClr>
                </a:solidFill>
              </a:rPr>
              <a:t>Vacco</a:t>
            </a:r>
            <a:r>
              <a:rPr lang="en-US" sz="2300" dirty="0">
                <a:solidFill>
                  <a:schemeClr val="bg2">
                    <a:lumMod val="10000"/>
                  </a:schemeClr>
                </a:solidFill>
              </a:rPr>
              <a:t> v. Quill (1997),  Chief Justice Rehnquist asserted: “[</a:t>
            </a:r>
            <a:r>
              <a:rPr lang="en-US" sz="2300" dirty="0" err="1">
                <a:solidFill>
                  <a:schemeClr val="bg2">
                    <a:lumMod val="10000"/>
                  </a:schemeClr>
                </a:solidFill>
              </a:rPr>
              <a:t>i</a:t>
            </a:r>
            <a:r>
              <a:rPr lang="en-US" sz="2300" dirty="0">
                <a:solidFill>
                  <a:schemeClr val="bg2">
                    <a:lumMod val="10000"/>
                  </a:schemeClr>
                </a:solidFill>
              </a:rPr>
              <a:t>]t is widely recognized that the provision of pain medication is ethically and professionally acceptable even when the treatment may hasten the patient’s death if the medication is intended to alleviate pain and severe discomfort, not to cause death.” </a:t>
            </a:r>
            <a:r>
              <a:rPr lang="it-IT" sz="1400" i="1" dirty="0">
                <a:solidFill>
                  <a:schemeClr val="bg2">
                    <a:lumMod val="10000"/>
                  </a:schemeClr>
                </a:solidFill>
              </a:rPr>
              <a:t>Vacco v. Quill</a:t>
            </a:r>
            <a:r>
              <a:rPr lang="it-IT" sz="1400" dirty="0">
                <a:solidFill>
                  <a:schemeClr val="bg2">
                    <a:lumMod val="10000"/>
                  </a:schemeClr>
                </a:solidFill>
              </a:rPr>
              <a:t>, 521 U.S. 793, 117 S. Ct. 2293, 138 L. Ed. 2d 834 (1997).</a:t>
            </a:r>
            <a:endParaRPr lang="en-US" sz="1400" dirty="0">
              <a:solidFill>
                <a:schemeClr val="bg2">
                  <a:lumMod val="10000"/>
                </a:schemeClr>
              </a:solidFill>
            </a:endParaRPr>
          </a:p>
          <a:p>
            <a:pPr lvl="1"/>
            <a:r>
              <a:rPr lang="en-US" sz="1800" i="1" dirty="0" smtClean="0"/>
              <a:t>Society </a:t>
            </a:r>
            <a:r>
              <a:rPr lang="en-US" sz="1800" i="1" dirty="0"/>
              <a:t>of New York Hospital</a:t>
            </a:r>
            <a:r>
              <a:rPr lang="en-US" sz="1800" dirty="0"/>
              <a:t>, </a:t>
            </a:r>
            <a:r>
              <a:rPr lang="en-US" sz="1100" dirty="0"/>
              <a:t>105 N.E. 92, 211 N.Y. 125, 181 Ind. 562 (1914).</a:t>
            </a:r>
            <a:endParaRPr lang="en-US" dirty="0">
              <a:solidFill>
                <a:schemeClr val="bg2">
                  <a:lumMod val="10000"/>
                </a:schemeClr>
              </a:solidFill>
            </a:endParaRPr>
          </a:p>
          <a:p>
            <a:pPr marL="685800" lvl="2" indent="-285750">
              <a:lnSpc>
                <a:spcPct val="120000"/>
              </a:lnSpc>
              <a:spcBef>
                <a:spcPts val="0"/>
              </a:spcBef>
              <a:buFont typeface="Courier New" panose="02070309020205020404" pitchFamily="49" charset="0"/>
              <a:buChar char="o"/>
            </a:pPr>
            <a:endParaRPr lang="en-US" sz="1600" dirty="0">
              <a:solidFill>
                <a:schemeClr val="tx2"/>
              </a:solidFill>
            </a:endParaRPr>
          </a:p>
          <a:p>
            <a:pPr marL="742950" lvl="2" indent="-342900">
              <a:lnSpc>
                <a:spcPct val="120000"/>
              </a:lnSpc>
              <a:spcBef>
                <a:spcPts val="0"/>
              </a:spcBef>
              <a:buFont typeface="Courier New" panose="02070309020205020404" pitchFamily="49" charset="0"/>
              <a:buChar char="o"/>
            </a:pPr>
            <a:endParaRPr lang="en-US" sz="1600" dirty="0">
              <a:solidFill>
                <a:schemeClr val="tx2"/>
              </a:solidFill>
            </a:endParaRPr>
          </a:p>
          <a:p>
            <a:pPr marL="342900" indent="-342900">
              <a:buFont typeface="Arial" panose="020B0604020202020204" pitchFamily="34" charset="0"/>
              <a:buChar char="•"/>
            </a:pPr>
            <a:endParaRPr lang="en-US" sz="2000" dirty="0" smtClean="0"/>
          </a:p>
          <a:p>
            <a:pPr marL="457200" indent="-457200">
              <a:buFont typeface="+mj-lt"/>
              <a:buAutoNum type="arabicPeriod"/>
            </a:pPr>
            <a:endParaRPr lang="en-US" sz="2000" dirty="0"/>
          </a:p>
        </p:txBody>
      </p:sp>
      <p:sp>
        <p:nvSpPr>
          <p:cNvPr id="4" name="Subtitle 3"/>
          <p:cNvSpPr>
            <a:spLocks noGrp="1"/>
          </p:cNvSpPr>
          <p:nvPr>
            <p:ph type="subTitle" idx="11"/>
          </p:nvPr>
        </p:nvSpPr>
        <p:spPr/>
        <p:txBody>
          <a:bodyPr>
            <a:normAutofit fontScale="70000" lnSpcReduction="20000"/>
          </a:bodyPr>
          <a:lstStyle/>
          <a:p>
            <a:r>
              <a:rPr lang="en-US" b="0" dirty="0"/>
              <a:t>American Academy of Hospice and Palliative Medicine ( 2007). </a:t>
            </a:r>
            <a:r>
              <a:rPr lang="en-US" b="0" i="1" dirty="0"/>
              <a:t>Physician-assisted death. </a:t>
            </a:r>
            <a:r>
              <a:rPr lang="en-US" b="0" u="sng" dirty="0"/>
              <a:t>http://aahpm.org/positions/pad</a:t>
            </a:r>
            <a:endParaRPr lang="en-US" dirty="0"/>
          </a:p>
        </p:txBody>
      </p:sp>
      <p:sp>
        <p:nvSpPr>
          <p:cNvPr id="5" name="Title 4"/>
          <p:cNvSpPr>
            <a:spLocks noGrp="1"/>
          </p:cNvSpPr>
          <p:nvPr>
            <p:ph type="title"/>
          </p:nvPr>
        </p:nvSpPr>
        <p:spPr/>
        <p:txBody>
          <a:bodyPr/>
          <a:lstStyle/>
          <a:p>
            <a:r>
              <a:rPr lang="en-US" dirty="0" smtClean="0"/>
              <a:t>End of Life Choices </a:t>
            </a:r>
            <a:endParaRPr lang="en-US" dirty="0"/>
          </a:p>
        </p:txBody>
      </p:sp>
    </p:spTree>
    <p:extLst>
      <p:ext uri="{BB962C8B-B14F-4D97-AF65-F5344CB8AC3E}">
        <p14:creationId xmlns:p14="http://schemas.microsoft.com/office/powerpoint/2010/main" val="3828740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1981200"/>
            <a:ext cx="7696200" cy="3886200"/>
          </a:xfrm>
        </p:spPr>
        <p:txBody>
          <a:bodyPr>
            <a:normAutofit fontScale="47500" lnSpcReduction="20000"/>
          </a:bodyPr>
          <a:lstStyle/>
          <a:p>
            <a:pPr marL="114300"/>
            <a:r>
              <a:rPr lang="en-US" sz="4200" b="1" dirty="0">
                <a:solidFill>
                  <a:schemeClr val="bg2">
                    <a:lumMod val="10000"/>
                  </a:schemeClr>
                </a:solidFill>
                <a:latin typeface="Century Gothic" panose="020B0502020202020204" pitchFamily="34" charset="0"/>
              </a:rPr>
              <a:t>Guidelines for aid in dying based on laws in OR, </a:t>
            </a:r>
            <a:r>
              <a:rPr lang="en-US" sz="4200" b="1" dirty="0" smtClean="0">
                <a:solidFill>
                  <a:schemeClr val="bg2">
                    <a:lumMod val="10000"/>
                  </a:schemeClr>
                </a:solidFill>
                <a:latin typeface="Century Gothic" panose="020B0502020202020204" pitchFamily="34" charset="0"/>
              </a:rPr>
              <a:t>WA, MT, VT, NM:</a:t>
            </a:r>
            <a:endParaRPr lang="en-US" sz="4200" b="1" dirty="0">
              <a:solidFill>
                <a:schemeClr val="bg2">
                  <a:lumMod val="10000"/>
                </a:schemeClr>
              </a:solidFill>
              <a:latin typeface="Century Gothic" panose="020B0502020202020204" pitchFamily="34" charset="0"/>
            </a:endParaRPr>
          </a:p>
          <a:p>
            <a:pPr marL="457200" indent="-342900">
              <a:buFont typeface="Arial" panose="020B0604020202020204" pitchFamily="34" charset="0"/>
              <a:buChar char="•"/>
            </a:pPr>
            <a:r>
              <a:rPr lang="en-US" sz="3600" dirty="0">
                <a:solidFill>
                  <a:schemeClr val="bg2">
                    <a:lumMod val="10000"/>
                  </a:schemeClr>
                </a:solidFill>
              </a:rPr>
              <a:t>Terminally ill adult with prognosis of six months or less</a:t>
            </a:r>
          </a:p>
          <a:p>
            <a:pPr marL="457200" indent="-342900">
              <a:buFont typeface="Arial" panose="020B0604020202020204" pitchFamily="34" charset="0"/>
              <a:buChar char="•"/>
            </a:pPr>
            <a:r>
              <a:rPr lang="en-US" sz="3600" dirty="0">
                <a:solidFill>
                  <a:schemeClr val="bg2">
                    <a:lumMod val="10000"/>
                  </a:schemeClr>
                </a:solidFill>
              </a:rPr>
              <a:t>Mentally competent and capable of making healthcare decisions</a:t>
            </a:r>
          </a:p>
          <a:p>
            <a:pPr marL="457200" indent="-342900">
              <a:buFont typeface="Arial" panose="020B0604020202020204" pitchFamily="34" charset="0"/>
              <a:buChar char="•"/>
            </a:pPr>
            <a:r>
              <a:rPr lang="en-US" sz="3600" dirty="0">
                <a:solidFill>
                  <a:schemeClr val="bg2">
                    <a:lumMod val="10000"/>
                  </a:schemeClr>
                </a:solidFill>
              </a:rPr>
              <a:t>Able to self administer medications </a:t>
            </a:r>
          </a:p>
          <a:p>
            <a:pPr marL="457200" indent="-342900">
              <a:buFont typeface="Arial" panose="020B0604020202020204" pitchFamily="34" charset="0"/>
              <a:buChar char="•"/>
            </a:pPr>
            <a:r>
              <a:rPr lang="en-US" sz="3600" dirty="0">
                <a:solidFill>
                  <a:schemeClr val="bg2">
                    <a:lumMod val="10000"/>
                  </a:schemeClr>
                </a:solidFill>
              </a:rPr>
              <a:t>Engages with doctor in process of making request for </a:t>
            </a:r>
            <a:r>
              <a:rPr lang="en-US" sz="3600" dirty="0" smtClean="0">
                <a:solidFill>
                  <a:schemeClr val="bg2">
                    <a:lumMod val="10000"/>
                  </a:schemeClr>
                </a:solidFill>
              </a:rPr>
              <a:t>medication:</a:t>
            </a:r>
          </a:p>
          <a:p>
            <a:pPr marL="1200150" lvl="1" indent="-342900">
              <a:buFont typeface="Arial" panose="020B0604020202020204" pitchFamily="34" charset="0"/>
              <a:buChar char="•"/>
            </a:pPr>
            <a:r>
              <a:rPr lang="en-US" sz="3600" dirty="0" smtClean="0">
                <a:solidFill>
                  <a:schemeClr val="bg2">
                    <a:lumMod val="10000"/>
                  </a:schemeClr>
                </a:solidFill>
              </a:rPr>
              <a:t>Two </a:t>
            </a:r>
            <a:r>
              <a:rPr lang="en-US" sz="3600" dirty="0">
                <a:solidFill>
                  <a:schemeClr val="bg2">
                    <a:lumMod val="10000"/>
                  </a:schemeClr>
                </a:solidFill>
              </a:rPr>
              <a:t>doctors verify terminal prognosis </a:t>
            </a:r>
            <a:endParaRPr lang="en-US" sz="3600" dirty="0" smtClean="0">
              <a:solidFill>
                <a:schemeClr val="bg2">
                  <a:lumMod val="10000"/>
                </a:schemeClr>
              </a:solidFill>
            </a:endParaRPr>
          </a:p>
          <a:p>
            <a:pPr marL="1200150" lvl="1" indent="-342900">
              <a:buFont typeface="Arial" panose="020B0604020202020204" pitchFamily="34" charset="0"/>
              <a:buChar char="•"/>
            </a:pPr>
            <a:r>
              <a:rPr lang="en-US" sz="3600" dirty="0" smtClean="0">
                <a:solidFill>
                  <a:schemeClr val="bg2">
                    <a:lumMod val="10000"/>
                  </a:schemeClr>
                </a:solidFill>
              </a:rPr>
              <a:t>Two </a:t>
            </a:r>
            <a:r>
              <a:rPr lang="en-US" sz="3600" dirty="0">
                <a:solidFill>
                  <a:schemeClr val="bg2">
                    <a:lumMod val="10000"/>
                  </a:schemeClr>
                </a:solidFill>
              </a:rPr>
              <a:t>verbal and one written </a:t>
            </a:r>
            <a:r>
              <a:rPr lang="en-US" sz="3600" dirty="0" smtClean="0">
                <a:solidFill>
                  <a:schemeClr val="bg2">
                    <a:lumMod val="10000"/>
                  </a:schemeClr>
                </a:solidFill>
              </a:rPr>
              <a:t>request</a:t>
            </a:r>
          </a:p>
          <a:p>
            <a:pPr marL="1200150" lvl="1" indent="-342900">
              <a:buFont typeface="Arial" panose="020B0604020202020204" pitchFamily="34" charset="0"/>
              <a:buChar char="•"/>
            </a:pPr>
            <a:r>
              <a:rPr lang="en-US" sz="3600" dirty="0" smtClean="0">
                <a:solidFill>
                  <a:schemeClr val="bg2">
                    <a:lumMod val="10000"/>
                  </a:schemeClr>
                </a:solidFill>
              </a:rPr>
              <a:t>Fifteen </a:t>
            </a:r>
            <a:r>
              <a:rPr lang="en-US" sz="3600" dirty="0">
                <a:solidFill>
                  <a:schemeClr val="bg2">
                    <a:lumMod val="10000"/>
                  </a:schemeClr>
                </a:solidFill>
              </a:rPr>
              <a:t>day waiting period between requests </a:t>
            </a:r>
            <a:endParaRPr lang="en-US" sz="3600" dirty="0" smtClean="0">
              <a:solidFill>
                <a:schemeClr val="bg2">
                  <a:lumMod val="10000"/>
                </a:schemeClr>
              </a:solidFill>
            </a:endParaRPr>
          </a:p>
          <a:p>
            <a:pPr marL="1200150" lvl="1" indent="-342900">
              <a:buFont typeface="Arial" panose="020B0604020202020204" pitchFamily="34" charset="0"/>
              <a:buChar char="•"/>
            </a:pPr>
            <a:r>
              <a:rPr lang="en-US" sz="3600" dirty="0" smtClean="0">
                <a:solidFill>
                  <a:schemeClr val="bg2">
                    <a:lumMod val="10000"/>
                  </a:schemeClr>
                </a:solidFill>
              </a:rPr>
              <a:t>Doctors </a:t>
            </a:r>
            <a:r>
              <a:rPr lang="en-US" sz="3600" dirty="0">
                <a:solidFill>
                  <a:schemeClr val="bg2">
                    <a:lumMod val="10000"/>
                  </a:schemeClr>
                </a:solidFill>
              </a:rPr>
              <a:t>have a right to refer for evaluation of competency or to rule out depression or other emotional </a:t>
            </a:r>
            <a:r>
              <a:rPr lang="en-US" sz="3600" dirty="0" smtClean="0">
                <a:solidFill>
                  <a:schemeClr val="bg2">
                    <a:lumMod val="10000"/>
                  </a:schemeClr>
                </a:solidFill>
              </a:rPr>
              <a:t>concerns</a:t>
            </a:r>
          </a:p>
          <a:p>
            <a:pPr marL="1200150" lvl="1" indent="-342900">
              <a:buFont typeface="Arial" panose="020B0604020202020204" pitchFamily="34" charset="0"/>
              <a:buChar char="•"/>
            </a:pPr>
            <a:r>
              <a:rPr lang="en-US" sz="3600" dirty="0" smtClean="0">
                <a:solidFill>
                  <a:schemeClr val="bg2">
                    <a:lumMod val="10000"/>
                  </a:schemeClr>
                </a:solidFill>
              </a:rPr>
              <a:t>Doctors </a:t>
            </a:r>
            <a:r>
              <a:rPr lang="en-US" sz="3600" dirty="0">
                <a:solidFill>
                  <a:schemeClr val="bg2">
                    <a:lumMod val="10000"/>
                  </a:schemeClr>
                </a:solidFill>
              </a:rPr>
              <a:t>have a right to stop the process at any </a:t>
            </a:r>
            <a:r>
              <a:rPr lang="en-US" sz="3600" dirty="0" smtClean="0">
                <a:solidFill>
                  <a:schemeClr val="bg2">
                    <a:lumMod val="10000"/>
                  </a:schemeClr>
                </a:solidFill>
              </a:rPr>
              <a:t>time</a:t>
            </a:r>
          </a:p>
          <a:p>
            <a:pPr marL="1200150" lvl="1" indent="-342900">
              <a:buFont typeface="Arial" panose="020B0604020202020204" pitchFamily="34" charset="0"/>
              <a:buChar char="•"/>
            </a:pPr>
            <a:r>
              <a:rPr lang="en-US" sz="3600" dirty="0" smtClean="0">
                <a:solidFill>
                  <a:schemeClr val="bg2">
                    <a:lumMod val="10000"/>
                  </a:schemeClr>
                </a:solidFill>
              </a:rPr>
              <a:t>Patients </a:t>
            </a:r>
            <a:r>
              <a:rPr lang="en-US" sz="3600" dirty="0">
                <a:solidFill>
                  <a:schemeClr val="bg2">
                    <a:lumMod val="10000"/>
                  </a:schemeClr>
                </a:solidFill>
              </a:rPr>
              <a:t>have a right to stop the process at any time</a:t>
            </a:r>
          </a:p>
          <a:p>
            <a:pPr lvl="1"/>
            <a:r>
              <a:rPr lang="en-US" sz="1800" i="1" dirty="0" smtClean="0"/>
              <a:t>Society </a:t>
            </a:r>
            <a:r>
              <a:rPr lang="en-US" sz="1800" i="1" dirty="0"/>
              <a:t>of New York Hospital</a:t>
            </a:r>
            <a:r>
              <a:rPr lang="en-US" sz="1800" dirty="0"/>
              <a:t>, </a:t>
            </a:r>
            <a:r>
              <a:rPr lang="en-US" sz="1100" dirty="0"/>
              <a:t>105 N.E. 92, 211 N.Y. 125, 181 Ind. 562 (1914).</a:t>
            </a:r>
            <a:endParaRPr lang="en-US" dirty="0">
              <a:solidFill>
                <a:schemeClr val="bg2">
                  <a:lumMod val="10000"/>
                </a:schemeClr>
              </a:solidFill>
            </a:endParaRPr>
          </a:p>
          <a:p>
            <a:pPr marL="685800" lvl="2" indent="-285750">
              <a:lnSpc>
                <a:spcPct val="120000"/>
              </a:lnSpc>
              <a:spcBef>
                <a:spcPts val="0"/>
              </a:spcBef>
              <a:buFont typeface="Courier New" panose="02070309020205020404" pitchFamily="49" charset="0"/>
              <a:buChar char="o"/>
            </a:pPr>
            <a:endParaRPr lang="en-US" sz="1600" dirty="0">
              <a:solidFill>
                <a:schemeClr val="tx2"/>
              </a:solidFill>
            </a:endParaRPr>
          </a:p>
          <a:p>
            <a:pPr marL="742950" lvl="2" indent="-342900">
              <a:lnSpc>
                <a:spcPct val="120000"/>
              </a:lnSpc>
              <a:spcBef>
                <a:spcPts val="0"/>
              </a:spcBef>
              <a:buFont typeface="Courier New" panose="02070309020205020404" pitchFamily="49" charset="0"/>
              <a:buChar char="o"/>
            </a:pPr>
            <a:endParaRPr lang="en-US" sz="1600" dirty="0">
              <a:solidFill>
                <a:schemeClr val="tx2"/>
              </a:solidFill>
            </a:endParaRPr>
          </a:p>
          <a:p>
            <a:pPr marL="342900" indent="-342900">
              <a:buFont typeface="Arial" panose="020B0604020202020204" pitchFamily="34" charset="0"/>
              <a:buChar char="•"/>
            </a:pPr>
            <a:endParaRPr lang="en-US" sz="2000" dirty="0" smtClean="0"/>
          </a:p>
          <a:p>
            <a:pPr marL="457200" indent="-457200">
              <a:buFont typeface="+mj-lt"/>
              <a:buAutoNum type="arabicPeriod"/>
            </a:pPr>
            <a:endParaRPr lang="en-US" sz="2000" dirty="0"/>
          </a:p>
        </p:txBody>
      </p:sp>
      <p:sp>
        <p:nvSpPr>
          <p:cNvPr id="4" name="Subtitle 3"/>
          <p:cNvSpPr>
            <a:spLocks noGrp="1"/>
          </p:cNvSpPr>
          <p:nvPr>
            <p:ph type="subTitle" idx="11"/>
          </p:nvPr>
        </p:nvSpPr>
        <p:spPr/>
        <p:txBody>
          <a:bodyPr>
            <a:normAutofit/>
          </a:bodyPr>
          <a:lstStyle/>
          <a:p>
            <a:r>
              <a:rPr lang="en-US" b="0" dirty="0" smtClean="0"/>
              <a:t>Aid In Dying / Death with Dignity </a:t>
            </a:r>
            <a:endParaRPr lang="en-US" dirty="0"/>
          </a:p>
        </p:txBody>
      </p:sp>
      <p:sp>
        <p:nvSpPr>
          <p:cNvPr id="5" name="Title 4"/>
          <p:cNvSpPr>
            <a:spLocks noGrp="1"/>
          </p:cNvSpPr>
          <p:nvPr>
            <p:ph type="title"/>
          </p:nvPr>
        </p:nvSpPr>
        <p:spPr/>
        <p:txBody>
          <a:bodyPr/>
          <a:lstStyle/>
          <a:p>
            <a:r>
              <a:rPr lang="en-US" dirty="0" smtClean="0"/>
              <a:t>End of Life Choices </a:t>
            </a:r>
            <a:endParaRPr lang="en-US" dirty="0"/>
          </a:p>
        </p:txBody>
      </p:sp>
    </p:spTree>
    <p:extLst>
      <p:ext uri="{BB962C8B-B14F-4D97-AF65-F5344CB8AC3E}">
        <p14:creationId xmlns:p14="http://schemas.microsoft.com/office/powerpoint/2010/main" val="4259128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1981200"/>
            <a:ext cx="7696200" cy="3886200"/>
          </a:xfrm>
        </p:spPr>
        <p:txBody>
          <a:bodyPr>
            <a:normAutofit fontScale="85000" lnSpcReduction="20000"/>
          </a:bodyPr>
          <a:lstStyle/>
          <a:p>
            <a:pPr marL="114300"/>
            <a:r>
              <a:rPr lang="en-US" sz="2200" dirty="0">
                <a:solidFill>
                  <a:srgbClr val="000000"/>
                </a:solidFill>
              </a:rPr>
              <a:t>The bill </a:t>
            </a:r>
            <a:r>
              <a:rPr lang="en-US" sz="2200" dirty="0" smtClean="0">
                <a:solidFill>
                  <a:srgbClr val="000000"/>
                </a:solidFill>
              </a:rPr>
              <a:t>(S-3685)</a:t>
            </a:r>
            <a:r>
              <a:rPr lang="en-US" sz="2200" dirty="0">
                <a:solidFill>
                  <a:srgbClr val="000000"/>
                </a:solidFill>
              </a:rPr>
              <a:t> has five major elements</a:t>
            </a:r>
            <a:r>
              <a:rPr lang="en-US" sz="2200" dirty="0" smtClean="0">
                <a:solidFill>
                  <a:srgbClr val="000000"/>
                </a:solidFill>
              </a:rPr>
              <a:t>:</a:t>
            </a:r>
            <a:endParaRPr lang="en-US" sz="2200" dirty="0">
              <a:solidFill>
                <a:srgbClr val="000000"/>
              </a:solidFill>
            </a:endParaRPr>
          </a:p>
          <a:p>
            <a:pPr marL="342900" indent="-342900">
              <a:buFont typeface="+mj-lt"/>
              <a:buAutoNum type="arabicPeriod"/>
            </a:pPr>
            <a:r>
              <a:rPr lang="en-US" sz="1900" dirty="0">
                <a:solidFill>
                  <a:srgbClr val="000000"/>
                </a:solidFill>
              </a:rPr>
              <a:t>It allows only qualified, terminally ill and mentally competent adults to request and obtain a prescription from their physician for medication that the patient can self-administer to bring about a peaceful and humane death.  Two physicians must confirm the prognosis is terminal.</a:t>
            </a:r>
          </a:p>
          <a:p>
            <a:pPr marL="342900" indent="-342900">
              <a:buFont typeface="+mj-lt"/>
              <a:buAutoNum type="arabicPeriod"/>
            </a:pPr>
            <a:r>
              <a:rPr lang="en-US" sz="1900" dirty="0">
                <a:solidFill>
                  <a:srgbClr val="000000"/>
                </a:solidFill>
              </a:rPr>
              <a:t>It requires two witnesses to attest that the request is voluntary.</a:t>
            </a:r>
          </a:p>
          <a:p>
            <a:pPr marL="342900" indent="-342900">
              <a:buFont typeface="+mj-lt"/>
              <a:buAutoNum type="arabicPeriod"/>
            </a:pPr>
            <a:r>
              <a:rPr lang="en-US" sz="1900" dirty="0">
                <a:solidFill>
                  <a:srgbClr val="000000"/>
                </a:solidFill>
              </a:rPr>
              <a:t>It protects physicians from civil or criminal liability, and from professional disciplinary action, if they fulfill an eligible individual’s request. Participation by doctors is fully voluntary.</a:t>
            </a:r>
          </a:p>
          <a:p>
            <a:pPr marL="342900" indent="-342900">
              <a:buFont typeface="+mj-lt"/>
              <a:buAutoNum type="arabicPeriod"/>
            </a:pPr>
            <a:r>
              <a:rPr lang="en-US" sz="1900" dirty="0">
                <a:solidFill>
                  <a:srgbClr val="000000"/>
                </a:solidFill>
              </a:rPr>
              <a:t>It provides safeguards against any coercion of patients: It establishes felony penalties for coercing or forging a request; and it honors a patient’s right to rescind the request.</a:t>
            </a:r>
          </a:p>
          <a:p>
            <a:pPr marL="342900" indent="-342900">
              <a:buFont typeface="+mj-lt"/>
              <a:buAutoNum type="arabicPeriod"/>
            </a:pPr>
            <a:r>
              <a:rPr lang="en-US" sz="1900" dirty="0">
                <a:solidFill>
                  <a:srgbClr val="000000"/>
                </a:solidFill>
              </a:rPr>
              <a:t>It states that any action taken in accordance with the bill will not constitute “suicide” or “assisted suicide.”</a:t>
            </a:r>
          </a:p>
          <a:p>
            <a:pPr lvl="1"/>
            <a:endParaRPr lang="en-US" sz="1600" dirty="0">
              <a:solidFill>
                <a:schemeClr val="tx2"/>
              </a:solidFill>
            </a:endParaRPr>
          </a:p>
          <a:p>
            <a:pPr marL="742950" lvl="2" indent="-342900">
              <a:lnSpc>
                <a:spcPct val="120000"/>
              </a:lnSpc>
              <a:spcBef>
                <a:spcPts val="0"/>
              </a:spcBef>
              <a:buFont typeface="Courier New" panose="02070309020205020404" pitchFamily="49" charset="0"/>
              <a:buChar char="o"/>
            </a:pPr>
            <a:endParaRPr lang="en-US" sz="1600" dirty="0">
              <a:solidFill>
                <a:schemeClr val="tx2"/>
              </a:solidFill>
            </a:endParaRPr>
          </a:p>
          <a:p>
            <a:pPr marL="342900" indent="-342900">
              <a:buFont typeface="Arial" panose="020B0604020202020204" pitchFamily="34" charset="0"/>
              <a:buChar char="•"/>
            </a:pPr>
            <a:endParaRPr lang="en-US" sz="2000" dirty="0" smtClean="0"/>
          </a:p>
          <a:p>
            <a:pPr marL="457200" indent="-457200">
              <a:buFont typeface="+mj-lt"/>
              <a:buAutoNum type="arabicPeriod"/>
            </a:pPr>
            <a:endParaRPr lang="en-US" sz="2000" dirty="0"/>
          </a:p>
        </p:txBody>
      </p:sp>
      <p:sp>
        <p:nvSpPr>
          <p:cNvPr id="4" name="Subtitle 3"/>
          <p:cNvSpPr>
            <a:spLocks noGrp="1"/>
          </p:cNvSpPr>
          <p:nvPr>
            <p:ph type="subTitle" idx="11"/>
          </p:nvPr>
        </p:nvSpPr>
        <p:spPr/>
        <p:txBody>
          <a:bodyPr>
            <a:normAutofit/>
          </a:bodyPr>
          <a:lstStyle/>
          <a:p>
            <a:r>
              <a:rPr lang="en-US" b="0" dirty="0" smtClean="0"/>
              <a:t>New York End of Life Options </a:t>
            </a:r>
            <a:r>
              <a:rPr lang="en-US" b="0" dirty="0"/>
              <a:t>Act </a:t>
            </a:r>
            <a:endParaRPr lang="en-US" b="0" dirty="0" smtClean="0"/>
          </a:p>
          <a:p>
            <a:endParaRPr lang="en-US" dirty="0"/>
          </a:p>
        </p:txBody>
      </p:sp>
      <p:sp>
        <p:nvSpPr>
          <p:cNvPr id="5" name="Title 4"/>
          <p:cNvSpPr>
            <a:spLocks noGrp="1"/>
          </p:cNvSpPr>
          <p:nvPr>
            <p:ph type="title"/>
          </p:nvPr>
        </p:nvSpPr>
        <p:spPr/>
        <p:txBody>
          <a:bodyPr/>
          <a:lstStyle/>
          <a:p>
            <a:r>
              <a:rPr lang="en-US" dirty="0" smtClean="0"/>
              <a:t>End of Life Choices </a:t>
            </a:r>
            <a:endParaRPr lang="en-US" dirty="0"/>
          </a:p>
        </p:txBody>
      </p:sp>
    </p:spTree>
    <p:extLst>
      <p:ext uri="{BB962C8B-B14F-4D97-AF65-F5344CB8AC3E}">
        <p14:creationId xmlns:p14="http://schemas.microsoft.com/office/powerpoint/2010/main" val="1378130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1981200"/>
            <a:ext cx="7696200" cy="3886200"/>
          </a:xfrm>
        </p:spPr>
        <p:txBody>
          <a:bodyPr>
            <a:normAutofit fontScale="85000" lnSpcReduction="20000"/>
          </a:bodyPr>
          <a:lstStyle/>
          <a:p>
            <a:r>
              <a:rPr lang="en-US" sz="2100" b="1" dirty="0">
                <a:solidFill>
                  <a:srgbClr val="000000"/>
                </a:solidFill>
              </a:rPr>
              <a:t>Compassion &amp; Choices </a:t>
            </a:r>
            <a:r>
              <a:rPr lang="en-US" sz="2100" dirty="0">
                <a:solidFill>
                  <a:srgbClr val="000000"/>
                </a:solidFill>
              </a:rPr>
              <a:t>is the leading nonprofit organization committed to helping everyone have the best death possible. We offer free consultation, planning resources, referrals and guidance, and across the nation we work to protect and expand options at the end of life.</a:t>
            </a:r>
          </a:p>
          <a:p>
            <a:r>
              <a:rPr lang="en-US" sz="2100" b="1" dirty="0">
                <a:solidFill>
                  <a:srgbClr val="000000"/>
                </a:solidFill>
              </a:rPr>
              <a:t>Advance Planning Resources: </a:t>
            </a:r>
          </a:p>
          <a:p>
            <a:pPr marL="685800" lvl="2" indent="-285750">
              <a:lnSpc>
                <a:spcPct val="120000"/>
              </a:lnSpc>
              <a:spcBef>
                <a:spcPts val="0"/>
              </a:spcBef>
              <a:buFont typeface="Courier New" panose="02070309020205020404" pitchFamily="49" charset="0"/>
              <a:buChar char="o"/>
            </a:pPr>
            <a:r>
              <a:rPr lang="en-US" sz="2100" dirty="0">
                <a:solidFill>
                  <a:srgbClr val="000000"/>
                </a:solidFill>
              </a:rPr>
              <a:t>“Good to Go” resource guide </a:t>
            </a:r>
          </a:p>
          <a:p>
            <a:pPr marL="685800" lvl="2" indent="-285750">
              <a:lnSpc>
                <a:spcPct val="120000"/>
              </a:lnSpc>
              <a:spcBef>
                <a:spcPts val="0"/>
              </a:spcBef>
              <a:buFont typeface="Courier New" panose="02070309020205020404" pitchFamily="49" charset="0"/>
              <a:buChar char="o"/>
            </a:pPr>
            <a:r>
              <a:rPr lang="en-US" sz="2100" dirty="0">
                <a:solidFill>
                  <a:srgbClr val="000000"/>
                </a:solidFill>
              </a:rPr>
              <a:t>Values Worksheet </a:t>
            </a:r>
          </a:p>
          <a:p>
            <a:pPr marL="685800" lvl="2" indent="-285750">
              <a:lnSpc>
                <a:spcPct val="120000"/>
              </a:lnSpc>
              <a:spcBef>
                <a:spcPts val="0"/>
              </a:spcBef>
              <a:buFont typeface="Courier New" panose="02070309020205020404" pitchFamily="49" charset="0"/>
              <a:buChar char="o"/>
            </a:pPr>
            <a:r>
              <a:rPr lang="en-US" sz="2100" dirty="0">
                <a:solidFill>
                  <a:srgbClr val="000000"/>
                </a:solidFill>
              </a:rPr>
              <a:t>“My Particular Wishes” form </a:t>
            </a:r>
          </a:p>
          <a:p>
            <a:pPr marL="685800" lvl="2" indent="-285750">
              <a:lnSpc>
                <a:spcPct val="120000"/>
              </a:lnSpc>
              <a:spcBef>
                <a:spcPts val="0"/>
              </a:spcBef>
              <a:buFont typeface="Courier New" panose="02070309020205020404" pitchFamily="49" charset="0"/>
              <a:buChar char="o"/>
            </a:pPr>
            <a:r>
              <a:rPr lang="en-US" sz="2100" dirty="0">
                <a:solidFill>
                  <a:srgbClr val="000000"/>
                </a:solidFill>
              </a:rPr>
              <a:t>Dementia </a:t>
            </a:r>
            <a:r>
              <a:rPr lang="en-US" sz="2100" dirty="0" smtClean="0">
                <a:solidFill>
                  <a:srgbClr val="000000"/>
                </a:solidFill>
              </a:rPr>
              <a:t>Provision</a:t>
            </a:r>
          </a:p>
          <a:p>
            <a:pPr marL="685800" lvl="2" indent="-285750">
              <a:lnSpc>
                <a:spcPct val="120000"/>
              </a:lnSpc>
              <a:spcBef>
                <a:spcPts val="0"/>
              </a:spcBef>
              <a:buFont typeface="Courier New" panose="02070309020205020404" pitchFamily="49" charset="0"/>
              <a:buChar char="o"/>
            </a:pPr>
            <a:endParaRPr lang="en-US" sz="1600" dirty="0" smtClean="0">
              <a:solidFill>
                <a:srgbClr val="000000"/>
              </a:solidFill>
            </a:endParaRPr>
          </a:p>
          <a:p>
            <a:pPr marL="0" lvl="1" indent="0">
              <a:lnSpc>
                <a:spcPct val="120000"/>
              </a:lnSpc>
              <a:spcBef>
                <a:spcPts val="0"/>
              </a:spcBef>
            </a:pPr>
            <a:r>
              <a:rPr lang="en-US" sz="2100" b="1" dirty="0" smtClean="0">
                <a:solidFill>
                  <a:srgbClr val="000000"/>
                </a:solidFill>
              </a:rPr>
              <a:t>Free End of Life Consultation Program</a:t>
            </a:r>
          </a:p>
          <a:p>
            <a:pPr marL="0" lvl="1" indent="0">
              <a:lnSpc>
                <a:spcPct val="120000"/>
              </a:lnSpc>
              <a:spcBef>
                <a:spcPts val="0"/>
              </a:spcBef>
            </a:pPr>
            <a:r>
              <a:rPr lang="en-US" b="1" dirty="0" smtClean="0">
                <a:solidFill>
                  <a:srgbClr val="000000"/>
                </a:solidFill>
              </a:rPr>
              <a:t>1-800-247-7421</a:t>
            </a:r>
          </a:p>
          <a:p>
            <a:pPr marL="0" lvl="1" indent="0">
              <a:lnSpc>
                <a:spcPct val="120000"/>
              </a:lnSpc>
              <a:spcBef>
                <a:spcPts val="0"/>
              </a:spcBef>
            </a:pPr>
            <a:r>
              <a:rPr lang="en-US" dirty="0" smtClean="0">
                <a:solidFill>
                  <a:schemeClr val="tx2"/>
                </a:solidFill>
                <a:hlinkClick r:id="rId2"/>
              </a:rPr>
              <a:t>www.compassionandchoices.org</a:t>
            </a:r>
            <a:r>
              <a:rPr lang="en-US" dirty="0" smtClean="0">
                <a:solidFill>
                  <a:schemeClr val="tx2"/>
                </a:solidFill>
              </a:rPr>
              <a:t> </a:t>
            </a:r>
            <a:endParaRPr lang="en-US" dirty="0">
              <a:solidFill>
                <a:schemeClr val="tx2"/>
              </a:solidFill>
            </a:endParaRPr>
          </a:p>
          <a:p>
            <a:pPr lvl="1"/>
            <a:r>
              <a:rPr lang="en-US" sz="1800" i="1" dirty="0" smtClean="0"/>
              <a:t>Society </a:t>
            </a:r>
            <a:r>
              <a:rPr lang="en-US" sz="1800" i="1" dirty="0"/>
              <a:t>of New York Hospital</a:t>
            </a:r>
            <a:r>
              <a:rPr lang="en-US" sz="1800" dirty="0"/>
              <a:t>, </a:t>
            </a:r>
            <a:r>
              <a:rPr lang="en-US" sz="1100" dirty="0"/>
              <a:t>105 N.E. 92, 211 N.Y. 125, 181 Ind. 562 (1914).</a:t>
            </a:r>
            <a:endParaRPr lang="en-US" dirty="0">
              <a:solidFill>
                <a:schemeClr val="bg2">
                  <a:lumMod val="10000"/>
                </a:schemeClr>
              </a:solidFill>
            </a:endParaRPr>
          </a:p>
          <a:p>
            <a:pPr marL="685800" lvl="2" indent="-285750">
              <a:lnSpc>
                <a:spcPct val="120000"/>
              </a:lnSpc>
              <a:spcBef>
                <a:spcPts val="0"/>
              </a:spcBef>
              <a:buFont typeface="Courier New" panose="02070309020205020404" pitchFamily="49" charset="0"/>
              <a:buChar char="o"/>
            </a:pPr>
            <a:endParaRPr lang="en-US" sz="1600" dirty="0">
              <a:solidFill>
                <a:schemeClr val="tx2"/>
              </a:solidFill>
            </a:endParaRPr>
          </a:p>
          <a:p>
            <a:pPr marL="742950" lvl="2" indent="-342900">
              <a:lnSpc>
                <a:spcPct val="120000"/>
              </a:lnSpc>
              <a:spcBef>
                <a:spcPts val="0"/>
              </a:spcBef>
              <a:buFont typeface="Courier New" panose="02070309020205020404" pitchFamily="49" charset="0"/>
              <a:buChar char="o"/>
            </a:pPr>
            <a:endParaRPr lang="en-US" sz="1600" dirty="0">
              <a:solidFill>
                <a:schemeClr val="tx2"/>
              </a:solidFill>
            </a:endParaRPr>
          </a:p>
          <a:p>
            <a:pPr marL="342900" indent="-342900">
              <a:buFont typeface="Arial" panose="020B0604020202020204" pitchFamily="34" charset="0"/>
              <a:buChar char="•"/>
            </a:pPr>
            <a:endParaRPr lang="en-US" sz="2000" dirty="0" smtClean="0"/>
          </a:p>
          <a:p>
            <a:pPr marL="457200" indent="-457200">
              <a:buFont typeface="+mj-lt"/>
              <a:buAutoNum type="arabicPeriod"/>
            </a:pPr>
            <a:endParaRPr lang="en-US" sz="2000" dirty="0"/>
          </a:p>
        </p:txBody>
      </p:sp>
      <p:sp>
        <p:nvSpPr>
          <p:cNvPr id="4" name="Subtitle 3"/>
          <p:cNvSpPr>
            <a:spLocks noGrp="1"/>
          </p:cNvSpPr>
          <p:nvPr>
            <p:ph type="subTitle" idx="11"/>
          </p:nvPr>
        </p:nvSpPr>
        <p:spPr/>
        <p:txBody>
          <a:bodyPr>
            <a:normAutofit/>
          </a:bodyPr>
          <a:lstStyle/>
          <a:p>
            <a:r>
              <a:rPr lang="en-US" b="0" dirty="0" smtClean="0"/>
              <a:t>For More Information </a:t>
            </a:r>
            <a:endParaRPr lang="en-US" dirty="0"/>
          </a:p>
        </p:txBody>
      </p:sp>
      <p:sp>
        <p:nvSpPr>
          <p:cNvPr id="5" name="Title 4"/>
          <p:cNvSpPr>
            <a:spLocks noGrp="1"/>
          </p:cNvSpPr>
          <p:nvPr>
            <p:ph type="title"/>
          </p:nvPr>
        </p:nvSpPr>
        <p:spPr/>
        <p:txBody>
          <a:bodyPr/>
          <a:lstStyle/>
          <a:p>
            <a:r>
              <a:rPr lang="en-US" dirty="0" smtClean="0"/>
              <a:t>Compassion &amp; Choices </a:t>
            </a:r>
            <a:endParaRPr lang="en-US" dirty="0"/>
          </a:p>
        </p:txBody>
      </p:sp>
    </p:spTree>
    <p:extLst>
      <p:ext uri="{BB962C8B-B14F-4D97-AF65-F5344CB8AC3E}">
        <p14:creationId xmlns:p14="http://schemas.microsoft.com/office/powerpoint/2010/main" val="3994173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Advance Directives </a:t>
            </a:r>
            <a:endParaRPr lang="en-US"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190750" y="2733675"/>
            <a:ext cx="51435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7207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2209800"/>
            <a:ext cx="7696200" cy="3505200"/>
          </a:xfrm>
        </p:spPr>
        <p:txBody>
          <a:bodyPr>
            <a:normAutofit/>
          </a:bodyPr>
          <a:lstStyle/>
          <a:p>
            <a:r>
              <a:rPr lang="en-US" sz="2400" dirty="0" smtClean="0">
                <a:solidFill>
                  <a:srgbClr val="000000"/>
                </a:solidFill>
              </a:rPr>
              <a:t>Institute of Medicine </a:t>
            </a:r>
            <a:r>
              <a:rPr lang="en-US" sz="2400" i="1" dirty="0" smtClean="0">
                <a:solidFill>
                  <a:srgbClr val="000000"/>
                </a:solidFill>
              </a:rPr>
              <a:t>Dying in America </a:t>
            </a:r>
            <a:r>
              <a:rPr lang="en-US" sz="2400" dirty="0" smtClean="0">
                <a:solidFill>
                  <a:srgbClr val="000000"/>
                </a:solidFill>
              </a:rPr>
              <a:t>Study, 2014:</a:t>
            </a:r>
          </a:p>
          <a:p>
            <a:endParaRPr lang="en-US" sz="2400" dirty="0">
              <a:solidFill>
                <a:srgbClr val="000000"/>
              </a:solidFill>
            </a:endParaRPr>
          </a:p>
          <a:p>
            <a:r>
              <a:rPr lang="en-US" sz="2400" dirty="0" smtClean="0">
                <a:solidFill>
                  <a:srgbClr val="000000"/>
                </a:solidFill>
              </a:rPr>
              <a:t>According to a 2013 </a:t>
            </a:r>
            <a:r>
              <a:rPr lang="en-US" sz="2400" dirty="0">
                <a:solidFill>
                  <a:srgbClr val="000000"/>
                </a:solidFill>
              </a:rPr>
              <a:t>National </a:t>
            </a:r>
            <a:r>
              <a:rPr lang="en-US" sz="2400" dirty="0" smtClean="0">
                <a:solidFill>
                  <a:srgbClr val="000000"/>
                </a:solidFill>
              </a:rPr>
              <a:t>Council on </a:t>
            </a:r>
            <a:r>
              <a:rPr lang="en-US" sz="2400" dirty="0">
                <a:solidFill>
                  <a:srgbClr val="000000"/>
                </a:solidFill>
              </a:rPr>
              <a:t>Aging (NCOA</a:t>
            </a:r>
            <a:r>
              <a:rPr lang="en-US" sz="2400" dirty="0" smtClean="0">
                <a:solidFill>
                  <a:srgbClr val="000000"/>
                </a:solidFill>
              </a:rPr>
              <a:t>)-United Healthcare-</a:t>
            </a:r>
            <a:r>
              <a:rPr lang="en-US" sz="2400" i="1" dirty="0" smtClean="0">
                <a:solidFill>
                  <a:srgbClr val="000000"/>
                </a:solidFill>
              </a:rPr>
              <a:t>USA Today</a:t>
            </a:r>
            <a:r>
              <a:rPr lang="en-US" sz="2400" i="1" dirty="0">
                <a:solidFill>
                  <a:srgbClr val="000000"/>
                </a:solidFill>
              </a:rPr>
              <a:t> </a:t>
            </a:r>
            <a:r>
              <a:rPr lang="en-US" sz="2400" dirty="0" smtClean="0">
                <a:solidFill>
                  <a:srgbClr val="000000"/>
                </a:solidFill>
              </a:rPr>
              <a:t>national survey of respondents aged 60 or older, 62% reported having discussed care preferences with a loved one, while only 54% reported having an advance directive. </a:t>
            </a:r>
            <a:endParaRPr lang="en-US" sz="2400" dirty="0">
              <a:solidFill>
                <a:srgbClr val="000000"/>
              </a:solidFill>
            </a:endParaRPr>
          </a:p>
        </p:txBody>
      </p:sp>
      <p:sp>
        <p:nvSpPr>
          <p:cNvPr id="4" name="Subtitle 3"/>
          <p:cNvSpPr>
            <a:spLocks noGrp="1"/>
          </p:cNvSpPr>
          <p:nvPr>
            <p:ph type="subTitle" idx="11"/>
          </p:nvPr>
        </p:nvSpPr>
        <p:spPr/>
        <p:txBody>
          <a:bodyPr/>
          <a:lstStyle/>
          <a:p>
            <a:r>
              <a:rPr lang="en-US" dirty="0" smtClean="0"/>
              <a:t>Why does it matter? </a:t>
            </a:r>
            <a:endParaRPr lang="en-US" dirty="0"/>
          </a:p>
        </p:txBody>
      </p:sp>
      <p:sp>
        <p:nvSpPr>
          <p:cNvPr id="5" name="Title 4"/>
          <p:cNvSpPr>
            <a:spLocks noGrp="1"/>
          </p:cNvSpPr>
          <p:nvPr>
            <p:ph type="title"/>
          </p:nvPr>
        </p:nvSpPr>
        <p:spPr/>
        <p:txBody>
          <a:bodyPr/>
          <a:lstStyle/>
          <a:p>
            <a:r>
              <a:rPr lang="en-US" dirty="0" smtClean="0"/>
              <a:t>Advance Care Planning</a:t>
            </a:r>
            <a:endParaRPr lang="en-US" dirty="0"/>
          </a:p>
        </p:txBody>
      </p:sp>
    </p:spTree>
    <p:extLst>
      <p:ext uri="{BB962C8B-B14F-4D97-AF65-F5344CB8AC3E}">
        <p14:creationId xmlns:p14="http://schemas.microsoft.com/office/powerpoint/2010/main" val="4250903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2209800"/>
            <a:ext cx="7696200" cy="3505200"/>
          </a:xfrm>
        </p:spPr>
        <p:txBody>
          <a:bodyPr>
            <a:normAutofit fontScale="92500" lnSpcReduction="20000"/>
          </a:bodyPr>
          <a:lstStyle/>
          <a:p>
            <a:r>
              <a:rPr lang="en-US" sz="2600" dirty="0" smtClean="0">
                <a:solidFill>
                  <a:srgbClr val="000000"/>
                </a:solidFill>
              </a:rPr>
              <a:t>Institute of Medicine </a:t>
            </a:r>
            <a:r>
              <a:rPr lang="en-US" sz="2600" i="1" dirty="0" smtClean="0">
                <a:solidFill>
                  <a:srgbClr val="000000"/>
                </a:solidFill>
              </a:rPr>
              <a:t>Dying in America </a:t>
            </a:r>
            <a:r>
              <a:rPr lang="en-US" sz="2600" dirty="0" smtClean="0">
                <a:solidFill>
                  <a:srgbClr val="000000"/>
                </a:solidFill>
              </a:rPr>
              <a:t>Study, 2014:</a:t>
            </a:r>
          </a:p>
          <a:p>
            <a:endParaRPr lang="en-US" sz="2000" dirty="0">
              <a:solidFill>
                <a:srgbClr val="000000"/>
              </a:solidFill>
            </a:endParaRPr>
          </a:p>
          <a:p>
            <a:r>
              <a:rPr lang="en-US" sz="2000" b="1" dirty="0">
                <a:solidFill>
                  <a:srgbClr val="000000"/>
                </a:solidFill>
              </a:rPr>
              <a:t>Approximately </a:t>
            </a:r>
            <a:r>
              <a:rPr lang="en-US" sz="2000" b="1" dirty="0" smtClean="0">
                <a:solidFill>
                  <a:srgbClr val="000000"/>
                </a:solidFill>
              </a:rPr>
              <a:t>40% of </a:t>
            </a:r>
            <a:r>
              <a:rPr lang="en-US" sz="2000" b="1" dirty="0">
                <a:solidFill>
                  <a:srgbClr val="000000"/>
                </a:solidFill>
              </a:rPr>
              <a:t>adult medical inpatients, </a:t>
            </a:r>
            <a:r>
              <a:rPr lang="en-US" sz="2000" b="1" dirty="0" smtClean="0">
                <a:solidFill>
                  <a:srgbClr val="000000"/>
                </a:solidFill>
              </a:rPr>
              <a:t>44-69% of </a:t>
            </a:r>
            <a:r>
              <a:rPr lang="en-US" sz="2000" b="1" dirty="0">
                <a:solidFill>
                  <a:srgbClr val="000000"/>
                </a:solidFill>
              </a:rPr>
              <a:t>nursing home residents, and </a:t>
            </a:r>
            <a:r>
              <a:rPr lang="en-US" sz="2000" b="1" dirty="0" smtClean="0">
                <a:solidFill>
                  <a:srgbClr val="000000"/>
                </a:solidFill>
              </a:rPr>
              <a:t>70% of </a:t>
            </a:r>
            <a:r>
              <a:rPr lang="en-US" sz="2000" b="1" dirty="0">
                <a:solidFill>
                  <a:srgbClr val="000000"/>
                </a:solidFill>
              </a:rPr>
              <a:t>older adults facing treatment </a:t>
            </a:r>
            <a:r>
              <a:rPr lang="en-US" sz="2000" b="1" dirty="0" smtClean="0">
                <a:solidFill>
                  <a:srgbClr val="000000"/>
                </a:solidFill>
              </a:rPr>
              <a:t>decisions are </a:t>
            </a:r>
            <a:r>
              <a:rPr lang="en-US" sz="2000" b="1" dirty="0">
                <a:solidFill>
                  <a:srgbClr val="000000"/>
                </a:solidFill>
              </a:rPr>
              <a:t>incapable of making those decisions themselves. </a:t>
            </a:r>
            <a:r>
              <a:rPr lang="en-US" sz="2000" dirty="0">
                <a:solidFill>
                  <a:srgbClr val="000000"/>
                </a:solidFill>
              </a:rPr>
              <a:t>Furthermore, the majority of these </a:t>
            </a:r>
            <a:r>
              <a:rPr lang="en-US" sz="2000" dirty="0" smtClean="0">
                <a:solidFill>
                  <a:srgbClr val="000000"/>
                </a:solidFill>
              </a:rPr>
              <a:t>patients will </a:t>
            </a:r>
            <a:r>
              <a:rPr lang="en-US" sz="2000" dirty="0">
                <a:solidFill>
                  <a:srgbClr val="000000"/>
                </a:solidFill>
              </a:rPr>
              <a:t>receive acute hospital care from physicians who do not know them. As a result, advance </a:t>
            </a:r>
            <a:r>
              <a:rPr lang="en-US" sz="2000" dirty="0" smtClean="0">
                <a:solidFill>
                  <a:srgbClr val="000000"/>
                </a:solidFill>
              </a:rPr>
              <a:t>care planning </a:t>
            </a:r>
            <a:r>
              <a:rPr lang="en-US" sz="2000" dirty="0">
                <a:solidFill>
                  <a:srgbClr val="000000"/>
                </a:solidFill>
              </a:rPr>
              <a:t>is essential to ensure that people receive care that reflects their values, goals, </a:t>
            </a:r>
            <a:r>
              <a:rPr lang="en-US" sz="2000" dirty="0" smtClean="0">
                <a:solidFill>
                  <a:srgbClr val="000000"/>
                </a:solidFill>
              </a:rPr>
              <a:t>and preferences </a:t>
            </a:r>
            <a:r>
              <a:rPr lang="en-US" sz="2000" dirty="0">
                <a:solidFill>
                  <a:srgbClr val="000000"/>
                </a:solidFill>
              </a:rPr>
              <a:t>(</a:t>
            </a:r>
            <a:r>
              <a:rPr lang="en-US" sz="2000" dirty="0" err="1">
                <a:solidFill>
                  <a:srgbClr val="000000"/>
                </a:solidFill>
              </a:rPr>
              <a:t>Raymont</a:t>
            </a:r>
            <a:r>
              <a:rPr lang="en-US" sz="2000" dirty="0">
                <a:solidFill>
                  <a:srgbClr val="000000"/>
                </a:solidFill>
              </a:rPr>
              <a:t> et al., 2004; Kim et al., 2002; </a:t>
            </a:r>
            <a:r>
              <a:rPr lang="en-US" sz="2000" dirty="0" err="1">
                <a:solidFill>
                  <a:srgbClr val="000000"/>
                </a:solidFill>
              </a:rPr>
              <a:t>Silveira</a:t>
            </a:r>
            <a:r>
              <a:rPr lang="en-US" sz="2000" dirty="0">
                <a:solidFill>
                  <a:srgbClr val="000000"/>
                </a:solidFill>
              </a:rPr>
              <a:t> et al., 2010; Nelson et al., 2006).</a:t>
            </a:r>
          </a:p>
        </p:txBody>
      </p:sp>
      <p:sp>
        <p:nvSpPr>
          <p:cNvPr id="4" name="Subtitle 3"/>
          <p:cNvSpPr>
            <a:spLocks noGrp="1"/>
          </p:cNvSpPr>
          <p:nvPr>
            <p:ph type="subTitle" idx="11"/>
          </p:nvPr>
        </p:nvSpPr>
        <p:spPr/>
        <p:txBody>
          <a:bodyPr/>
          <a:lstStyle/>
          <a:p>
            <a:r>
              <a:rPr lang="en-US" dirty="0" smtClean="0"/>
              <a:t>Why does it matter? </a:t>
            </a:r>
            <a:endParaRPr lang="en-US" dirty="0"/>
          </a:p>
        </p:txBody>
      </p:sp>
      <p:sp>
        <p:nvSpPr>
          <p:cNvPr id="5" name="Title 4"/>
          <p:cNvSpPr>
            <a:spLocks noGrp="1"/>
          </p:cNvSpPr>
          <p:nvPr>
            <p:ph type="title"/>
          </p:nvPr>
        </p:nvSpPr>
        <p:spPr/>
        <p:txBody>
          <a:bodyPr/>
          <a:lstStyle/>
          <a:p>
            <a:r>
              <a:rPr lang="en-US" dirty="0" smtClean="0"/>
              <a:t>Advance Care Planning</a:t>
            </a:r>
            <a:endParaRPr lang="en-US" dirty="0"/>
          </a:p>
        </p:txBody>
      </p:sp>
    </p:spTree>
    <p:extLst>
      <p:ext uri="{BB962C8B-B14F-4D97-AF65-F5344CB8AC3E}">
        <p14:creationId xmlns:p14="http://schemas.microsoft.com/office/powerpoint/2010/main" val="2224659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2209800"/>
            <a:ext cx="7696200" cy="3505200"/>
          </a:xfrm>
        </p:spPr>
        <p:txBody>
          <a:bodyPr>
            <a:normAutofit/>
          </a:bodyPr>
          <a:lstStyle/>
          <a:p>
            <a:r>
              <a:rPr lang="en-US" sz="1800" dirty="0" smtClean="0">
                <a:solidFill>
                  <a:srgbClr val="000000"/>
                </a:solidFill>
              </a:rPr>
              <a:t>Institute of Medicine </a:t>
            </a:r>
            <a:r>
              <a:rPr lang="en-US" sz="1800" i="1" dirty="0" smtClean="0">
                <a:solidFill>
                  <a:srgbClr val="000000"/>
                </a:solidFill>
              </a:rPr>
              <a:t>Dying in America </a:t>
            </a:r>
            <a:r>
              <a:rPr lang="en-US" sz="1800" dirty="0" smtClean="0">
                <a:solidFill>
                  <a:srgbClr val="000000"/>
                </a:solidFill>
              </a:rPr>
              <a:t>Study, 2014</a:t>
            </a:r>
          </a:p>
          <a:p>
            <a:r>
              <a:rPr lang="en-US" sz="2400" dirty="0" smtClean="0">
                <a:solidFill>
                  <a:srgbClr val="000000"/>
                </a:solidFill>
              </a:rPr>
              <a:t>Effective programs: </a:t>
            </a:r>
          </a:p>
          <a:p>
            <a:pPr marL="342900" indent="-342900">
              <a:buFont typeface="Arial" panose="020B0604020202020204" pitchFamily="34" charset="0"/>
              <a:buChar char="•"/>
            </a:pPr>
            <a:r>
              <a:rPr lang="en-US" sz="2000" dirty="0" smtClean="0">
                <a:solidFill>
                  <a:srgbClr val="000000"/>
                </a:solidFill>
              </a:rPr>
              <a:t>Treat </a:t>
            </a:r>
            <a:r>
              <a:rPr lang="en-US" sz="2000" dirty="0">
                <a:solidFill>
                  <a:srgbClr val="000000"/>
                </a:solidFill>
              </a:rPr>
              <a:t>advance care planning as an </a:t>
            </a:r>
            <a:r>
              <a:rPr lang="en-US" sz="2000" b="1" dirty="0">
                <a:solidFill>
                  <a:srgbClr val="000000"/>
                </a:solidFill>
              </a:rPr>
              <a:t>ongoing process</a:t>
            </a:r>
            <a:r>
              <a:rPr lang="en-US" sz="2000" dirty="0">
                <a:solidFill>
                  <a:srgbClr val="000000"/>
                </a:solidFill>
              </a:rPr>
              <a:t>, not as </a:t>
            </a:r>
            <a:r>
              <a:rPr lang="en-US" sz="2000" dirty="0" smtClean="0">
                <a:solidFill>
                  <a:srgbClr val="000000"/>
                </a:solidFill>
              </a:rPr>
              <a:t>a one time </a:t>
            </a:r>
            <a:r>
              <a:rPr lang="en-US" sz="2000" dirty="0">
                <a:solidFill>
                  <a:srgbClr val="000000"/>
                </a:solidFill>
              </a:rPr>
              <a:t>event designed </a:t>
            </a:r>
            <a:r>
              <a:rPr lang="en-US" sz="2000" dirty="0" smtClean="0">
                <a:solidFill>
                  <a:srgbClr val="000000"/>
                </a:solidFill>
              </a:rPr>
              <a:t>to produce </a:t>
            </a:r>
            <a:r>
              <a:rPr lang="en-US" sz="2000" dirty="0">
                <a:solidFill>
                  <a:srgbClr val="000000"/>
                </a:solidFill>
              </a:rPr>
              <a:t>a product</a:t>
            </a:r>
            <a:r>
              <a:rPr lang="en-US" sz="2000" dirty="0" smtClean="0">
                <a:solidFill>
                  <a:srgbClr val="000000"/>
                </a:solidFill>
              </a:rPr>
              <a:t>.</a:t>
            </a:r>
          </a:p>
          <a:p>
            <a:pPr marL="1085850" lvl="1" indent="-342900">
              <a:buFont typeface="Courier New" panose="02070309020205020404" pitchFamily="49" charset="0"/>
              <a:buChar char="o"/>
            </a:pPr>
            <a:r>
              <a:rPr lang="en-US" sz="1900" dirty="0">
                <a:solidFill>
                  <a:srgbClr val="000000"/>
                </a:solidFill>
              </a:rPr>
              <a:t>Revisit plans yearly, </a:t>
            </a:r>
            <a:r>
              <a:rPr lang="en-US" sz="1900" dirty="0" smtClean="0">
                <a:solidFill>
                  <a:srgbClr val="000000"/>
                </a:solidFill>
              </a:rPr>
              <a:t>upon change </a:t>
            </a:r>
            <a:r>
              <a:rPr lang="en-US" sz="1900" dirty="0">
                <a:solidFill>
                  <a:srgbClr val="000000"/>
                </a:solidFill>
              </a:rPr>
              <a:t>of health condition, </a:t>
            </a:r>
            <a:r>
              <a:rPr lang="en-US" sz="1900" dirty="0" smtClean="0">
                <a:solidFill>
                  <a:srgbClr val="000000"/>
                </a:solidFill>
              </a:rPr>
              <a:t>upon change </a:t>
            </a:r>
            <a:r>
              <a:rPr lang="en-US" sz="1900" dirty="0">
                <a:solidFill>
                  <a:srgbClr val="000000"/>
                </a:solidFill>
              </a:rPr>
              <a:t>of social situation </a:t>
            </a:r>
            <a:endParaRPr lang="en-US" sz="1900" dirty="0" smtClean="0">
              <a:solidFill>
                <a:srgbClr val="000000"/>
              </a:solidFill>
            </a:endParaRPr>
          </a:p>
          <a:p>
            <a:pPr marL="1085850" lvl="1" indent="-342900">
              <a:buFont typeface="Courier New" panose="02070309020205020404" pitchFamily="49" charset="0"/>
              <a:buChar char="o"/>
            </a:pPr>
            <a:r>
              <a:rPr lang="en-US" sz="1900" dirty="0" smtClean="0">
                <a:solidFill>
                  <a:srgbClr val="000000"/>
                </a:solidFill>
              </a:rPr>
              <a:t>Encourage choices based on health condition </a:t>
            </a:r>
            <a:endParaRPr lang="en-US" sz="1900" dirty="0">
              <a:solidFill>
                <a:srgbClr val="000000"/>
              </a:solidFill>
            </a:endParaRPr>
          </a:p>
          <a:p>
            <a:pPr marL="1085850" lvl="1" indent="-342900">
              <a:buFont typeface="Courier New" panose="02070309020205020404" pitchFamily="49" charset="0"/>
              <a:buChar char="o"/>
            </a:pPr>
            <a:r>
              <a:rPr lang="en-US" sz="1900" dirty="0" smtClean="0">
                <a:solidFill>
                  <a:srgbClr val="000000"/>
                </a:solidFill>
              </a:rPr>
              <a:t>Promote ongoing conversations with loved ones and healthcare providers </a:t>
            </a:r>
            <a:r>
              <a:rPr lang="en-US" sz="2800" u="sng" dirty="0" smtClean="0"/>
              <a:t>social </a:t>
            </a:r>
            <a:r>
              <a:rPr lang="en-US" sz="2800" u="sng" dirty="0"/>
              <a:t>situation </a:t>
            </a:r>
            <a:endParaRPr lang="en-US" sz="2800" dirty="0" smtClean="0"/>
          </a:p>
        </p:txBody>
      </p:sp>
      <p:sp>
        <p:nvSpPr>
          <p:cNvPr id="4" name="Subtitle 3"/>
          <p:cNvSpPr>
            <a:spLocks noGrp="1"/>
          </p:cNvSpPr>
          <p:nvPr>
            <p:ph type="subTitle" idx="11"/>
          </p:nvPr>
        </p:nvSpPr>
        <p:spPr/>
        <p:txBody>
          <a:bodyPr/>
          <a:lstStyle/>
          <a:p>
            <a:r>
              <a:rPr lang="en-US" dirty="0" smtClean="0"/>
              <a:t>What makes an effective approach?</a:t>
            </a:r>
            <a:endParaRPr lang="en-US" dirty="0"/>
          </a:p>
        </p:txBody>
      </p:sp>
      <p:sp>
        <p:nvSpPr>
          <p:cNvPr id="5" name="Title 4"/>
          <p:cNvSpPr>
            <a:spLocks noGrp="1"/>
          </p:cNvSpPr>
          <p:nvPr>
            <p:ph type="title"/>
          </p:nvPr>
        </p:nvSpPr>
        <p:spPr/>
        <p:txBody>
          <a:bodyPr/>
          <a:lstStyle/>
          <a:p>
            <a:r>
              <a:rPr lang="en-US" dirty="0" smtClean="0"/>
              <a:t>Advance Care Planning</a:t>
            </a:r>
            <a:endParaRPr lang="en-US" dirty="0"/>
          </a:p>
        </p:txBody>
      </p:sp>
    </p:spTree>
    <p:extLst>
      <p:ext uri="{BB962C8B-B14F-4D97-AF65-F5344CB8AC3E}">
        <p14:creationId xmlns:p14="http://schemas.microsoft.com/office/powerpoint/2010/main" val="2548365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2209800"/>
            <a:ext cx="7696200" cy="3505200"/>
          </a:xfrm>
        </p:spPr>
        <p:txBody>
          <a:bodyPr>
            <a:normAutofit/>
          </a:bodyPr>
          <a:lstStyle/>
          <a:p>
            <a:r>
              <a:rPr lang="en-US" sz="1800" dirty="0" smtClean="0">
                <a:solidFill>
                  <a:srgbClr val="000000"/>
                </a:solidFill>
              </a:rPr>
              <a:t>Institute of Medicine </a:t>
            </a:r>
            <a:r>
              <a:rPr lang="en-US" sz="1800" i="1" dirty="0" smtClean="0">
                <a:solidFill>
                  <a:srgbClr val="000000"/>
                </a:solidFill>
              </a:rPr>
              <a:t>Dying in America </a:t>
            </a:r>
            <a:r>
              <a:rPr lang="en-US" sz="1800" dirty="0" smtClean="0">
                <a:solidFill>
                  <a:srgbClr val="000000"/>
                </a:solidFill>
              </a:rPr>
              <a:t>Study, 2014</a:t>
            </a:r>
          </a:p>
          <a:p>
            <a:r>
              <a:rPr lang="en-US" sz="2000" dirty="0" smtClean="0">
                <a:solidFill>
                  <a:srgbClr val="000000"/>
                </a:solidFill>
              </a:rPr>
              <a:t>Effective programs: </a:t>
            </a:r>
          </a:p>
          <a:p>
            <a:pPr marL="342900" indent="-342900">
              <a:buFont typeface="Arial" panose="020B0604020202020204" pitchFamily="34" charset="0"/>
              <a:buChar char="•"/>
            </a:pPr>
            <a:r>
              <a:rPr lang="en-US" sz="2000" dirty="0" smtClean="0">
                <a:solidFill>
                  <a:srgbClr val="000000"/>
                </a:solidFill>
              </a:rPr>
              <a:t>Shift the </a:t>
            </a:r>
            <a:r>
              <a:rPr lang="en-US" sz="2000" dirty="0">
                <a:solidFill>
                  <a:srgbClr val="000000"/>
                </a:solidFill>
              </a:rPr>
              <a:t>focus of end-of-life decision making away from document </a:t>
            </a:r>
            <a:r>
              <a:rPr lang="en-US" sz="2000" dirty="0" smtClean="0">
                <a:solidFill>
                  <a:srgbClr val="000000"/>
                </a:solidFill>
              </a:rPr>
              <a:t>completion and </a:t>
            </a:r>
            <a:r>
              <a:rPr lang="en-US" sz="2000" dirty="0">
                <a:solidFill>
                  <a:srgbClr val="000000"/>
                </a:solidFill>
              </a:rPr>
              <a:t>toward </a:t>
            </a:r>
            <a:r>
              <a:rPr lang="en-US" sz="2000" b="1" dirty="0">
                <a:solidFill>
                  <a:srgbClr val="000000"/>
                </a:solidFill>
              </a:rPr>
              <a:t>facilitating discussion of values and preferences</a:t>
            </a:r>
            <a:r>
              <a:rPr lang="en-US" sz="2000" dirty="0" smtClean="0">
                <a:solidFill>
                  <a:srgbClr val="000000"/>
                </a:solidFill>
              </a:rPr>
              <a:t>.</a:t>
            </a:r>
          </a:p>
          <a:p>
            <a:pPr marL="1200150" lvl="1" indent="-457200">
              <a:buFont typeface="Courier New" panose="02070309020205020404" pitchFamily="49" charset="0"/>
              <a:buChar char="o"/>
            </a:pPr>
            <a:r>
              <a:rPr lang="en-US" sz="2000" dirty="0" smtClean="0">
                <a:solidFill>
                  <a:srgbClr val="000000"/>
                </a:solidFill>
              </a:rPr>
              <a:t>Do not stress importance of making choices about every possible intervention</a:t>
            </a:r>
            <a:endParaRPr lang="en-US" sz="2000" dirty="0">
              <a:solidFill>
                <a:srgbClr val="000000"/>
              </a:solidFill>
            </a:endParaRPr>
          </a:p>
          <a:p>
            <a:pPr marL="1200150" lvl="1" indent="-457200">
              <a:buFont typeface="Courier New" panose="02070309020205020404" pitchFamily="49" charset="0"/>
              <a:buChar char="o"/>
            </a:pPr>
            <a:r>
              <a:rPr lang="en-US" sz="2000" dirty="0" smtClean="0">
                <a:solidFill>
                  <a:srgbClr val="000000"/>
                </a:solidFill>
              </a:rPr>
              <a:t>Provide guidelines for how to make decisions </a:t>
            </a:r>
          </a:p>
        </p:txBody>
      </p:sp>
      <p:sp>
        <p:nvSpPr>
          <p:cNvPr id="4" name="Subtitle 3"/>
          <p:cNvSpPr>
            <a:spLocks noGrp="1"/>
          </p:cNvSpPr>
          <p:nvPr>
            <p:ph type="subTitle" idx="11"/>
          </p:nvPr>
        </p:nvSpPr>
        <p:spPr/>
        <p:txBody>
          <a:bodyPr/>
          <a:lstStyle/>
          <a:p>
            <a:r>
              <a:rPr lang="en-US" dirty="0" smtClean="0"/>
              <a:t>What makes an effective approach?</a:t>
            </a:r>
            <a:endParaRPr lang="en-US" dirty="0"/>
          </a:p>
        </p:txBody>
      </p:sp>
      <p:sp>
        <p:nvSpPr>
          <p:cNvPr id="5" name="Title 4"/>
          <p:cNvSpPr>
            <a:spLocks noGrp="1"/>
          </p:cNvSpPr>
          <p:nvPr>
            <p:ph type="title"/>
          </p:nvPr>
        </p:nvSpPr>
        <p:spPr/>
        <p:txBody>
          <a:bodyPr/>
          <a:lstStyle/>
          <a:p>
            <a:r>
              <a:rPr lang="en-US" dirty="0" smtClean="0"/>
              <a:t>Advance Care Planning</a:t>
            </a:r>
            <a:endParaRPr lang="en-US" dirty="0"/>
          </a:p>
        </p:txBody>
      </p:sp>
    </p:spTree>
    <p:extLst>
      <p:ext uri="{BB962C8B-B14F-4D97-AF65-F5344CB8AC3E}">
        <p14:creationId xmlns:p14="http://schemas.microsoft.com/office/powerpoint/2010/main" val="1785768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2209800"/>
            <a:ext cx="7696200" cy="3505200"/>
          </a:xfrm>
        </p:spPr>
        <p:txBody>
          <a:bodyPr>
            <a:normAutofit/>
          </a:bodyPr>
          <a:lstStyle/>
          <a:p>
            <a:r>
              <a:rPr lang="en-US" sz="1800" dirty="0" smtClean="0">
                <a:solidFill>
                  <a:srgbClr val="000000"/>
                </a:solidFill>
              </a:rPr>
              <a:t>Institute of Medicine </a:t>
            </a:r>
            <a:r>
              <a:rPr lang="en-US" sz="1800" i="1" dirty="0" smtClean="0">
                <a:solidFill>
                  <a:srgbClr val="000000"/>
                </a:solidFill>
              </a:rPr>
              <a:t>Dying in America </a:t>
            </a:r>
            <a:r>
              <a:rPr lang="en-US" sz="1800" dirty="0" smtClean="0">
                <a:solidFill>
                  <a:srgbClr val="000000"/>
                </a:solidFill>
              </a:rPr>
              <a:t>Study, 2014</a:t>
            </a:r>
          </a:p>
          <a:p>
            <a:r>
              <a:rPr lang="en-US" sz="2400" dirty="0" smtClean="0">
                <a:solidFill>
                  <a:srgbClr val="000000"/>
                </a:solidFill>
              </a:rPr>
              <a:t>Effective programs:</a:t>
            </a:r>
          </a:p>
          <a:p>
            <a:pPr marL="342900" indent="-342900">
              <a:buFont typeface="Arial" panose="020B0604020202020204" pitchFamily="34" charset="0"/>
              <a:buChar char="•"/>
            </a:pPr>
            <a:r>
              <a:rPr lang="en-US" sz="2000" dirty="0" smtClean="0">
                <a:solidFill>
                  <a:srgbClr val="000000"/>
                </a:solidFill>
              </a:rPr>
              <a:t>Refocus discussion </a:t>
            </a:r>
            <a:r>
              <a:rPr lang="en-US" sz="2000" dirty="0">
                <a:solidFill>
                  <a:srgbClr val="000000"/>
                </a:solidFill>
              </a:rPr>
              <a:t>of preferences away from autonomy and toward </a:t>
            </a:r>
            <a:r>
              <a:rPr lang="en-US" sz="2000" b="1" dirty="0" smtClean="0">
                <a:solidFill>
                  <a:srgbClr val="000000"/>
                </a:solidFill>
              </a:rPr>
              <a:t>personal relationships</a:t>
            </a:r>
            <a:r>
              <a:rPr lang="en-US" sz="2000" dirty="0">
                <a:solidFill>
                  <a:srgbClr val="000000"/>
                </a:solidFill>
              </a:rPr>
              <a:t>, for example, by asking the question, “How can you guide your </a:t>
            </a:r>
            <a:r>
              <a:rPr lang="en-US" sz="2000" dirty="0" smtClean="0">
                <a:solidFill>
                  <a:srgbClr val="000000"/>
                </a:solidFill>
              </a:rPr>
              <a:t>loved ones </a:t>
            </a:r>
            <a:r>
              <a:rPr lang="en-US" sz="2000" dirty="0">
                <a:solidFill>
                  <a:srgbClr val="000000"/>
                </a:solidFill>
              </a:rPr>
              <a:t>to make the best decisions for you?”</a:t>
            </a:r>
          </a:p>
          <a:p>
            <a:pPr marL="1085850" lvl="1" indent="-342900">
              <a:buFont typeface="Courier New" panose="02070309020205020404" pitchFamily="49" charset="0"/>
              <a:buChar char="o"/>
            </a:pPr>
            <a:r>
              <a:rPr lang="en-US" sz="2000" dirty="0" smtClean="0">
                <a:solidFill>
                  <a:srgbClr val="000000"/>
                </a:solidFill>
              </a:rPr>
              <a:t>Reduces burden on loved ones called upon to make decisions in times of crisis</a:t>
            </a:r>
          </a:p>
          <a:p>
            <a:pPr marL="1085850" lvl="1" indent="-342900">
              <a:buFont typeface="Courier New" panose="02070309020205020404" pitchFamily="49" charset="0"/>
              <a:buChar char="o"/>
            </a:pPr>
            <a:r>
              <a:rPr lang="en-US" sz="2000" dirty="0" smtClean="0">
                <a:solidFill>
                  <a:srgbClr val="000000"/>
                </a:solidFill>
              </a:rPr>
              <a:t>Reduces conflict if wishes are discussed openly </a:t>
            </a:r>
            <a:endParaRPr lang="en-US" sz="2000" dirty="0">
              <a:solidFill>
                <a:srgbClr val="000000"/>
              </a:solidFill>
            </a:endParaRPr>
          </a:p>
        </p:txBody>
      </p:sp>
      <p:sp>
        <p:nvSpPr>
          <p:cNvPr id="4" name="Subtitle 3"/>
          <p:cNvSpPr>
            <a:spLocks noGrp="1"/>
          </p:cNvSpPr>
          <p:nvPr>
            <p:ph type="subTitle" idx="11"/>
          </p:nvPr>
        </p:nvSpPr>
        <p:spPr/>
        <p:txBody>
          <a:bodyPr/>
          <a:lstStyle/>
          <a:p>
            <a:r>
              <a:rPr lang="en-US" dirty="0" smtClean="0"/>
              <a:t>What makes an effective approach?</a:t>
            </a:r>
            <a:endParaRPr lang="en-US" dirty="0"/>
          </a:p>
        </p:txBody>
      </p:sp>
      <p:sp>
        <p:nvSpPr>
          <p:cNvPr id="5" name="Title 4"/>
          <p:cNvSpPr>
            <a:spLocks noGrp="1"/>
          </p:cNvSpPr>
          <p:nvPr>
            <p:ph type="title"/>
          </p:nvPr>
        </p:nvSpPr>
        <p:spPr/>
        <p:txBody>
          <a:bodyPr/>
          <a:lstStyle/>
          <a:p>
            <a:r>
              <a:rPr lang="en-US" dirty="0" smtClean="0"/>
              <a:t>Advance Care Planning</a:t>
            </a:r>
            <a:endParaRPr lang="en-US" dirty="0"/>
          </a:p>
        </p:txBody>
      </p:sp>
    </p:spTree>
    <p:extLst>
      <p:ext uri="{BB962C8B-B14F-4D97-AF65-F5344CB8AC3E}">
        <p14:creationId xmlns:p14="http://schemas.microsoft.com/office/powerpoint/2010/main" val="1191872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CC_refresh_Powerpoint (1)">
  <a:themeElements>
    <a:clrScheme name="Custom 1">
      <a:dk1>
        <a:srgbClr val="00365E"/>
      </a:dk1>
      <a:lt1>
        <a:sysClr val="window" lastClr="FFFFFF"/>
      </a:lt1>
      <a:dk2>
        <a:srgbClr val="3F3F42"/>
      </a:dk2>
      <a:lt2>
        <a:srgbClr val="DEDDDC"/>
      </a:lt2>
      <a:accent1>
        <a:srgbClr val="E82683"/>
      </a:accent1>
      <a:accent2>
        <a:srgbClr val="EB632D"/>
      </a:accent2>
      <a:accent3>
        <a:srgbClr val="E5322C"/>
      </a:accent3>
      <a:accent4>
        <a:srgbClr val="009ED6"/>
      </a:accent4>
      <a:accent5>
        <a:srgbClr val="374B8C"/>
      </a:accent5>
      <a:accent6>
        <a:srgbClr val="6D2D7A"/>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CC_refresh_Powerpoint (1)</Template>
  <TotalTime>3098</TotalTime>
  <Words>2696</Words>
  <Application>Microsoft Office PowerPoint</Application>
  <PresentationFormat>On-screen Show (4:3)</PresentationFormat>
  <Paragraphs>288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CC_refresh_Powerpoint (1)</vt:lpstr>
      <vt:lpstr>“This is what matters”: Planning and Choice at the End of Life</vt:lpstr>
      <vt:lpstr>Introductions </vt:lpstr>
      <vt:lpstr>Goals &amp; Objectives </vt:lpstr>
      <vt:lpstr>Advance Directives </vt:lpstr>
      <vt:lpstr>Advance Care Planning</vt:lpstr>
      <vt:lpstr>Advance Care Planning</vt:lpstr>
      <vt:lpstr>Advance Care Planning</vt:lpstr>
      <vt:lpstr>Advance Care Planning</vt:lpstr>
      <vt:lpstr>Advance Care Planning</vt:lpstr>
      <vt:lpstr>Advance Care Planning</vt:lpstr>
      <vt:lpstr>Advance Care Planning</vt:lpstr>
      <vt:lpstr>Advance Care Planning</vt:lpstr>
      <vt:lpstr>Advance Care Planning</vt:lpstr>
      <vt:lpstr>Advance Care Planning</vt:lpstr>
      <vt:lpstr>Advance Care Planning</vt:lpstr>
      <vt:lpstr>Advance Care Planning</vt:lpstr>
      <vt:lpstr>Advance Care Planning</vt:lpstr>
      <vt:lpstr>Advance Care Planning</vt:lpstr>
      <vt:lpstr>Advance Care Planning</vt:lpstr>
      <vt:lpstr>Advance Care Planning</vt:lpstr>
      <vt:lpstr>Advance Care Planning</vt:lpstr>
      <vt:lpstr>Advance Care Planning</vt:lpstr>
      <vt:lpstr>End of Life Choices </vt:lpstr>
      <vt:lpstr>End of Life Choices </vt:lpstr>
      <vt:lpstr>End of Life Choices </vt:lpstr>
      <vt:lpstr>End of Life Choices </vt:lpstr>
      <vt:lpstr>End of Life Choices </vt:lpstr>
      <vt:lpstr>End of Life Choices </vt:lpstr>
      <vt:lpstr>End of Life Choices </vt:lpstr>
      <vt:lpstr>End of Life Choices </vt:lpstr>
      <vt:lpstr>End of Life Choices </vt:lpstr>
      <vt:lpstr>End of Life Choices </vt:lpstr>
      <vt:lpstr>Compassion &amp; Choices </vt:lpstr>
    </vt:vector>
  </TitlesOfParts>
  <Company>Microsoft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PamelaEdgar</dc:creator>
  <cp:lastModifiedBy>PamelaEdgar</cp:lastModifiedBy>
  <cp:revision>84</cp:revision>
  <dcterms:created xsi:type="dcterms:W3CDTF">2014-10-22T14:04:56Z</dcterms:created>
  <dcterms:modified xsi:type="dcterms:W3CDTF">2015-03-12T17:06:10Z</dcterms:modified>
</cp:coreProperties>
</file>