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7"/>
  </p:notesMasterIdLst>
  <p:sldIdLst>
    <p:sldId id="281" r:id="rId2"/>
    <p:sldId id="258" r:id="rId3"/>
    <p:sldId id="287" r:id="rId4"/>
    <p:sldId id="264" r:id="rId5"/>
    <p:sldId id="260" r:id="rId6"/>
    <p:sldId id="283" r:id="rId7"/>
    <p:sldId id="284" r:id="rId8"/>
    <p:sldId id="282" r:id="rId9"/>
    <p:sldId id="262" r:id="rId10"/>
    <p:sldId id="279" r:id="rId11"/>
    <p:sldId id="265" r:id="rId12"/>
    <p:sldId id="271" r:id="rId13"/>
    <p:sldId id="267" r:id="rId14"/>
    <p:sldId id="285" r:id="rId15"/>
    <p:sldId id="286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00B050"/>
    <a:srgbClr val="00D05E"/>
    <a:srgbClr val="FFCC00"/>
    <a:srgbClr val="FF99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1474" autoAdjust="0"/>
  </p:normalViewPr>
  <p:slideViewPr>
    <p:cSldViewPr>
      <p:cViewPr varScale="1">
        <p:scale>
          <a:sx n="68" d="100"/>
          <a:sy n="68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CD99ADD-A945-4C37-919C-82E5E69233A9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5D250F6-0C5C-4A72-B7FE-EB39A4B00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C5FE1-FE84-4204-9661-27A3B10C779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2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50F6-0C5C-4A72-B7FE-EB39A4B007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A5860E-AEC7-43EB-B9F1-2BFFC0F60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62C90-55E4-4748-8E70-132C0CD8CE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6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50E7-3F57-47F9-BAED-6425DBA6FFB5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8EF0-58FA-471C-90C5-5026F7317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60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50E7-3F57-47F9-BAED-6425DBA6FFB5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8EF0-58FA-471C-90C5-5026F7317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618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50E7-3F57-47F9-BAED-6425DBA6FFB5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8EF0-58FA-471C-90C5-5026F73175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3172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50E7-3F57-47F9-BAED-6425DBA6FFB5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8EF0-58FA-471C-90C5-5026F7317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146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50E7-3F57-47F9-BAED-6425DBA6FFB5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8EF0-58FA-471C-90C5-5026F7317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6124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50E7-3F57-47F9-BAED-6425DBA6FFB5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8EF0-58FA-471C-90C5-5026F7317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0648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8554F-474E-4FC8-9308-0D8BEB89F0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DA7D9-A50C-498A-9FDA-AA5E21F8B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3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226A4-C7F1-4361-ACB2-C54C7E61F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BFA2-C41F-4290-B74F-1C1061A2E9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6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675BB-C7E1-4C19-9DA9-3E47A6177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291C-2476-4BCF-994F-05E0D5A3F1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8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15B488-1410-4282-AB06-B3BA79C710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37-2DA6-465C-9E64-554DB43A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0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8810E-08D6-45E8-94D6-1A8658B321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45103-D472-49A8-BD2D-339ED5F7C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0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28474-F962-4B9F-9677-E15DDFF035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683F5-509A-4356-BD3E-81902D5169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8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8C3FF-48F4-40D8-B7FD-B12BDC7575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5D750-BAEF-43DE-9B6C-44EC1C0900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2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B6CB2-1705-4FAB-8A0D-CE94CE618E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C28BD-635E-4D7D-AA18-D8C21B6C2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7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5A101-C1E7-4D6D-97A8-99D3EE079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67285-B707-4848-A074-DDF31CE9B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D6C44-A4CB-4408-9052-3D79EB29B3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312E8-A6B9-4EB0-9811-F46019B2C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2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17950E7-3F57-47F9-BAED-6425DBA6FFB5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61B8EF0-58FA-471C-90C5-5026F7317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0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Innovative Changes in NYS</a:t>
            </a:r>
            <a:br>
              <a:rPr lang="en-US" dirty="0" smtClean="0"/>
            </a:br>
            <a:r>
              <a:rPr lang="en-US" dirty="0" smtClean="0"/>
              <a:t>Ronjonette Harrison, LCSW-R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4537870" cy="353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291C-2476-4BCF-994F-05E0D5A3F1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</a:rPr>
              <a:t>Treatment Components of the HEART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291C-2476-4BCF-994F-05E0D5A3F1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2022475"/>
            <a:ext cx="5334000" cy="45307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b="1" dirty="0" smtClean="0"/>
              <a:t>Individual &amp; Family Sessions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	</a:t>
            </a:r>
            <a:r>
              <a:rPr lang="en-US" altLang="en-US" sz="2400" b="1" dirty="0" smtClean="0">
                <a:solidFill>
                  <a:srgbClr val="FF9900"/>
                </a:solidFill>
              </a:rPr>
              <a:t>Groups (Adult and Youth)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	Cognitive Behavioral Therapy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     </a:t>
            </a:r>
            <a:r>
              <a:rPr lang="en-US" altLang="en-US" sz="2400" b="1" dirty="0" smtClean="0">
                <a:solidFill>
                  <a:srgbClr val="FF9900"/>
                </a:solidFill>
              </a:rPr>
              <a:t>Dialectical Behavioral Therapy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	Motivational Interviewing </a:t>
            </a:r>
          </a:p>
          <a:p>
            <a:pPr>
              <a:buFontTx/>
              <a:buNone/>
            </a:pPr>
            <a:r>
              <a:rPr lang="en-US" altLang="en-US" sz="2400" b="1" dirty="0" smtClean="0">
                <a:solidFill>
                  <a:srgbClr val="FF9900"/>
                </a:solidFill>
              </a:rPr>
              <a:t>     Family Education Group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	Social Support Groups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	</a:t>
            </a:r>
            <a:r>
              <a:rPr lang="en-US" altLang="en-US" sz="2400" b="1" dirty="0" smtClean="0">
                <a:solidFill>
                  <a:srgbClr val="FF9900"/>
                </a:solidFill>
              </a:rPr>
              <a:t>Coordinated Case Planning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	Random Urine Testing</a:t>
            </a:r>
          </a:p>
          <a:p>
            <a:pPr>
              <a:buFontTx/>
              <a:buNone/>
            </a:pPr>
            <a:r>
              <a:rPr lang="en-US" altLang="en-US" sz="2400" b="1" dirty="0" smtClean="0">
                <a:solidFill>
                  <a:srgbClr val="FF9900"/>
                </a:solidFill>
              </a:rPr>
              <a:t>     Holistic Wellness Focused</a:t>
            </a:r>
          </a:p>
          <a:p>
            <a:pPr>
              <a:buFontTx/>
              <a:buNone/>
            </a:pPr>
            <a:endParaRPr lang="en-US" altLang="en-US" sz="2400" b="1" dirty="0" smtClean="0">
              <a:solidFill>
                <a:srgbClr val="FF9900"/>
              </a:solidFill>
            </a:endParaRPr>
          </a:p>
          <a:p>
            <a:pPr>
              <a:buFontTx/>
              <a:buNone/>
            </a:pPr>
            <a:endParaRPr lang="en-US" altLang="en-US" sz="2400" b="1" dirty="0" smtClean="0">
              <a:solidFill>
                <a:srgbClr val="FF99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914400" y="2209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914400" y="2667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914400" y="3124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914400" y="3505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914400" y="4419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14400" y="3962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914400" y="4800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914400" y="5257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610451"/>
              </p:ext>
            </p:extLst>
          </p:nvPr>
        </p:nvGraphicFramePr>
        <p:xfrm>
          <a:off x="6076950" y="2057400"/>
          <a:ext cx="238125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3" imgW="2246768" imgH="3450879" progId="MS_ClipArt_Gallery.2">
                  <p:embed/>
                </p:oleObj>
              </mc:Choice>
              <mc:Fallback>
                <p:oleObj name="Clip" r:id="rId3" imgW="2246768" imgH="345087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2057400"/>
                        <a:ext cx="238125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4"/>
          <p:cNvSpPr txBox="1">
            <a:spLocks noChangeArrowheads="1"/>
          </p:cNvSpPr>
          <p:nvPr/>
        </p:nvSpPr>
        <p:spPr bwMode="auto">
          <a:xfrm rot="16125804">
            <a:off x="5916612" y="4019551"/>
            <a:ext cx="1243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HEART</a:t>
            </a: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914400" y="5715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914400" y="6096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4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76200" y="5638800"/>
            <a:ext cx="1524000" cy="609600"/>
          </a:xfrm>
          <a:prstGeom prst="ellipse">
            <a:avLst/>
          </a:prstGeom>
          <a:solidFill>
            <a:srgbClr val="00B05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Academic</a:t>
            </a:r>
          </a:p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</a:rPr>
              <a:t>/ GED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143000" y="4953000"/>
            <a:ext cx="1524000" cy="609600"/>
          </a:xfrm>
          <a:prstGeom prst="ellipse">
            <a:avLst/>
          </a:prstGeom>
          <a:solidFill>
            <a:srgbClr val="00B05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</a:rPr>
              <a:t>Drug &amp;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Health </a:t>
            </a:r>
          </a:p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Education</a:t>
            </a: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2514600" y="4419600"/>
            <a:ext cx="1524000" cy="609600"/>
          </a:xfrm>
          <a:prstGeom prst="ellipse">
            <a:avLst/>
          </a:prstGeom>
          <a:solidFill>
            <a:srgbClr val="00B05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Group Counseling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685800" y="36576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400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3886200" y="4038600"/>
            <a:ext cx="1600200" cy="609600"/>
          </a:xfrm>
          <a:prstGeom prst="ellipse">
            <a:avLst/>
          </a:prstGeom>
          <a:solidFill>
            <a:srgbClr val="00B05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Behavioral</a:t>
            </a:r>
          </a:p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Management</a:t>
            </a: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6553200" y="5105400"/>
            <a:ext cx="1447800" cy="609600"/>
          </a:xfrm>
          <a:prstGeom prst="ellipse">
            <a:avLst/>
          </a:prstGeom>
          <a:solidFill>
            <a:srgbClr val="00B05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Individual</a:t>
            </a:r>
          </a:p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Counseling</a:t>
            </a: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7467600" y="5715000"/>
            <a:ext cx="1524000" cy="609600"/>
          </a:xfrm>
          <a:prstGeom prst="ellipse">
            <a:avLst/>
          </a:prstGeom>
          <a:solidFill>
            <a:srgbClr val="00B05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Interpersonal</a:t>
            </a:r>
          </a:p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Skills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5257800" y="4495800"/>
            <a:ext cx="1600200" cy="609600"/>
          </a:xfrm>
          <a:prstGeom prst="ellipse">
            <a:avLst/>
          </a:prstGeom>
          <a:solidFill>
            <a:srgbClr val="00B05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Cognitive</a:t>
            </a:r>
          </a:p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Behavior</a:t>
            </a: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04800" y="3886200"/>
            <a:ext cx="485775" cy="1371600"/>
          </a:xfrm>
          <a:prstGeom prst="downArrow">
            <a:avLst>
              <a:gd name="adj1" fmla="val 50000"/>
              <a:gd name="adj2" fmla="val 7058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4391025" y="2971800"/>
            <a:ext cx="485775" cy="914400"/>
          </a:xfrm>
          <a:prstGeom prst="downArrow">
            <a:avLst>
              <a:gd name="adj1" fmla="val 50000"/>
              <a:gd name="adj2" fmla="val 4705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7086600" y="3810000"/>
            <a:ext cx="485775" cy="1066800"/>
          </a:xfrm>
          <a:prstGeom prst="downArrow">
            <a:avLst>
              <a:gd name="adj1" fmla="val 50000"/>
              <a:gd name="adj2" fmla="val 5490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8353425" y="3962400"/>
            <a:ext cx="485775" cy="1524000"/>
          </a:xfrm>
          <a:prstGeom prst="downArrow">
            <a:avLst>
              <a:gd name="adj1" fmla="val 50000"/>
              <a:gd name="adj2" fmla="val 78431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52400" y="1524000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66"/>
                </a:solidFill>
              </a:rPr>
              <a:t>Crossroads utilizes “Courts Plus” to provide:</a:t>
            </a:r>
            <a:endParaRPr lang="en-US" sz="4000" dirty="0">
              <a:solidFill>
                <a:srgbClr val="FFFF66"/>
              </a:solidFill>
            </a:endParaRPr>
          </a:p>
        </p:txBody>
      </p:sp>
      <p:pic>
        <p:nvPicPr>
          <p:cNvPr id="33" name="Picture 5" descr="G:\Microsoft Clip Organizer\bld0551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16001" r="678" b="8000"/>
          <a:stretch/>
        </p:blipFill>
        <p:spPr bwMode="auto">
          <a:xfrm>
            <a:off x="685800" y="0"/>
            <a:ext cx="122209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:\Microsoft Clip Organizer\bld1214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22369" r="14817" b="27632"/>
          <a:stretch/>
        </p:blipFill>
        <p:spPr bwMode="auto">
          <a:xfrm>
            <a:off x="2057400" y="0"/>
            <a:ext cx="130903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4"/>
          <p:cNvSpPr>
            <a:spLocks noChangeAspect="1" noChangeArrowheads="1"/>
          </p:cNvSpPr>
          <p:nvPr/>
        </p:nvSpPr>
        <p:spPr bwMode="auto">
          <a:xfrm rot="5400000">
            <a:off x="12534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6" name="Rectangle 4"/>
          <p:cNvSpPr>
            <a:spLocks noChangeAspect="1" noChangeArrowheads="1"/>
          </p:cNvSpPr>
          <p:nvPr/>
        </p:nvSpPr>
        <p:spPr bwMode="auto">
          <a:xfrm rot="5400000">
            <a:off x="27012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" name="Rectangle 4"/>
          <p:cNvSpPr>
            <a:spLocks noChangeAspect="1" noChangeArrowheads="1"/>
          </p:cNvSpPr>
          <p:nvPr/>
        </p:nvSpPr>
        <p:spPr bwMode="auto">
          <a:xfrm rot="5400000">
            <a:off x="-118149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38" name="Rectangle 4"/>
          <p:cNvSpPr>
            <a:spLocks noChangeAspect="1" noChangeArrowheads="1"/>
          </p:cNvSpPr>
          <p:nvPr/>
        </p:nvSpPr>
        <p:spPr bwMode="auto">
          <a:xfrm rot="5400000">
            <a:off x="42252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" name="Rectangle 4"/>
          <p:cNvSpPr>
            <a:spLocks noChangeAspect="1" noChangeArrowheads="1"/>
          </p:cNvSpPr>
          <p:nvPr/>
        </p:nvSpPr>
        <p:spPr bwMode="auto">
          <a:xfrm rot="5400000">
            <a:off x="5589308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" name="Picture 7" descr="G:\Microsoft Clip Organizer\pro27368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5059680" y="0"/>
            <a:ext cx="1188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G:\Microsoft Clip Organizer\284218sd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23913" r="20000" b="6522"/>
          <a:stretch/>
        </p:blipFill>
        <p:spPr bwMode="auto">
          <a:xfrm>
            <a:off x="3505200" y="0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G:\Microsoft Clip Organizer\Casey life Skill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6" r="6164"/>
          <a:stretch/>
        </p:blipFill>
        <p:spPr bwMode="auto">
          <a:xfrm>
            <a:off x="6324600" y="0"/>
            <a:ext cx="2103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"/>
          <p:cNvSpPr>
            <a:spLocks noChangeAspect="1" noChangeArrowheads="1"/>
          </p:cNvSpPr>
          <p:nvPr/>
        </p:nvSpPr>
        <p:spPr bwMode="auto">
          <a:xfrm rot="5400000">
            <a:off x="77304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/>
        </p:nvSpPr>
        <p:spPr bwMode="auto">
          <a:xfrm>
            <a:off x="1676400" y="3733800"/>
            <a:ext cx="485775" cy="1066800"/>
          </a:xfrm>
          <a:prstGeom prst="downArrow">
            <a:avLst>
              <a:gd name="adj1" fmla="val 50000"/>
              <a:gd name="adj2" fmla="val 5490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C28BD-635E-4D7D-AA18-D8C21B6C2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5696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solidFill>
                  <a:srgbClr val="FFFF00"/>
                </a:solidFill>
              </a:rPr>
              <a:t>Program Principles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291C-2476-4BCF-994F-05E0D5A3F1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8ACEFB6-3CFA-419C-9BF0-3A8222ACB54D}" type="slidenum">
              <a:rPr lang="en-US" altLang="en-US" sz="1200" smtClean="0">
                <a:latin typeface="Arial Black" pitchFamily="34" charset="0"/>
              </a:rPr>
              <a:pPr/>
              <a:t>12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400" y="1066800"/>
            <a:ext cx="8229600" cy="5689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altLang="en-US" sz="2200" dirty="0" smtClean="0"/>
              <a:t>Individuals, especially children need to be viewed and understood within </a:t>
            </a:r>
            <a:r>
              <a:rPr lang="en-US" altLang="en-US" sz="2200" b="1" i="1" dirty="0" smtClean="0"/>
              <a:t>developmental framework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200" b="1" i="1" dirty="0" smtClean="0"/>
          </a:p>
          <a:p>
            <a:pPr marL="609600" indent="-609600">
              <a:lnSpc>
                <a:spcPct val="90000"/>
              </a:lnSpc>
            </a:pPr>
            <a:r>
              <a:rPr lang="en-US" altLang="en-US" sz="2200" dirty="0" smtClean="0"/>
              <a:t>Individuals, especially, children are a </a:t>
            </a:r>
            <a:r>
              <a:rPr lang="en-US" altLang="en-US" sz="2200" b="1" i="1" u="sng" dirty="0" smtClean="0"/>
              <a:t>part of families</a:t>
            </a:r>
            <a:r>
              <a:rPr lang="en-US" altLang="en-US" sz="2200" dirty="0" smtClean="0"/>
              <a:t>, so families need to be viewed and understood</a:t>
            </a:r>
            <a:r>
              <a:rPr lang="en-US" altLang="en-US" sz="2200" b="1" i="1" dirty="0" smtClean="0"/>
              <a:t> </a:t>
            </a:r>
            <a:r>
              <a:rPr lang="en-US" altLang="en-US" sz="2200" b="1" i="1" u="sng" dirty="0" smtClean="0"/>
              <a:t>holistically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200" b="1" i="1" u="sng" dirty="0" smtClean="0"/>
          </a:p>
          <a:p>
            <a:pPr marL="609600" indent="-609600">
              <a:lnSpc>
                <a:spcPct val="90000"/>
              </a:lnSpc>
            </a:pPr>
            <a:r>
              <a:rPr lang="en-US" altLang="en-US" sz="2200" dirty="0" smtClean="0"/>
              <a:t>Prevention, early intervention, and treatment must be provided within a public health context, along a </a:t>
            </a:r>
            <a:r>
              <a:rPr lang="en-US" altLang="en-US" sz="2200" b="1" i="1" dirty="0" smtClean="0"/>
              <a:t>continuum </a:t>
            </a:r>
            <a:r>
              <a:rPr lang="en-US" altLang="en-US" sz="2200" dirty="0" smtClean="0"/>
              <a:t>and must address </a:t>
            </a:r>
            <a:r>
              <a:rPr lang="en-US" altLang="en-US" sz="2200" b="1" i="1" dirty="0" smtClean="0"/>
              <a:t>risk and protective factors</a:t>
            </a:r>
            <a:r>
              <a:rPr lang="en-US" altLang="en-US" sz="2200" dirty="0" smtClean="0"/>
              <a:t> 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200" dirty="0" smtClean="0"/>
          </a:p>
          <a:p>
            <a:pPr marL="609600" indent="-609600">
              <a:lnSpc>
                <a:spcPct val="90000"/>
              </a:lnSpc>
            </a:pPr>
            <a:r>
              <a:rPr lang="en-US" altLang="en-US" sz="2200" dirty="0" smtClean="0"/>
              <a:t>Services and supports for individuals and their families should be </a:t>
            </a:r>
            <a:r>
              <a:rPr lang="en-US" altLang="en-US" sz="2200" b="1" i="1" dirty="0" smtClean="0"/>
              <a:t>family-driven and individual-guided; culturally and linguistically competent; individualized and strengths-based; and community-based</a:t>
            </a:r>
            <a:r>
              <a:rPr lang="en-US" altLang="en-US" sz="2200" dirty="0" smtClean="0"/>
              <a:t> (person centered) 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200" dirty="0" smtClean="0"/>
          </a:p>
          <a:p>
            <a:pPr marL="609600" indent="-609600">
              <a:lnSpc>
                <a:spcPct val="90000"/>
              </a:lnSpc>
            </a:pPr>
            <a:r>
              <a:rPr lang="en-US" altLang="en-US" sz="2200" dirty="0" smtClean="0"/>
              <a:t>Behavioral health care needs to be </a:t>
            </a:r>
            <a:r>
              <a:rPr lang="en-US" altLang="en-US" sz="2200" b="1" i="1" dirty="0" smtClean="0"/>
              <a:t>comprehensive, coordinated, and integrated across multiple individual-and-family-serving systems </a:t>
            </a:r>
          </a:p>
        </p:txBody>
      </p:sp>
    </p:spTree>
    <p:extLst>
      <p:ext uri="{BB962C8B-B14F-4D97-AF65-F5344CB8AC3E}">
        <p14:creationId xmlns:p14="http://schemas.microsoft.com/office/powerpoint/2010/main" val="12487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FFFF00"/>
                </a:solidFill>
              </a:rPr>
              <a:t>Major Accomplishments</a:t>
            </a:r>
            <a:endParaRPr lang="en-US" sz="4400" i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9377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400" b="1" dirty="0" smtClean="0"/>
              <a:t>CROSSROADS has produced $9,600,000 cost savings to NYS without jeopardizing public safety.</a:t>
            </a:r>
            <a:r>
              <a:rPr lang="en-US" sz="2000" b="1" dirty="0" smtClean="0"/>
              <a:t>1 </a:t>
            </a:r>
          </a:p>
          <a:p>
            <a:pPr algn="just"/>
            <a:endParaRPr lang="en-US" sz="1300" b="1" dirty="0" smtClean="0"/>
          </a:p>
          <a:p>
            <a:pPr algn="just"/>
            <a:r>
              <a:rPr lang="en-US" sz="3400" b="1" dirty="0" smtClean="0"/>
              <a:t>Served 1046 clients since 2009.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3400" b="1" dirty="0" smtClean="0"/>
              <a:t>Overall recidivism rates have declined from 2009 to 2010 for clients who successfully completed the program and have been out of the program for a period of six to 12 months. Clients who successfully completed the program and have been out of the program for more than 12 months show a sharper decline in recidivism rates from 2009 to 2010.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3400" b="1" dirty="0" smtClean="0"/>
              <a:t>CROSSROADS created a G.E.D. program that is housed within Buffalo City Court. </a:t>
            </a:r>
            <a:r>
              <a:rPr lang="en-US" sz="3400" b="1" i="1" dirty="0" smtClean="0"/>
              <a:t>This is the 1</a:t>
            </a:r>
            <a:r>
              <a:rPr lang="en-US" sz="3400" b="1" i="1" baseline="30000" dirty="0" smtClean="0"/>
              <a:t>st</a:t>
            </a:r>
            <a:r>
              <a:rPr lang="en-US" sz="3400" b="1" i="1" dirty="0" smtClean="0"/>
              <a:t> time in the history of NYS that a problem solving court has placed a GED program physically in the Court</a:t>
            </a:r>
            <a:r>
              <a:rPr lang="en-US" sz="3400" b="1" dirty="0" smtClean="0"/>
              <a:t>. </a:t>
            </a:r>
          </a:p>
          <a:p>
            <a:pPr algn="just"/>
            <a:endParaRPr lang="en-US" sz="3400" dirty="0" smtClean="0"/>
          </a:p>
          <a:p>
            <a:pPr algn="just"/>
            <a:endParaRPr lang="en-US" sz="3400" dirty="0" smtClean="0"/>
          </a:p>
          <a:p>
            <a:pPr algn="just"/>
            <a:endParaRPr lang="en-US" sz="900" dirty="0" smtClean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 The average cost of incarceration in NYS is $32,000 &amp; 300 young adults successfully diverted.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C28BD-635E-4D7D-AA18-D8C21B6C2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i="1" dirty="0" smtClean="0">
                <a:solidFill>
                  <a:srgbClr val="FFFF00"/>
                </a:solidFill>
              </a:rPr>
              <a:t>NEXT STEPS</a:t>
            </a:r>
            <a:endParaRPr lang="en-US" sz="6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4864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that reentry </a:t>
            </a:r>
            <a:r>
              <a:rPr lang="en-US" dirty="0" smtClean="0"/>
              <a:t>plans are </a:t>
            </a:r>
            <a:r>
              <a:rPr lang="en-US" dirty="0"/>
              <a:t>individualized and provide for seamless, </a:t>
            </a:r>
            <a:r>
              <a:rPr lang="en-US" dirty="0" smtClean="0"/>
              <a:t>well-supported</a:t>
            </a:r>
            <a:r>
              <a:rPr lang="en-US" dirty="0"/>
              <a:t> </a:t>
            </a:r>
            <a:r>
              <a:rPr lang="en-US" dirty="0" smtClean="0"/>
              <a:t>transitions </a:t>
            </a:r>
            <a:r>
              <a:rPr lang="en-US" dirty="0"/>
              <a:t>from facilities back to </a:t>
            </a:r>
            <a:r>
              <a:rPr lang="en-US" dirty="0" smtClean="0"/>
              <a:t>the community.</a:t>
            </a:r>
          </a:p>
          <a:p>
            <a:pPr marL="651510" indent="-514350">
              <a:buFont typeface="+mj-lt"/>
              <a:buAutoNum type="arabicPeriod"/>
            </a:pPr>
            <a:endParaRPr lang="en-US" sz="1000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that OCFS partners </a:t>
            </a:r>
            <a:r>
              <a:rPr lang="en-US" dirty="0" smtClean="0"/>
              <a:t>and coordinates </a:t>
            </a:r>
            <a:r>
              <a:rPr lang="en-US" dirty="0"/>
              <a:t>with </a:t>
            </a:r>
            <a:r>
              <a:rPr lang="en-US" dirty="0" smtClean="0"/>
              <a:t>community-based agencies providing </a:t>
            </a:r>
            <a:r>
              <a:rPr lang="en-US" dirty="0"/>
              <a:t>transitioning </a:t>
            </a:r>
            <a:r>
              <a:rPr lang="en-US" dirty="0" smtClean="0"/>
              <a:t>youth access </a:t>
            </a:r>
            <a:r>
              <a:rPr lang="en-US" dirty="0"/>
              <a:t>to a full range of </a:t>
            </a:r>
            <a:r>
              <a:rPr lang="en-US" dirty="0" smtClean="0"/>
              <a:t>evidence-based services </a:t>
            </a:r>
            <a:r>
              <a:rPr lang="en-US" dirty="0"/>
              <a:t>and </a:t>
            </a:r>
            <a:r>
              <a:rPr lang="en-US" dirty="0" smtClean="0"/>
              <a:t>interventions.</a:t>
            </a:r>
          </a:p>
          <a:p>
            <a:pPr marL="651510" indent="-514350">
              <a:buFont typeface="+mj-lt"/>
              <a:buAutoNum type="arabicPeriod"/>
            </a:pPr>
            <a:endParaRPr lang="en-US" sz="1000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Improve </a:t>
            </a:r>
            <a:r>
              <a:rPr lang="en-US" dirty="0"/>
              <a:t>and expand </a:t>
            </a:r>
            <a:r>
              <a:rPr lang="en-US" dirty="0" smtClean="0"/>
              <a:t>the use </a:t>
            </a:r>
            <a:r>
              <a:rPr lang="en-US" dirty="0"/>
              <a:t>of data and other performance measures </a:t>
            </a:r>
            <a:r>
              <a:rPr lang="en-US" dirty="0" smtClean="0"/>
              <a:t>to guide </a:t>
            </a:r>
            <a:r>
              <a:rPr lang="en-US" dirty="0"/>
              <a:t>decision making, enhance accountability, </a:t>
            </a:r>
            <a:r>
              <a:rPr lang="en-US" dirty="0" smtClean="0"/>
              <a:t>and drive </a:t>
            </a:r>
            <a:r>
              <a:rPr lang="en-US" dirty="0"/>
              <a:t>system improvement.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C28BD-635E-4D7D-AA18-D8C21B6C2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Ronjonette Harrison, LCSW-R @ Transformational Opportunities</a:t>
            </a:r>
            <a:endParaRPr lang="en-US" dirty="0"/>
          </a:p>
        </p:txBody>
      </p:sp>
      <p:pic>
        <p:nvPicPr>
          <p:cNvPr id="5" name="Content Placeholder 4" descr="http://www.freeppt.net/background/3d-Business-question-helps-backgrounds.jpg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9788" y="2057400"/>
            <a:ext cx="7675562" cy="41321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291C-2476-4BCF-994F-05E0D5A3F1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395413"/>
            <a:ext cx="7772400" cy="3786187"/>
          </a:xfrm>
        </p:spPr>
        <p:txBody>
          <a:bodyPr/>
          <a:lstStyle/>
          <a:p>
            <a:r>
              <a:rPr lang="en-US" sz="8000" dirty="0" smtClean="0">
                <a:solidFill>
                  <a:srgbClr val="FFFF00"/>
                </a:solidFill>
              </a:rPr>
              <a:t>CROSSROADS  </a:t>
            </a:r>
            <a:br>
              <a:rPr lang="en-US" sz="8000" dirty="0" smtClean="0">
                <a:solidFill>
                  <a:srgbClr val="FFFF00"/>
                </a:solidFill>
              </a:rPr>
            </a:br>
            <a:r>
              <a:rPr lang="en-US" sz="8000" dirty="0" smtClean="0">
                <a:solidFill>
                  <a:srgbClr val="FFFF00"/>
                </a:solidFill>
              </a:rPr>
              <a:t>Program</a:t>
            </a:r>
            <a:r>
              <a:rPr lang="en-US" sz="8000" dirty="0" smtClean="0">
                <a:solidFill>
                  <a:schemeClr val="tx2"/>
                </a:solidFill>
              </a:rPr>
              <a:t/>
            </a:r>
            <a:br>
              <a:rPr lang="en-US" sz="8000" dirty="0" smtClean="0">
                <a:solidFill>
                  <a:schemeClr val="tx2"/>
                </a:solidFill>
              </a:rPr>
            </a:br>
            <a:endParaRPr lang="en-US" sz="8000" dirty="0" smtClean="0">
              <a:solidFill>
                <a:schemeClr val="tx2"/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8305800" cy="1447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Hon. Paula L. </a:t>
            </a:r>
            <a:r>
              <a:rPr lang="en-US" sz="2000" b="1" dirty="0" err="1" smtClean="0"/>
              <a:t>Feroleto</a:t>
            </a:r>
            <a:r>
              <a:rPr lang="en-US" sz="2000" b="1" dirty="0" smtClean="0"/>
              <a:t>, 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Judicial District Administrative Judge</a:t>
            </a:r>
          </a:p>
          <a:p>
            <a:r>
              <a:rPr lang="en-US" sz="2000" b="1" dirty="0" smtClean="0"/>
              <a:t>Hon. Thomas </a:t>
            </a:r>
            <a:r>
              <a:rPr lang="en-US" sz="2000" b="1" dirty="0" err="1" smtClean="0"/>
              <a:t>Amodeo</a:t>
            </a:r>
            <a:r>
              <a:rPr lang="en-US" sz="2000" b="1" dirty="0" smtClean="0"/>
              <a:t>, Chief Judge </a:t>
            </a:r>
          </a:p>
          <a:p>
            <a:r>
              <a:rPr lang="en-US" sz="2000" b="1" dirty="0" smtClean="0"/>
              <a:t>Hon. James A.W. McLeod, Presiding Judge</a:t>
            </a: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62C90-55E4-4748-8E70-132C0CD8CE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39" name="Rectangle 4"/>
          <p:cNvSpPr>
            <a:spLocks noChangeAspect="1" noChangeArrowheads="1"/>
          </p:cNvSpPr>
          <p:nvPr/>
        </p:nvSpPr>
        <p:spPr bwMode="auto">
          <a:xfrm>
            <a:off x="330558" y="5715000"/>
            <a:ext cx="8610600" cy="63976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prstClr val="white"/>
                </a:solidFill>
                <a:cs typeface="Arial" charset="0"/>
              </a:rPr>
              <a:t>Empowering Court Involved Youth for a Lifetime </a:t>
            </a:r>
            <a:r>
              <a:rPr lang="en-US" sz="2400" b="1" i="1" dirty="0">
                <a:solidFill>
                  <a:prstClr val="white"/>
                </a:solidFill>
                <a:cs typeface="Arial" charset="0"/>
              </a:rPr>
              <a:t>of Success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4341" name="Picture 3" descr="C:\Documents and Settings\Hope\Local Settings\Temporary Internet Files\Content.IE5\0XBQS7N3\MP900439522[1].jpg"/>
          <p:cNvPicPr>
            <a:picLocks noChangeAspect="1" noChangeArrowheads="1"/>
          </p:cNvPicPr>
          <p:nvPr/>
        </p:nvPicPr>
        <p:blipFill>
          <a:blip r:embed="rId3" cstate="print"/>
          <a:srcRect b="1430"/>
          <a:stretch>
            <a:fillRect/>
          </a:stretch>
        </p:blipFill>
        <p:spPr bwMode="auto">
          <a:xfrm>
            <a:off x="-3124200" y="990600"/>
            <a:ext cx="14636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dv590061.jpg"/>
          <p:cNvPicPr>
            <a:picLocks noChangeAspect="1"/>
          </p:cNvPicPr>
          <p:nvPr/>
        </p:nvPicPr>
        <p:blipFill>
          <a:blip r:embed="rId4" cstate="print"/>
          <a:srcRect b="2110"/>
          <a:stretch>
            <a:fillRect/>
          </a:stretch>
        </p:blipFill>
        <p:spPr bwMode="auto">
          <a:xfrm>
            <a:off x="-4038600" y="2971800"/>
            <a:ext cx="22018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bs274155.jpg"/>
          <p:cNvPicPr>
            <a:picLocks noChangeAspect="1"/>
          </p:cNvPicPr>
          <p:nvPr/>
        </p:nvPicPr>
        <p:blipFill>
          <a:blip r:embed="rId5" cstate="print"/>
          <a:srcRect t="4645" b="26323"/>
          <a:stretch>
            <a:fillRect/>
          </a:stretch>
        </p:blipFill>
        <p:spPr bwMode="auto">
          <a:xfrm>
            <a:off x="-2133600" y="4163218"/>
            <a:ext cx="135731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G:\Microsoft Clip Organizer\bld0551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16001" r="678" b="8000"/>
          <a:stretch/>
        </p:blipFill>
        <p:spPr bwMode="auto">
          <a:xfrm>
            <a:off x="685800" y="0"/>
            <a:ext cx="122209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:\Microsoft Clip Organizer\bld12146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22369" r="14817" b="27632"/>
          <a:stretch/>
        </p:blipFill>
        <p:spPr bwMode="auto">
          <a:xfrm>
            <a:off x="2057400" y="0"/>
            <a:ext cx="130903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ChangeAspect="1" noChangeArrowheads="1"/>
          </p:cNvSpPr>
          <p:nvPr/>
        </p:nvSpPr>
        <p:spPr bwMode="auto">
          <a:xfrm rot="5400000">
            <a:off x="12534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4"/>
          <p:cNvSpPr>
            <a:spLocks noChangeAspect="1" noChangeArrowheads="1"/>
          </p:cNvSpPr>
          <p:nvPr/>
        </p:nvSpPr>
        <p:spPr bwMode="auto">
          <a:xfrm rot="5400000">
            <a:off x="27012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Rectangle 4"/>
          <p:cNvSpPr>
            <a:spLocks noChangeAspect="1" noChangeArrowheads="1"/>
          </p:cNvSpPr>
          <p:nvPr/>
        </p:nvSpPr>
        <p:spPr bwMode="auto">
          <a:xfrm rot="5400000">
            <a:off x="-118149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8" name="Rectangle 4"/>
          <p:cNvSpPr>
            <a:spLocks noChangeAspect="1" noChangeArrowheads="1"/>
          </p:cNvSpPr>
          <p:nvPr/>
        </p:nvSpPr>
        <p:spPr bwMode="auto">
          <a:xfrm rot="5400000">
            <a:off x="42252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Rectangle 4"/>
          <p:cNvSpPr>
            <a:spLocks noChangeAspect="1" noChangeArrowheads="1"/>
          </p:cNvSpPr>
          <p:nvPr/>
        </p:nvSpPr>
        <p:spPr bwMode="auto">
          <a:xfrm rot="5400000">
            <a:off x="5589308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0" name="Picture 7" descr="G:\Microsoft Clip Organizer\pro273681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5059680" y="0"/>
            <a:ext cx="1188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Microsoft Clip Organizer\284218sdc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23913" r="20000" b="6522"/>
          <a:stretch/>
        </p:blipFill>
        <p:spPr bwMode="auto">
          <a:xfrm>
            <a:off x="3505200" y="0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Microsoft Clip Organizer\Casey life Skills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6" r="6164"/>
          <a:stretch/>
        </p:blipFill>
        <p:spPr bwMode="auto">
          <a:xfrm>
            <a:off x="6324600" y="0"/>
            <a:ext cx="2103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4"/>
          <p:cNvSpPr>
            <a:spLocks noChangeAspect="1" noChangeArrowheads="1"/>
          </p:cNvSpPr>
          <p:nvPr/>
        </p:nvSpPr>
        <p:spPr bwMode="auto">
          <a:xfrm rot="5400000">
            <a:off x="77304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1" name="Picture 4" descr="umar header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105628">
            <a:off x="3557867" y="7025641"/>
            <a:ext cx="13716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5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Crossroads?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January 2009 through December 2012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Buffalo City Court reported 19,671 young adult arrest</a:t>
            </a:r>
            <a:r>
              <a:rPr lang="en-US" b="1" dirty="0" smtClean="0"/>
              <a:t> </a:t>
            </a:r>
            <a:r>
              <a:rPr lang="en-US" dirty="0" smtClean="0"/>
              <a:t>– youth between the ages of 16-24 were arrested for lesser offenses ( non-violent felonies and misdemeanors).</a:t>
            </a:r>
          </a:p>
          <a:p>
            <a:endParaRPr lang="en-US" dirty="0"/>
          </a:p>
          <a:p>
            <a:r>
              <a:rPr lang="en-US" dirty="0" smtClean="0"/>
              <a:t>January 2009 through December 2012</a:t>
            </a:r>
            <a:r>
              <a:rPr lang="en-US" dirty="0" smtClean="0">
                <a:solidFill>
                  <a:schemeClr val="accent6"/>
                </a:solidFill>
              </a:rPr>
              <a:t>, Erie County Family Court reported 4,243 arrest with 2,218 arrested for Type I offenses that include aggravated assaults, larceny and robbery.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291C-2476-4BCF-994F-05E0D5A3F1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098"/>
          <p:cNvSpPr>
            <a:spLocks noChangeArrowheads="1"/>
          </p:cNvSpPr>
          <p:nvPr/>
        </p:nvSpPr>
        <p:spPr bwMode="auto">
          <a:xfrm>
            <a:off x="152400" y="152400"/>
            <a:ext cx="8839200" cy="106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  <a:latin typeface="Arial" charset="0"/>
              </a:rPr>
              <a:t>CROSSROADS  </a:t>
            </a:r>
            <a:r>
              <a:rPr lang="en-US" sz="2800" b="1" i="1" dirty="0">
                <a:solidFill>
                  <a:srgbClr val="FFFF00"/>
                </a:solidFill>
                <a:latin typeface="Arial" charset="0"/>
              </a:rPr>
              <a:t>Comprehensive Strategy </a:t>
            </a:r>
          </a:p>
          <a:p>
            <a:pPr algn="ctr"/>
            <a:r>
              <a:rPr lang="en-US" sz="2800" b="1" i="1" dirty="0">
                <a:solidFill>
                  <a:srgbClr val="FFFF00"/>
                </a:solidFill>
                <a:latin typeface="Arial" charset="0"/>
              </a:rPr>
              <a:t>for </a:t>
            </a:r>
            <a:r>
              <a:rPr lang="en-US" sz="2800" b="1" i="1" dirty="0" smtClean="0">
                <a:solidFill>
                  <a:srgbClr val="FFFF00"/>
                </a:solidFill>
                <a:latin typeface="Arial" charset="0"/>
              </a:rPr>
              <a:t>Young Adult Offenders</a:t>
            </a:r>
            <a:endParaRPr lang="en-US" b="1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" name="Text Box 4099"/>
          <p:cNvSpPr txBox="1">
            <a:spLocks noChangeArrowheads="1"/>
          </p:cNvSpPr>
          <p:nvPr/>
        </p:nvSpPr>
        <p:spPr bwMode="auto">
          <a:xfrm>
            <a:off x="184150" y="1524000"/>
            <a:ext cx="8774113" cy="31115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None/>
            </a:pPr>
            <a:r>
              <a:rPr lang="en-US" sz="1300" b="1" i="1" dirty="0" smtClean="0">
                <a:solidFill>
                  <a:schemeClr val="bg2"/>
                </a:solidFill>
                <a:latin typeface="Tahoma" pitchFamily="34" charset="0"/>
              </a:rPr>
              <a:t> &gt; Problem Behavior </a:t>
            </a:r>
            <a:r>
              <a:rPr lang="en-US" sz="1400" b="1" i="1" dirty="0" smtClean="0">
                <a:solidFill>
                  <a:schemeClr val="bg2"/>
                </a:solidFill>
                <a:latin typeface="Tahoma" pitchFamily="34" charset="0"/>
              </a:rPr>
              <a:t>&gt;</a:t>
            </a:r>
            <a:r>
              <a:rPr lang="en-US" sz="1300" b="1" i="1" dirty="0" smtClean="0">
                <a:solidFill>
                  <a:schemeClr val="bg2"/>
                </a:solidFill>
                <a:latin typeface="Tahoma" pitchFamily="34" charset="0"/>
              </a:rPr>
              <a:t> Alcohol &amp; Drug Usage </a:t>
            </a:r>
            <a:r>
              <a:rPr lang="en-US" sz="1400" b="1" i="1" dirty="0" smtClean="0">
                <a:solidFill>
                  <a:schemeClr val="bg2"/>
                </a:solidFill>
                <a:latin typeface="Tahoma" pitchFamily="34" charset="0"/>
              </a:rPr>
              <a:t>&gt;</a:t>
            </a:r>
            <a:r>
              <a:rPr lang="en-US" sz="1300" b="1" i="1" dirty="0" smtClean="0">
                <a:solidFill>
                  <a:schemeClr val="bg2"/>
                </a:solidFill>
                <a:latin typeface="Tahoma" pitchFamily="34" charset="0"/>
              </a:rPr>
              <a:t> Arrest </a:t>
            </a:r>
            <a:r>
              <a:rPr lang="en-US" sz="1400" b="1" i="1" dirty="0" smtClean="0">
                <a:solidFill>
                  <a:schemeClr val="bg2"/>
                </a:solidFill>
                <a:latin typeface="Tahoma" pitchFamily="34" charset="0"/>
              </a:rPr>
              <a:t>&gt;  </a:t>
            </a:r>
            <a:r>
              <a:rPr lang="en-US" sz="1300" b="1" i="1" dirty="0" smtClean="0">
                <a:solidFill>
                  <a:schemeClr val="bg2"/>
                </a:solidFill>
                <a:latin typeface="Tahoma" pitchFamily="34" charset="0"/>
              </a:rPr>
              <a:t>Serious</a:t>
            </a:r>
            <a:r>
              <a:rPr lang="en-US" sz="1300" b="1" i="1" dirty="0">
                <a:solidFill>
                  <a:schemeClr val="bg2"/>
                </a:solidFill>
                <a:latin typeface="Tahoma" pitchFamily="34" charset="0"/>
              </a:rPr>
              <a:t>, Violent, and Chronic Offending</a:t>
            </a:r>
            <a:endParaRPr lang="en-US" sz="12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9" name="Text Box 4100"/>
          <p:cNvSpPr txBox="1">
            <a:spLocks noChangeArrowheads="1"/>
          </p:cNvSpPr>
          <p:nvPr/>
        </p:nvSpPr>
        <p:spPr bwMode="auto">
          <a:xfrm>
            <a:off x="513722" y="2101850"/>
            <a:ext cx="3544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ahoma" pitchFamily="34" charset="0"/>
              </a:rPr>
              <a:t>Engagement</a:t>
            </a:r>
            <a:endParaRPr lang="en-US" sz="1600" b="1" dirty="0">
              <a:latin typeface="Tahoma" pitchFamily="34" charset="0"/>
            </a:endParaRPr>
          </a:p>
          <a:p>
            <a:pPr algn="ctr"/>
            <a:r>
              <a:rPr lang="en-US" sz="1600" b="1" i="1" dirty="0">
                <a:latin typeface="Tahoma" pitchFamily="34" charset="0"/>
              </a:rPr>
              <a:t>Target Population: </a:t>
            </a:r>
            <a:r>
              <a:rPr lang="en-US" sz="1600" b="1" i="1" dirty="0" smtClean="0">
                <a:latin typeface="Tahoma" pitchFamily="34" charset="0"/>
              </a:rPr>
              <a:t>Young Adults</a:t>
            </a:r>
            <a:endParaRPr lang="en-US" sz="1600" b="1" i="1" dirty="0">
              <a:latin typeface="Tahoma" pitchFamily="34" charset="0"/>
            </a:endParaRPr>
          </a:p>
        </p:txBody>
      </p:sp>
      <p:sp>
        <p:nvSpPr>
          <p:cNvPr id="31" name="Text Box 4102"/>
          <p:cNvSpPr txBox="1">
            <a:spLocks noChangeArrowheads="1"/>
          </p:cNvSpPr>
          <p:nvPr/>
        </p:nvSpPr>
        <p:spPr bwMode="auto">
          <a:xfrm>
            <a:off x="5085721" y="2101850"/>
            <a:ext cx="3544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ahoma" pitchFamily="34" charset="0"/>
              </a:rPr>
              <a:t>Graduated Sanctions</a:t>
            </a:r>
          </a:p>
          <a:p>
            <a:pPr algn="ctr"/>
            <a:r>
              <a:rPr lang="en-US" sz="1600" b="1" i="1" dirty="0">
                <a:latin typeface="Tahoma" pitchFamily="34" charset="0"/>
              </a:rPr>
              <a:t>Target Population: </a:t>
            </a:r>
            <a:r>
              <a:rPr lang="en-US" sz="1600" b="1" i="1" dirty="0" smtClean="0">
                <a:latin typeface="Tahoma" pitchFamily="34" charset="0"/>
              </a:rPr>
              <a:t>Young Adults</a:t>
            </a:r>
            <a:endParaRPr lang="en-US" sz="1600" b="1" i="1" dirty="0">
              <a:latin typeface="Tahoma" pitchFamily="34" charset="0"/>
            </a:endParaRPr>
          </a:p>
        </p:txBody>
      </p:sp>
      <p:sp>
        <p:nvSpPr>
          <p:cNvPr id="32" name="Text Box 4103"/>
          <p:cNvSpPr txBox="1">
            <a:spLocks noChangeArrowheads="1"/>
          </p:cNvSpPr>
          <p:nvPr/>
        </p:nvSpPr>
        <p:spPr bwMode="auto">
          <a:xfrm>
            <a:off x="4800600" y="3962400"/>
            <a:ext cx="411638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dirty="0">
                <a:latin typeface="Tahoma" pitchFamily="34" charset="0"/>
              </a:rPr>
              <a:t>Improving the </a:t>
            </a:r>
            <a:r>
              <a:rPr lang="en-US" sz="1800" dirty="0" smtClean="0">
                <a:latin typeface="Tahoma" pitchFamily="34" charset="0"/>
              </a:rPr>
              <a:t>justice </a:t>
            </a:r>
            <a:r>
              <a:rPr lang="en-US" sz="1800" dirty="0">
                <a:latin typeface="Tahoma" pitchFamily="34" charset="0"/>
              </a:rPr>
              <a:t>system response to </a:t>
            </a:r>
            <a:r>
              <a:rPr lang="en-US" sz="1800" dirty="0" smtClean="0">
                <a:latin typeface="Tahoma" pitchFamily="34" charset="0"/>
              </a:rPr>
              <a:t>young adult offenders </a:t>
            </a:r>
            <a:r>
              <a:rPr lang="en-US" sz="1800" dirty="0">
                <a:latin typeface="Tahoma" pitchFamily="34" charset="0"/>
              </a:rPr>
              <a:t>through a system of graduated sanctions and a </a:t>
            </a:r>
            <a:r>
              <a:rPr lang="en-US" sz="1800" dirty="0" smtClean="0">
                <a:latin typeface="Tahoma" pitchFamily="34" charset="0"/>
              </a:rPr>
              <a:t>coordinated continuum </a:t>
            </a:r>
            <a:r>
              <a:rPr lang="en-US" sz="1800" dirty="0">
                <a:latin typeface="Tahoma" pitchFamily="34" charset="0"/>
              </a:rPr>
              <a:t>of treatment alternatives</a:t>
            </a:r>
            <a:endParaRPr lang="en-US" sz="1800" b="1" dirty="0">
              <a:latin typeface="Tahoma" pitchFamily="34" charset="0"/>
            </a:endParaRPr>
          </a:p>
        </p:txBody>
      </p:sp>
      <p:grpSp>
        <p:nvGrpSpPr>
          <p:cNvPr id="33" name="Group 4104"/>
          <p:cNvGrpSpPr>
            <a:grpSpLocks/>
          </p:cNvGrpSpPr>
          <p:nvPr/>
        </p:nvGrpSpPr>
        <p:grpSpPr bwMode="auto">
          <a:xfrm>
            <a:off x="152400" y="2057400"/>
            <a:ext cx="8839200" cy="4343400"/>
            <a:chOff x="96" y="1296"/>
            <a:chExt cx="5568" cy="2736"/>
          </a:xfrm>
        </p:grpSpPr>
        <p:sp>
          <p:nvSpPr>
            <p:cNvPr id="34" name="Rectangle 4105"/>
            <p:cNvSpPr>
              <a:spLocks noChangeArrowheads="1"/>
            </p:cNvSpPr>
            <p:nvPr/>
          </p:nvSpPr>
          <p:spPr bwMode="auto">
            <a:xfrm>
              <a:off x="2976" y="1296"/>
              <a:ext cx="2688" cy="273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106"/>
            <p:cNvSpPr>
              <a:spLocks noChangeArrowheads="1"/>
            </p:cNvSpPr>
            <p:nvPr/>
          </p:nvSpPr>
          <p:spPr bwMode="auto">
            <a:xfrm>
              <a:off x="96" y="1296"/>
              <a:ext cx="2688" cy="273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Rectangle 4107"/>
          <p:cNvSpPr>
            <a:spLocks noChangeArrowheads="1"/>
          </p:cNvSpPr>
          <p:nvPr/>
        </p:nvSpPr>
        <p:spPr bwMode="auto">
          <a:xfrm>
            <a:off x="228600" y="2971800"/>
            <a:ext cx="8686800" cy="5334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4108"/>
          <p:cNvSpPr txBox="1">
            <a:spLocks noChangeArrowheads="1"/>
          </p:cNvSpPr>
          <p:nvPr/>
        </p:nvSpPr>
        <p:spPr bwMode="auto">
          <a:xfrm>
            <a:off x="1604962" y="3070225"/>
            <a:ext cx="30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folHlink"/>
                </a:solidFill>
                <a:latin typeface="Tahoma" pitchFamily="34" charset="0"/>
              </a:rPr>
              <a:t>&gt;</a:t>
            </a:r>
            <a:endParaRPr lang="en-US" sz="160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38" name="Text Box 4109"/>
          <p:cNvSpPr txBox="1">
            <a:spLocks noChangeArrowheads="1"/>
          </p:cNvSpPr>
          <p:nvPr/>
        </p:nvSpPr>
        <p:spPr bwMode="auto">
          <a:xfrm>
            <a:off x="3052762" y="3092450"/>
            <a:ext cx="30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folHlink"/>
                </a:solidFill>
                <a:latin typeface="Tahoma" pitchFamily="34" charset="0"/>
              </a:rPr>
              <a:t>&gt;</a:t>
            </a:r>
            <a:endParaRPr lang="en-US" sz="160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39" name="Text Box 4110"/>
          <p:cNvSpPr txBox="1">
            <a:spLocks noChangeArrowheads="1"/>
          </p:cNvSpPr>
          <p:nvPr/>
        </p:nvSpPr>
        <p:spPr bwMode="auto">
          <a:xfrm>
            <a:off x="4343400" y="3070225"/>
            <a:ext cx="30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folHlink"/>
                </a:solidFill>
                <a:latin typeface="Tahoma" pitchFamily="34" charset="0"/>
              </a:rPr>
              <a:t>&gt;</a:t>
            </a:r>
            <a:endParaRPr lang="en-US" sz="160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40" name="Text Box 4111"/>
          <p:cNvSpPr txBox="1">
            <a:spLocks noChangeArrowheads="1"/>
          </p:cNvSpPr>
          <p:nvPr/>
        </p:nvSpPr>
        <p:spPr bwMode="auto">
          <a:xfrm>
            <a:off x="5562600" y="3070225"/>
            <a:ext cx="300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folHlink"/>
                </a:solidFill>
                <a:latin typeface="Tahoma" pitchFamily="34" charset="0"/>
              </a:rPr>
              <a:t>&gt;</a:t>
            </a:r>
            <a:endParaRPr lang="en-US" sz="160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41" name="Text Box 4112"/>
          <p:cNvSpPr txBox="1">
            <a:spLocks noChangeArrowheads="1"/>
          </p:cNvSpPr>
          <p:nvPr/>
        </p:nvSpPr>
        <p:spPr bwMode="auto">
          <a:xfrm>
            <a:off x="6553200" y="3070225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folHlink"/>
                </a:solidFill>
                <a:latin typeface="Tahoma" pitchFamily="34" charset="0"/>
              </a:rPr>
              <a:t>&gt;</a:t>
            </a:r>
            <a:endParaRPr lang="en-US" sz="160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42" name="Text Box 4113"/>
          <p:cNvSpPr txBox="1">
            <a:spLocks noChangeArrowheads="1"/>
          </p:cNvSpPr>
          <p:nvPr/>
        </p:nvSpPr>
        <p:spPr bwMode="auto">
          <a:xfrm>
            <a:off x="7848600" y="3070225"/>
            <a:ext cx="30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folHlink"/>
                </a:solidFill>
                <a:latin typeface="Tahoma" pitchFamily="34" charset="0"/>
              </a:rPr>
              <a:t>&gt;</a:t>
            </a:r>
            <a:endParaRPr lang="en-US" sz="160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43" name="Text Box 4114"/>
          <p:cNvSpPr txBox="1">
            <a:spLocks noChangeArrowheads="1"/>
          </p:cNvSpPr>
          <p:nvPr/>
        </p:nvSpPr>
        <p:spPr bwMode="auto">
          <a:xfrm>
            <a:off x="331787" y="3048000"/>
            <a:ext cx="1268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288" r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chemeClr val="bg2"/>
                </a:solidFill>
                <a:latin typeface="Tahoma" pitchFamily="34" charset="0"/>
              </a:rPr>
              <a:t>Arrest/Appearance Ticket</a:t>
            </a:r>
            <a:endParaRPr lang="en-US" sz="10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44" name="Text Box 4115"/>
          <p:cNvSpPr txBox="1">
            <a:spLocks noChangeArrowheads="1"/>
          </p:cNvSpPr>
          <p:nvPr/>
        </p:nvSpPr>
        <p:spPr bwMode="auto">
          <a:xfrm>
            <a:off x="1981200" y="3040063"/>
            <a:ext cx="1071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288" r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chemeClr val="bg2"/>
                </a:solidFill>
                <a:latin typeface="Tahoma" pitchFamily="34" charset="0"/>
              </a:rPr>
              <a:t>Research-Based Assessment</a:t>
            </a:r>
            <a:endParaRPr lang="en-US" sz="10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45" name="Text Box 4116"/>
          <p:cNvSpPr txBox="1">
            <a:spLocks noChangeArrowheads="1"/>
          </p:cNvSpPr>
          <p:nvPr/>
        </p:nvSpPr>
        <p:spPr bwMode="auto">
          <a:xfrm>
            <a:off x="3352800" y="3040063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r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chemeClr val="bg2"/>
                </a:solidFill>
                <a:latin typeface="Tahoma" pitchFamily="34" charset="0"/>
              </a:rPr>
              <a:t>Immediate   </a:t>
            </a:r>
            <a:r>
              <a:rPr lang="en-US" sz="1000" b="1" dirty="0">
                <a:solidFill>
                  <a:schemeClr val="bg2"/>
                </a:solidFill>
                <a:latin typeface="Tahoma" pitchFamily="34" charset="0"/>
              </a:rPr>
              <a:t>Intervention</a:t>
            </a:r>
            <a:endParaRPr lang="en-US" sz="10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46" name="Text Box 4117"/>
          <p:cNvSpPr txBox="1">
            <a:spLocks noChangeArrowheads="1"/>
          </p:cNvSpPr>
          <p:nvPr/>
        </p:nvSpPr>
        <p:spPr bwMode="auto">
          <a:xfrm>
            <a:off x="4702175" y="3040063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r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chemeClr val="bg2"/>
                </a:solidFill>
                <a:latin typeface="Tahoma" pitchFamily="34" charset="0"/>
              </a:rPr>
              <a:t>Intermediate Sanctions</a:t>
            </a:r>
            <a:endParaRPr lang="en-US" sz="10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47" name="Text Box 4118"/>
          <p:cNvSpPr txBox="1">
            <a:spLocks noChangeArrowheads="1"/>
          </p:cNvSpPr>
          <p:nvPr/>
        </p:nvSpPr>
        <p:spPr bwMode="auto">
          <a:xfrm>
            <a:off x="5764212" y="2951202"/>
            <a:ext cx="9413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r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chemeClr val="bg2"/>
                </a:solidFill>
                <a:latin typeface="Tahoma" pitchFamily="34" charset="0"/>
              </a:rPr>
              <a:t>Community Based Services</a:t>
            </a:r>
            <a:endParaRPr lang="en-US" sz="1000" b="1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48" name="Text Box 4119"/>
          <p:cNvSpPr txBox="1">
            <a:spLocks noChangeArrowheads="1"/>
          </p:cNvSpPr>
          <p:nvPr/>
        </p:nvSpPr>
        <p:spPr bwMode="auto">
          <a:xfrm>
            <a:off x="6777038" y="2951202"/>
            <a:ext cx="11477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288" rIns="18288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2"/>
                </a:solidFill>
                <a:latin typeface="Tahoma" pitchFamily="34" charset="0"/>
              </a:rPr>
              <a:t>Education </a:t>
            </a:r>
          </a:p>
          <a:p>
            <a:pPr algn="ctr"/>
            <a:r>
              <a:rPr lang="en-US" sz="1000" b="1" dirty="0" smtClean="0">
                <a:solidFill>
                  <a:schemeClr val="bg2"/>
                </a:solidFill>
                <a:latin typeface="Tahoma" pitchFamily="34" charset="0"/>
              </a:rPr>
              <a:t>&amp;</a:t>
            </a:r>
          </a:p>
          <a:p>
            <a:pPr algn="ctr"/>
            <a:r>
              <a:rPr lang="en-US" sz="1000" b="1" dirty="0" smtClean="0">
                <a:solidFill>
                  <a:schemeClr val="bg2"/>
                </a:solidFill>
                <a:latin typeface="Tahoma" pitchFamily="34" charset="0"/>
              </a:rPr>
              <a:t>Workforce Dev.</a:t>
            </a:r>
            <a:endParaRPr lang="en-US" sz="1000" b="1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49" name="Text Box 4120"/>
          <p:cNvSpPr txBox="1">
            <a:spLocks noChangeArrowheads="1"/>
          </p:cNvSpPr>
          <p:nvPr/>
        </p:nvSpPr>
        <p:spPr bwMode="auto">
          <a:xfrm>
            <a:off x="8153400" y="3116263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rIns="1828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en-US" sz="1000" b="1" dirty="0" smtClean="0">
                <a:solidFill>
                  <a:schemeClr val="bg2"/>
                </a:solidFill>
                <a:latin typeface="Tahoma" pitchFamily="34" charset="0"/>
              </a:rPr>
              <a:t>Discharge</a:t>
            </a:r>
            <a:endParaRPr lang="en-US" sz="1000" b="1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291C-2476-4BCF-994F-05E0D5A3F1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886200"/>
            <a:ext cx="4114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Improving the justice system response to young adult offenders through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 collaborative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engagement approach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that includes service providers and civil advocates in the court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idx="1"/>
          </p:nvPr>
        </p:nvSpPr>
        <p:spPr>
          <a:xfrm>
            <a:off x="4572000" y="2743200"/>
            <a:ext cx="4419600" cy="41148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85% </a:t>
            </a:r>
            <a:r>
              <a:rPr lang="en-US" sz="2600" dirty="0" smtClean="0"/>
              <a:t>had mental health diagnoses. </a:t>
            </a:r>
          </a:p>
          <a:p>
            <a:r>
              <a:rPr lang="en-US" sz="2600" b="1" dirty="0" smtClean="0"/>
              <a:t>42%</a:t>
            </a:r>
            <a:r>
              <a:rPr lang="en-US" sz="2600" dirty="0" smtClean="0"/>
              <a:t> had </a:t>
            </a:r>
            <a:r>
              <a:rPr lang="en-US" sz="2400" dirty="0" smtClean="0"/>
              <a:t>a history of drug or alcohol abuse.</a:t>
            </a:r>
          </a:p>
          <a:p>
            <a:r>
              <a:rPr lang="en-US" sz="2400" b="1" dirty="0" smtClean="0"/>
              <a:t>58%</a:t>
            </a:r>
            <a:r>
              <a:rPr lang="en-US" sz="2400" dirty="0" smtClean="0"/>
              <a:t> suffer from complex stress disorder. </a:t>
            </a:r>
          </a:p>
          <a:p>
            <a:r>
              <a:rPr lang="en-US" sz="2400" b="1" dirty="0" smtClean="0"/>
              <a:t>90%</a:t>
            </a:r>
            <a:r>
              <a:rPr lang="en-US" sz="2400" dirty="0" smtClean="0"/>
              <a:t> have significant family disorganization. </a:t>
            </a:r>
          </a:p>
          <a:p>
            <a:r>
              <a:rPr lang="en-US" sz="2400" dirty="0" smtClean="0"/>
              <a:t>Over </a:t>
            </a:r>
            <a:r>
              <a:rPr lang="en-US" sz="2400" b="1" dirty="0" smtClean="0"/>
              <a:t>80%</a:t>
            </a:r>
            <a:r>
              <a:rPr lang="en-US" sz="2400" dirty="0" smtClean="0"/>
              <a:t> are disconnected from school or failing.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291C-2476-4BCF-994F-05E0D5A3F1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5" descr="G:\Microsoft Clip Organizer\bld0551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16001" r="678" b="8000"/>
          <a:stretch/>
        </p:blipFill>
        <p:spPr bwMode="auto">
          <a:xfrm>
            <a:off x="682905" y="0"/>
            <a:ext cx="122209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:\Microsoft Clip Organizer\bld1214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22369" r="14817" b="27632"/>
          <a:stretch/>
        </p:blipFill>
        <p:spPr bwMode="auto">
          <a:xfrm>
            <a:off x="2057400" y="0"/>
            <a:ext cx="130903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 rot="5400000">
            <a:off x="12534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4"/>
          <p:cNvSpPr>
            <a:spLocks noChangeAspect="1" noChangeArrowheads="1"/>
          </p:cNvSpPr>
          <p:nvPr/>
        </p:nvSpPr>
        <p:spPr bwMode="auto">
          <a:xfrm rot="5400000">
            <a:off x="27012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 rot="5400000">
            <a:off x="-125692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4"/>
          <p:cNvSpPr>
            <a:spLocks noChangeAspect="1" noChangeArrowheads="1"/>
          </p:cNvSpPr>
          <p:nvPr/>
        </p:nvSpPr>
        <p:spPr bwMode="auto">
          <a:xfrm rot="5400000">
            <a:off x="42252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4"/>
          <p:cNvSpPr>
            <a:spLocks noChangeAspect="1" noChangeArrowheads="1"/>
          </p:cNvSpPr>
          <p:nvPr/>
        </p:nvSpPr>
        <p:spPr bwMode="auto">
          <a:xfrm rot="5400000">
            <a:off x="5589308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1" name="Picture 7" descr="G:\Microsoft Clip Organizer\pro27368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5059680" y="0"/>
            <a:ext cx="1188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Microsoft Clip Organizer\284218sd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23913" r="20000" b="6522"/>
          <a:stretch/>
        </p:blipFill>
        <p:spPr bwMode="auto">
          <a:xfrm>
            <a:off x="3505200" y="0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Microsoft Clip Organizer\Casey life Skill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r="1989"/>
          <a:stretch/>
        </p:blipFill>
        <p:spPr bwMode="auto">
          <a:xfrm>
            <a:off x="6400800" y="0"/>
            <a:ext cx="2103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ChangeAspect="1" noChangeArrowheads="1"/>
          </p:cNvSpPr>
          <p:nvPr/>
        </p:nvSpPr>
        <p:spPr bwMode="auto">
          <a:xfrm rot="5400000">
            <a:off x="78066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0554711">
            <a:off x="9576442" y="5649860"/>
            <a:ext cx="11720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DATA</a:t>
            </a:r>
            <a:endParaRPr lang="en-U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1" name="Bevel 20"/>
          <p:cNvSpPr/>
          <p:nvPr/>
        </p:nvSpPr>
        <p:spPr>
          <a:xfrm rot="20463475">
            <a:off x="9665965" y="3950965"/>
            <a:ext cx="1042416" cy="1042416"/>
          </a:xfrm>
          <a:prstGeom prst="bevel">
            <a:avLst>
              <a:gd name="adj" fmla="val 7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9677400" y="2286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8"/>
          <p:cNvSpPr txBox="1">
            <a:spLocks/>
          </p:cNvSpPr>
          <p:nvPr/>
        </p:nvSpPr>
        <p:spPr bwMode="auto">
          <a:xfrm>
            <a:off x="5036743" y="1524000"/>
            <a:ext cx="38786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Participant Characteristics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itle 18"/>
          <p:cNvSpPr txBox="1">
            <a:spLocks/>
          </p:cNvSpPr>
          <p:nvPr/>
        </p:nvSpPr>
        <p:spPr bwMode="auto">
          <a:xfrm>
            <a:off x="540943" y="1524000"/>
            <a:ext cx="38786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Number of Participants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ext Placeholder 26"/>
          <p:cNvSpPr txBox="1">
            <a:spLocks/>
          </p:cNvSpPr>
          <p:nvPr/>
        </p:nvSpPr>
        <p:spPr bwMode="auto">
          <a:xfrm>
            <a:off x="1219200" y="25146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2009 - </a:t>
            </a:r>
            <a:r>
              <a:rPr lang="en-US" sz="3200" dirty="0" smtClean="0"/>
              <a:t>203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2010 - 256</a:t>
            </a:r>
            <a:endParaRPr lang="en-US" sz="800" dirty="0" smtClean="0"/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 – 306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/>
              <a:t>2012 – 545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/>
              <a:t>2013 - 681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291C-2476-4BCF-994F-05E0D5A3F1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HCA Client Age diagnosis thru 2.2012.pdf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17167" r="8871" b="-7907"/>
          <a:stretch/>
        </p:blipFill>
        <p:spPr>
          <a:xfrm>
            <a:off x="0" y="0"/>
            <a:ext cx="92202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CA Client Age diagnosis thru 2.2012.pdf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9788" y="1935224"/>
            <a:ext cx="7675562" cy="413214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C28BD-635E-4D7D-AA18-D8C21B6C2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sz="3700" dirty="0"/>
              <a:t>Multiple levels of risk affect a young person’s decision to join a gang.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61" y="3419403"/>
            <a:ext cx="2360815" cy="11637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291C-2476-4BCF-994F-05E0D5A3F1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5105400" y="2362200"/>
            <a:ext cx="1295400" cy="685800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Why is Crossroads Successful?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Research-Based Assessment Tool used to determine risk factors, needs and strengths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Access to Basic Needs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Education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Connectivity to Family and Community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Cultural and Linguistic Sensitivity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291C-2476-4BCF-994F-05E0D5A3F1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5" descr="G:\Microsoft Clip Organizer\bld0551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16001" r="678" b="8000"/>
          <a:stretch/>
        </p:blipFill>
        <p:spPr bwMode="auto">
          <a:xfrm>
            <a:off x="682905" y="0"/>
            <a:ext cx="122209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:\Microsoft Clip Organizer\bld1214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22369" r="14817" b="27632"/>
          <a:stretch/>
        </p:blipFill>
        <p:spPr bwMode="auto">
          <a:xfrm>
            <a:off x="2057400" y="0"/>
            <a:ext cx="130903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 rot="5400000">
            <a:off x="12534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4"/>
          <p:cNvSpPr>
            <a:spLocks noChangeAspect="1" noChangeArrowheads="1"/>
          </p:cNvSpPr>
          <p:nvPr/>
        </p:nvSpPr>
        <p:spPr bwMode="auto">
          <a:xfrm rot="5400000">
            <a:off x="27012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 rot="5400000">
            <a:off x="-125692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4"/>
          <p:cNvSpPr>
            <a:spLocks noChangeAspect="1" noChangeArrowheads="1"/>
          </p:cNvSpPr>
          <p:nvPr/>
        </p:nvSpPr>
        <p:spPr bwMode="auto">
          <a:xfrm rot="5400000">
            <a:off x="42252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4"/>
          <p:cNvSpPr>
            <a:spLocks noChangeAspect="1" noChangeArrowheads="1"/>
          </p:cNvSpPr>
          <p:nvPr/>
        </p:nvSpPr>
        <p:spPr bwMode="auto">
          <a:xfrm rot="5400000">
            <a:off x="5589308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1" name="Picture 7" descr="G:\Microsoft Clip Organizer\pro27368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5059680" y="0"/>
            <a:ext cx="1188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Microsoft Clip Organizer\284218sd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23913" r="20000" b="6522"/>
          <a:stretch/>
        </p:blipFill>
        <p:spPr bwMode="auto">
          <a:xfrm>
            <a:off x="3505200" y="0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Microsoft Clip Organizer\Casey life Skill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r="1989"/>
          <a:stretch/>
        </p:blipFill>
        <p:spPr bwMode="auto">
          <a:xfrm>
            <a:off x="6400800" y="0"/>
            <a:ext cx="2103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ChangeAspect="1" noChangeArrowheads="1"/>
          </p:cNvSpPr>
          <p:nvPr/>
        </p:nvSpPr>
        <p:spPr bwMode="auto">
          <a:xfrm rot="5400000">
            <a:off x="7806651" y="651550"/>
            <a:ext cx="1463041" cy="15994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2458</TotalTime>
  <Words>687</Words>
  <Application>Microsoft Office PowerPoint</Application>
  <PresentationFormat>On-screen Show (4:3)</PresentationFormat>
  <Paragraphs>129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Arial Narrow</vt:lpstr>
      <vt:lpstr>Arial Rounded MT Bold</vt:lpstr>
      <vt:lpstr>Calibri</vt:lpstr>
      <vt:lpstr>Corbel</vt:lpstr>
      <vt:lpstr>Tahoma</vt:lpstr>
      <vt:lpstr>Times New Roman</vt:lpstr>
      <vt:lpstr>Wingdings</vt:lpstr>
      <vt:lpstr>Wingdings 2</vt:lpstr>
      <vt:lpstr>Depth</vt:lpstr>
      <vt:lpstr>Clip</vt:lpstr>
      <vt:lpstr>Innovative Changes in NYS Ronjonette Harrison, LCSW-R</vt:lpstr>
      <vt:lpstr>CROSSROADS   Program </vt:lpstr>
      <vt:lpstr>Why Crossroads?</vt:lpstr>
      <vt:lpstr>PowerPoint Presentation</vt:lpstr>
      <vt:lpstr>PowerPoint Presentation</vt:lpstr>
      <vt:lpstr>PowerPoint Presentation</vt:lpstr>
      <vt:lpstr>PowerPoint Presentation</vt:lpstr>
      <vt:lpstr> Multiple levels of risk affect a young person’s decision to join a gang.</vt:lpstr>
      <vt:lpstr>Why is Crossroads Successful?</vt:lpstr>
      <vt:lpstr>Treatment Components of the HEART Model</vt:lpstr>
      <vt:lpstr>PowerPoint Presentation</vt:lpstr>
      <vt:lpstr>PowerPoint Presentation</vt:lpstr>
      <vt:lpstr>Major Accomplishments</vt:lpstr>
      <vt:lpstr>NEXT STEPS</vt:lpstr>
      <vt:lpstr>Ronjonette Harrison, LCSW-R @ Transformational Opportunities</vt:lpstr>
    </vt:vector>
  </TitlesOfParts>
  <Company>SUNY AGREEMENT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HEART</dc:creator>
  <cp:lastModifiedBy>ronjonette harrison</cp:lastModifiedBy>
  <cp:revision>174</cp:revision>
  <cp:lastPrinted>2013-11-04T17:25:53Z</cp:lastPrinted>
  <dcterms:created xsi:type="dcterms:W3CDTF">2012-06-07T22:40:27Z</dcterms:created>
  <dcterms:modified xsi:type="dcterms:W3CDTF">2015-03-18T03:08:08Z</dcterms:modified>
</cp:coreProperties>
</file>