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9" r:id="rId5"/>
    <p:sldId id="259" r:id="rId6"/>
    <p:sldId id="260" r:id="rId7"/>
    <p:sldId id="261" r:id="rId8"/>
    <p:sldId id="290" r:id="rId9"/>
    <p:sldId id="286" r:id="rId10"/>
    <p:sldId id="263" r:id="rId11"/>
    <p:sldId id="262" r:id="rId12"/>
    <p:sldId id="264" r:id="rId13"/>
    <p:sldId id="274" r:id="rId14"/>
    <p:sldId id="279" r:id="rId15"/>
    <p:sldId id="278" r:id="rId16"/>
    <p:sldId id="277" r:id="rId17"/>
    <p:sldId id="276" r:id="rId18"/>
    <p:sldId id="275" r:id="rId19"/>
    <p:sldId id="273" r:id="rId20"/>
    <p:sldId id="272" r:id="rId21"/>
    <p:sldId id="280" r:id="rId22"/>
    <p:sldId id="281" r:id="rId23"/>
    <p:sldId id="282" r:id="rId24"/>
    <p:sldId id="283" r:id="rId25"/>
    <p:sldId id="284" r:id="rId26"/>
    <p:sldId id="285" r:id="rId27"/>
    <p:sldId id="287"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8" d="100"/>
          <a:sy n="88" d="100"/>
        </p:scale>
        <p:origin x="-222"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57D7DE-61AE-4BC6-A87E-9454F8FD646E}" type="datetimeFigureOut">
              <a:rPr lang="en-US" dirty="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3/11/2015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pPr/>
              <a:t>3/11/2015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pPr/>
              <a:t>3/11/2015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pPr/>
              <a:t>3/11/2015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3/11/2015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3/11/2015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3/11/2015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3/11/2015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500" dirty="0" smtClean="0"/>
              <a:t>Institutional Trauma: </a:t>
            </a:r>
          </a:p>
          <a:p>
            <a:r>
              <a:rPr lang="en-US" sz="7500" dirty="0" smtClean="0"/>
              <a:t>A Barrier to Self-Care</a:t>
            </a:r>
          </a:p>
          <a:p>
            <a:endParaRPr lang="en-US" sz="2800" dirty="0" smtClean="0"/>
          </a:p>
          <a:p>
            <a:r>
              <a:rPr lang="en-US" sz="5000" dirty="0" smtClean="0"/>
              <a:t>Peter Navratil, LCSW-R </a:t>
            </a:r>
          </a:p>
          <a:p>
            <a:r>
              <a:rPr lang="en-US" sz="5000" dirty="0" smtClean="0"/>
              <a:t>Kara Juszczak, LCSW</a:t>
            </a:r>
            <a:endParaRPr lang="en-US" sz="5000" dirty="0"/>
          </a:p>
        </p:txBody>
      </p:sp>
      <p:sp>
        <p:nvSpPr>
          <p:cNvPr id="3" name="Subtitle 2"/>
          <p:cNvSpPr>
            <a:spLocks noGrp="1"/>
          </p:cNvSpPr>
          <p:nvPr>
            <p:ph type="subTitle" idx="1"/>
          </p:nvPr>
        </p:nvSpPr>
        <p:spPr/>
        <p:txBody>
          <a:bodyPr>
            <a:normAutofit/>
          </a:bodyPr>
          <a:lstStyle/>
          <a:p>
            <a:r>
              <a:rPr lang="en-US" sz="3500" dirty="0" err="1" smtClean="0"/>
              <a:t>Nys-nasw</a:t>
            </a:r>
            <a:r>
              <a:rPr lang="en-US" sz="3500" dirty="0" smtClean="0"/>
              <a:t> conference – march 20, 2015</a:t>
            </a:r>
            <a:endParaRPr lang="en-US" sz="3500" dirty="0"/>
          </a:p>
        </p:txBody>
      </p:sp>
    </p:spTree>
    <p:extLst>
      <p:ext uri="{BB962C8B-B14F-4D97-AF65-F5344CB8AC3E}">
        <p14:creationId xmlns:p14="http://schemas.microsoft.com/office/powerpoint/2010/main" xmlns="" val="180428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Tools Sharp</a:t>
            </a:r>
            <a:endParaRPr lang="en-US" dirty="0"/>
          </a:p>
        </p:txBody>
      </p:sp>
      <p:pic>
        <p:nvPicPr>
          <p:cNvPr id="4" name="Picture 3"/>
          <p:cNvPicPr>
            <a:picLocks noChangeAspect="1"/>
          </p:cNvPicPr>
          <p:nvPr/>
        </p:nvPicPr>
        <p:blipFill>
          <a:blip r:embed="rId2"/>
          <a:stretch>
            <a:fillRect/>
          </a:stretch>
        </p:blipFill>
        <p:spPr>
          <a:xfrm>
            <a:off x="3929449" y="1957169"/>
            <a:ext cx="3797466" cy="3997333"/>
          </a:xfrm>
          <a:prstGeom prst="rect">
            <a:avLst/>
          </a:prstGeom>
        </p:spPr>
      </p:pic>
    </p:spTree>
    <p:extLst>
      <p:ext uri="{BB962C8B-B14F-4D97-AF65-F5344CB8AC3E}">
        <p14:creationId xmlns:p14="http://schemas.microsoft.com/office/powerpoint/2010/main" xmlns="" val="1649760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relationships</a:t>
            </a:r>
            <a:endParaRPr lang="en-US" dirty="0"/>
          </a:p>
        </p:txBody>
      </p:sp>
      <p:sp>
        <p:nvSpPr>
          <p:cNvPr id="3" name="Content Placeholder 2"/>
          <p:cNvSpPr>
            <a:spLocks noGrp="1"/>
          </p:cNvSpPr>
          <p:nvPr>
            <p:ph idx="1"/>
          </p:nvPr>
        </p:nvSpPr>
        <p:spPr/>
        <p:txBody>
          <a:bodyPr>
            <a:normAutofit/>
          </a:bodyPr>
          <a:lstStyle/>
          <a:p>
            <a:pPr marL="0" indent="0">
              <a:buNone/>
            </a:pPr>
            <a:endParaRPr lang="en-US" sz="3000" dirty="0" smtClean="0"/>
          </a:p>
          <a:p>
            <a:pPr marL="0" indent="0" algn="ctr">
              <a:buNone/>
            </a:pPr>
            <a:r>
              <a:rPr lang="en-US" sz="3800" dirty="0" smtClean="0"/>
              <a:t>Healthy</a:t>
            </a:r>
          </a:p>
          <a:p>
            <a:pPr marL="0" indent="0" algn="ctr">
              <a:buNone/>
            </a:pPr>
            <a:endParaRPr lang="en-US" sz="3800" dirty="0"/>
          </a:p>
          <a:p>
            <a:pPr marL="0" indent="0" algn="ctr">
              <a:buNone/>
            </a:pPr>
            <a:r>
              <a:rPr lang="en-US" sz="3800" dirty="0" smtClean="0"/>
              <a:t>Unhealthy</a:t>
            </a:r>
          </a:p>
          <a:p>
            <a:pPr marL="0" indent="0" algn="ctr">
              <a:buNone/>
            </a:pPr>
            <a:endParaRPr lang="en-US" sz="3800" dirty="0"/>
          </a:p>
          <a:p>
            <a:pPr marL="0" indent="0" algn="ctr">
              <a:buNone/>
            </a:pPr>
            <a:r>
              <a:rPr lang="en-US" sz="3800" dirty="0" smtClean="0"/>
              <a:t>Toxic</a:t>
            </a:r>
            <a:endParaRPr lang="en-US" sz="3800" dirty="0"/>
          </a:p>
        </p:txBody>
      </p:sp>
    </p:spTree>
    <p:extLst>
      <p:ext uri="{BB962C8B-B14F-4D97-AF65-F5344CB8AC3E}">
        <p14:creationId xmlns:p14="http://schemas.microsoft.com/office/powerpoint/2010/main" xmlns="" val="2077486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Trauma</a:t>
            </a:r>
            <a:endParaRPr lang="en-US" dirty="0"/>
          </a:p>
        </p:txBody>
      </p:sp>
      <p:sp>
        <p:nvSpPr>
          <p:cNvPr id="3" name="Content Placeholder 2"/>
          <p:cNvSpPr>
            <a:spLocks noGrp="1"/>
          </p:cNvSpPr>
          <p:nvPr>
            <p:ph idx="1"/>
          </p:nvPr>
        </p:nvSpPr>
        <p:spPr/>
        <p:txBody>
          <a:bodyPr>
            <a:normAutofit/>
          </a:bodyPr>
          <a:lstStyle/>
          <a:p>
            <a:pPr algn="ctr"/>
            <a:r>
              <a:rPr lang="en-US" sz="3500" dirty="0" smtClean="0"/>
              <a:t>The effects on a practitioner from </a:t>
            </a:r>
            <a:r>
              <a:rPr lang="en-US" sz="3500" b="1" dirty="0" smtClean="0"/>
              <a:t>overwhelming</a:t>
            </a:r>
            <a:r>
              <a:rPr lang="en-US" sz="3500" dirty="0" smtClean="0"/>
              <a:t> demands and expectations of </a:t>
            </a:r>
            <a:r>
              <a:rPr lang="en-US" sz="3500" i="1" dirty="0" smtClean="0"/>
              <a:t>supervisors, organizations, external regulatory systems, funders, and other external systems of care</a:t>
            </a:r>
            <a:r>
              <a:rPr lang="en-US" sz="3500" dirty="0" smtClean="0"/>
              <a:t> that are </a:t>
            </a:r>
            <a:r>
              <a:rPr lang="en-US" sz="3500" b="1" dirty="0" smtClean="0"/>
              <a:t>inflexible, inadequate, and/or non-responsive</a:t>
            </a:r>
            <a:r>
              <a:rPr lang="en-US" sz="3500" dirty="0" smtClean="0"/>
              <a:t> to the </a:t>
            </a:r>
            <a:r>
              <a:rPr lang="en-US" sz="3500" u="sng" dirty="0" smtClean="0"/>
              <a:t>needs</a:t>
            </a:r>
            <a:r>
              <a:rPr lang="en-US" sz="3500" dirty="0" smtClean="0"/>
              <a:t> of </a:t>
            </a:r>
            <a:r>
              <a:rPr lang="en-US" sz="3500" u="sng" dirty="0" smtClean="0"/>
              <a:t>clients</a:t>
            </a:r>
            <a:r>
              <a:rPr lang="en-US" sz="3500" dirty="0" smtClean="0"/>
              <a:t> being served </a:t>
            </a:r>
          </a:p>
          <a:p>
            <a:pPr algn="ctr"/>
            <a:r>
              <a:rPr lang="en-US" sz="3500" dirty="0" smtClean="0"/>
              <a:t>(adapted from Newell &amp; </a:t>
            </a:r>
            <a:r>
              <a:rPr lang="en-US" sz="3500" dirty="0" err="1" smtClean="0"/>
              <a:t>MacNiell</a:t>
            </a:r>
            <a:r>
              <a:rPr lang="en-US" sz="3500" dirty="0" smtClean="0"/>
              <a:t>, 2010)</a:t>
            </a:r>
            <a:endParaRPr lang="en-US" sz="3500" dirty="0"/>
          </a:p>
        </p:txBody>
      </p:sp>
    </p:spTree>
    <p:extLst>
      <p:ext uri="{BB962C8B-B14F-4D97-AF65-F5344CB8AC3E}">
        <p14:creationId xmlns:p14="http://schemas.microsoft.com/office/powerpoint/2010/main" xmlns="" val="859484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0407" y="4876054"/>
            <a:ext cx="1388129" cy="13881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3" name="Isosceles Triangle 2"/>
          <p:cNvSpPr/>
          <p:nvPr/>
        </p:nvSpPr>
        <p:spPr>
          <a:xfrm rot="10800000">
            <a:off x="5086214" y="3592132"/>
            <a:ext cx="1537572" cy="1283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40363" y="3603987"/>
            <a:ext cx="1388129" cy="646331"/>
          </a:xfrm>
          <a:prstGeom prst="rect">
            <a:avLst/>
          </a:prstGeom>
          <a:noFill/>
        </p:spPr>
        <p:txBody>
          <a:bodyPr wrap="square" rtlCol="0">
            <a:spAutoFit/>
          </a:bodyPr>
          <a:lstStyle/>
          <a:p>
            <a:pPr algn="ctr"/>
            <a:r>
              <a:rPr lang="en-US" dirty="0" smtClean="0"/>
              <a:t>SOCIAL WORKER</a:t>
            </a:r>
            <a:endParaRPr lang="en-US" dirty="0"/>
          </a:p>
        </p:txBody>
      </p:sp>
    </p:spTree>
    <p:extLst>
      <p:ext uri="{BB962C8B-B14F-4D97-AF65-F5344CB8AC3E}">
        <p14:creationId xmlns:p14="http://schemas.microsoft.com/office/powerpoint/2010/main" xmlns="" val="44634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0407" y="4876054"/>
            <a:ext cx="1388129" cy="13881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3" name="Isosceles Triangle 2"/>
          <p:cNvSpPr/>
          <p:nvPr/>
        </p:nvSpPr>
        <p:spPr>
          <a:xfrm rot="10800000">
            <a:off x="5086214" y="3592132"/>
            <a:ext cx="1537572" cy="1283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40363" y="3603987"/>
            <a:ext cx="1388129" cy="646331"/>
          </a:xfrm>
          <a:prstGeom prst="rect">
            <a:avLst/>
          </a:prstGeom>
          <a:noFill/>
        </p:spPr>
        <p:txBody>
          <a:bodyPr wrap="square" rtlCol="0">
            <a:spAutoFit/>
          </a:bodyPr>
          <a:lstStyle/>
          <a:p>
            <a:pPr algn="ctr"/>
            <a:r>
              <a:rPr lang="en-US" dirty="0" smtClean="0"/>
              <a:t>SOCIAL WORKER</a:t>
            </a:r>
            <a:endParaRPr lang="en-US" dirty="0"/>
          </a:p>
        </p:txBody>
      </p:sp>
      <p:sp>
        <p:nvSpPr>
          <p:cNvPr id="5" name="Rectangle 4"/>
          <p:cNvSpPr/>
          <p:nvPr/>
        </p:nvSpPr>
        <p:spPr>
          <a:xfrm>
            <a:off x="4861895" y="3085674"/>
            <a:ext cx="1986211" cy="506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Tree>
    <p:extLst>
      <p:ext uri="{BB962C8B-B14F-4D97-AF65-F5344CB8AC3E}">
        <p14:creationId xmlns:p14="http://schemas.microsoft.com/office/powerpoint/2010/main" xmlns="" val="822262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0407" y="4876054"/>
            <a:ext cx="1388129" cy="13881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3" name="Isosceles Triangle 2"/>
          <p:cNvSpPr/>
          <p:nvPr/>
        </p:nvSpPr>
        <p:spPr>
          <a:xfrm rot="10800000">
            <a:off x="5086214" y="3592132"/>
            <a:ext cx="1537572" cy="1283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40363" y="3603987"/>
            <a:ext cx="1388129" cy="646331"/>
          </a:xfrm>
          <a:prstGeom prst="rect">
            <a:avLst/>
          </a:prstGeom>
          <a:noFill/>
        </p:spPr>
        <p:txBody>
          <a:bodyPr wrap="square" rtlCol="0">
            <a:spAutoFit/>
          </a:bodyPr>
          <a:lstStyle/>
          <a:p>
            <a:pPr algn="ctr"/>
            <a:r>
              <a:rPr lang="en-US" dirty="0" smtClean="0"/>
              <a:t>SOCIAL WORKER</a:t>
            </a:r>
            <a:endParaRPr lang="en-US" dirty="0"/>
          </a:p>
        </p:txBody>
      </p:sp>
      <p:sp>
        <p:nvSpPr>
          <p:cNvPr id="5" name="Rectangle 4"/>
          <p:cNvSpPr/>
          <p:nvPr/>
        </p:nvSpPr>
        <p:spPr>
          <a:xfrm>
            <a:off x="4861895" y="3085674"/>
            <a:ext cx="1986211" cy="506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6" name="Rectangle 5"/>
          <p:cNvSpPr/>
          <p:nvPr/>
        </p:nvSpPr>
        <p:spPr>
          <a:xfrm>
            <a:off x="4714813" y="2569343"/>
            <a:ext cx="2280377" cy="5221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AGENCY</a:t>
            </a:r>
            <a:endParaRPr lang="en-US" dirty="0"/>
          </a:p>
        </p:txBody>
      </p:sp>
    </p:spTree>
    <p:extLst>
      <p:ext uri="{BB962C8B-B14F-4D97-AF65-F5344CB8AC3E}">
        <p14:creationId xmlns:p14="http://schemas.microsoft.com/office/powerpoint/2010/main" xmlns="" val="1857962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0407" y="4876054"/>
            <a:ext cx="1388129" cy="13881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3" name="Isosceles Triangle 2"/>
          <p:cNvSpPr/>
          <p:nvPr/>
        </p:nvSpPr>
        <p:spPr>
          <a:xfrm rot="10800000">
            <a:off x="5086214" y="3592132"/>
            <a:ext cx="1537572" cy="1283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40363" y="3603987"/>
            <a:ext cx="1388129" cy="646331"/>
          </a:xfrm>
          <a:prstGeom prst="rect">
            <a:avLst/>
          </a:prstGeom>
          <a:noFill/>
        </p:spPr>
        <p:txBody>
          <a:bodyPr wrap="square" rtlCol="0">
            <a:spAutoFit/>
          </a:bodyPr>
          <a:lstStyle/>
          <a:p>
            <a:pPr algn="ctr"/>
            <a:r>
              <a:rPr lang="en-US" dirty="0" smtClean="0"/>
              <a:t>SOCIAL WORKER</a:t>
            </a:r>
            <a:endParaRPr lang="en-US" dirty="0"/>
          </a:p>
        </p:txBody>
      </p:sp>
      <p:sp>
        <p:nvSpPr>
          <p:cNvPr id="5" name="Rectangle 4"/>
          <p:cNvSpPr/>
          <p:nvPr/>
        </p:nvSpPr>
        <p:spPr>
          <a:xfrm>
            <a:off x="4861895" y="3085674"/>
            <a:ext cx="1986211" cy="506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6" name="Rectangle 5"/>
          <p:cNvSpPr/>
          <p:nvPr/>
        </p:nvSpPr>
        <p:spPr>
          <a:xfrm>
            <a:off x="4714813" y="2569343"/>
            <a:ext cx="2280377" cy="5221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AGENCY</a:t>
            </a:r>
            <a:endParaRPr lang="en-US" dirty="0"/>
          </a:p>
        </p:txBody>
      </p:sp>
      <p:sp>
        <p:nvSpPr>
          <p:cNvPr id="7" name="Rectangle 6"/>
          <p:cNvSpPr/>
          <p:nvPr/>
        </p:nvSpPr>
        <p:spPr>
          <a:xfrm>
            <a:off x="4504715" y="1961815"/>
            <a:ext cx="2669990" cy="6113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a:t>
            </a:r>
            <a:endParaRPr lang="en-US" dirty="0"/>
          </a:p>
        </p:txBody>
      </p:sp>
    </p:spTree>
    <p:extLst>
      <p:ext uri="{BB962C8B-B14F-4D97-AF65-F5344CB8AC3E}">
        <p14:creationId xmlns:p14="http://schemas.microsoft.com/office/powerpoint/2010/main" xmlns="" val="2114937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0407" y="4876054"/>
            <a:ext cx="1388129" cy="13881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3" name="Isosceles Triangle 2"/>
          <p:cNvSpPr/>
          <p:nvPr/>
        </p:nvSpPr>
        <p:spPr>
          <a:xfrm rot="10800000">
            <a:off x="5086214" y="3592132"/>
            <a:ext cx="1537572" cy="1283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40363" y="3603987"/>
            <a:ext cx="1388129" cy="646331"/>
          </a:xfrm>
          <a:prstGeom prst="rect">
            <a:avLst/>
          </a:prstGeom>
          <a:noFill/>
        </p:spPr>
        <p:txBody>
          <a:bodyPr wrap="square" rtlCol="0">
            <a:spAutoFit/>
          </a:bodyPr>
          <a:lstStyle/>
          <a:p>
            <a:pPr algn="ctr"/>
            <a:r>
              <a:rPr lang="en-US" dirty="0" smtClean="0"/>
              <a:t>SOCIAL WORKER</a:t>
            </a:r>
            <a:endParaRPr lang="en-US" dirty="0"/>
          </a:p>
        </p:txBody>
      </p:sp>
      <p:sp>
        <p:nvSpPr>
          <p:cNvPr id="5" name="Rectangle 4"/>
          <p:cNvSpPr/>
          <p:nvPr/>
        </p:nvSpPr>
        <p:spPr>
          <a:xfrm>
            <a:off x="4861895" y="3085674"/>
            <a:ext cx="1986211" cy="506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6" name="Rectangle 5"/>
          <p:cNvSpPr/>
          <p:nvPr/>
        </p:nvSpPr>
        <p:spPr>
          <a:xfrm>
            <a:off x="4714813" y="2569343"/>
            <a:ext cx="2280377" cy="5221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AGENCY</a:t>
            </a:r>
            <a:endParaRPr lang="en-US" dirty="0"/>
          </a:p>
        </p:txBody>
      </p:sp>
      <p:sp>
        <p:nvSpPr>
          <p:cNvPr id="7" name="Rectangle 6"/>
          <p:cNvSpPr/>
          <p:nvPr/>
        </p:nvSpPr>
        <p:spPr>
          <a:xfrm>
            <a:off x="4504715" y="1961815"/>
            <a:ext cx="2669990" cy="6113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a:t>
            </a:r>
            <a:endParaRPr lang="en-US" dirty="0"/>
          </a:p>
        </p:txBody>
      </p:sp>
      <p:sp>
        <p:nvSpPr>
          <p:cNvPr id="8" name="Rectangle 7"/>
          <p:cNvSpPr/>
          <p:nvPr/>
        </p:nvSpPr>
        <p:spPr>
          <a:xfrm>
            <a:off x="4285940" y="1470144"/>
            <a:ext cx="3107541" cy="5061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a:t>
            </a:r>
            <a:endParaRPr lang="en-US" dirty="0"/>
          </a:p>
        </p:txBody>
      </p:sp>
    </p:spTree>
    <p:extLst>
      <p:ext uri="{BB962C8B-B14F-4D97-AF65-F5344CB8AC3E}">
        <p14:creationId xmlns:p14="http://schemas.microsoft.com/office/powerpoint/2010/main" xmlns="" val="700108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0407" y="4876054"/>
            <a:ext cx="1388129" cy="13881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3" name="Isosceles Triangle 2"/>
          <p:cNvSpPr/>
          <p:nvPr/>
        </p:nvSpPr>
        <p:spPr>
          <a:xfrm rot="10800000">
            <a:off x="5086214" y="3592132"/>
            <a:ext cx="1537572" cy="1283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40363" y="3603987"/>
            <a:ext cx="1388129" cy="646331"/>
          </a:xfrm>
          <a:prstGeom prst="rect">
            <a:avLst/>
          </a:prstGeom>
          <a:noFill/>
        </p:spPr>
        <p:txBody>
          <a:bodyPr wrap="square" rtlCol="0">
            <a:spAutoFit/>
          </a:bodyPr>
          <a:lstStyle/>
          <a:p>
            <a:pPr algn="ctr"/>
            <a:r>
              <a:rPr lang="en-US" dirty="0" smtClean="0"/>
              <a:t>SOCIAL WORKER</a:t>
            </a:r>
            <a:endParaRPr lang="en-US" dirty="0"/>
          </a:p>
        </p:txBody>
      </p:sp>
      <p:sp>
        <p:nvSpPr>
          <p:cNvPr id="5" name="Rectangle 4"/>
          <p:cNvSpPr/>
          <p:nvPr/>
        </p:nvSpPr>
        <p:spPr>
          <a:xfrm>
            <a:off x="4861895" y="3085674"/>
            <a:ext cx="1986211" cy="506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6" name="Rectangle 5"/>
          <p:cNvSpPr/>
          <p:nvPr/>
        </p:nvSpPr>
        <p:spPr>
          <a:xfrm>
            <a:off x="4714813" y="2569343"/>
            <a:ext cx="2280377" cy="5221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AGENCY</a:t>
            </a:r>
            <a:endParaRPr lang="en-US" dirty="0"/>
          </a:p>
        </p:txBody>
      </p:sp>
      <p:sp>
        <p:nvSpPr>
          <p:cNvPr id="7" name="Rectangle 6"/>
          <p:cNvSpPr/>
          <p:nvPr/>
        </p:nvSpPr>
        <p:spPr>
          <a:xfrm>
            <a:off x="4504715" y="1961815"/>
            <a:ext cx="2669990" cy="6113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a:t>
            </a:r>
            <a:endParaRPr lang="en-US" dirty="0"/>
          </a:p>
        </p:txBody>
      </p:sp>
      <p:sp>
        <p:nvSpPr>
          <p:cNvPr id="8" name="Rectangle 7"/>
          <p:cNvSpPr/>
          <p:nvPr/>
        </p:nvSpPr>
        <p:spPr>
          <a:xfrm>
            <a:off x="4285940" y="1470144"/>
            <a:ext cx="3107541" cy="5061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a:t>
            </a:r>
            <a:endParaRPr lang="en-US" dirty="0"/>
          </a:p>
        </p:txBody>
      </p:sp>
      <p:sp>
        <p:nvSpPr>
          <p:cNvPr id="9" name="Rectangle 8"/>
          <p:cNvSpPr/>
          <p:nvPr/>
        </p:nvSpPr>
        <p:spPr>
          <a:xfrm>
            <a:off x="4010497" y="942866"/>
            <a:ext cx="3658429" cy="5254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FEDERAL</a:t>
            </a:r>
            <a:endParaRPr lang="en-US" dirty="0">
              <a:solidFill>
                <a:schemeClr val="bg1"/>
              </a:solidFill>
            </a:endParaRPr>
          </a:p>
        </p:txBody>
      </p:sp>
    </p:spTree>
    <p:extLst>
      <p:ext uri="{BB962C8B-B14F-4D97-AF65-F5344CB8AC3E}">
        <p14:creationId xmlns:p14="http://schemas.microsoft.com/office/powerpoint/2010/main" xmlns="" val="1782280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0407" y="4876054"/>
            <a:ext cx="1388129" cy="13881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3" name="Isosceles Triangle 2"/>
          <p:cNvSpPr/>
          <p:nvPr/>
        </p:nvSpPr>
        <p:spPr>
          <a:xfrm rot="10800000">
            <a:off x="5086214" y="3592132"/>
            <a:ext cx="1537572" cy="1283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40363" y="3603987"/>
            <a:ext cx="1388129" cy="646331"/>
          </a:xfrm>
          <a:prstGeom prst="rect">
            <a:avLst/>
          </a:prstGeom>
          <a:noFill/>
        </p:spPr>
        <p:txBody>
          <a:bodyPr wrap="square" rtlCol="0">
            <a:spAutoFit/>
          </a:bodyPr>
          <a:lstStyle/>
          <a:p>
            <a:pPr algn="ctr"/>
            <a:r>
              <a:rPr lang="en-US" dirty="0" smtClean="0"/>
              <a:t>SOCIAL WORKER</a:t>
            </a:r>
            <a:endParaRPr lang="en-US" dirty="0"/>
          </a:p>
        </p:txBody>
      </p:sp>
      <p:sp>
        <p:nvSpPr>
          <p:cNvPr id="5" name="Rectangle 4"/>
          <p:cNvSpPr/>
          <p:nvPr/>
        </p:nvSpPr>
        <p:spPr>
          <a:xfrm>
            <a:off x="4861895" y="3085674"/>
            <a:ext cx="1986211" cy="506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6" name="Rectangle 5"/>
          <p:cNvSpPr/>
          <p:nvPr/>
        </p:nvSpPr>
        <p:spPr>
          <a:xfrm>
            <a:off x="4714813" y="2569343"/>
            <a:ext cx="2280377" cy="5221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AGENCY</a:t>
            </a:r>
            <a:endParaRPr lang="en-US" dirty="0"/>
          </a:p>
        </p:txBody>
      </p:sp>
      <p:sp>
        <p:nvSpPr>
          <p:cNvPr id="7" name="Rectangle 6"/>
          <p:cNvSpPr/>
          <p:nvPr/>
        </p:nvSpPr>
        <p:spPr>
          <a:xfrm>
            <a:off x="4504715" y="1961815"/>
            <a:ext cx="2669990" cy="6113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a:t>
            </a:r>
            <a:endParaRPr lang="en-US" dirty="0"/>
          </a:p>
        </p:txBody>
      </p:sp>
      <p:sp>
        <p:nvSpPr>
          <p:cNvPr id="8" name="Rectangle 7"/>
          <p:cNvSpPr/>
          <p:nvPr/>
        </p:nvSpPr>
        <p:spPr>
          <a:xfrm>
            <a:off x="4285940" y="1470144"/>
            <a:ext cx="3107541" cy="5061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a:t>
            </a:r>
            <a:endParaRPr lang="en-US" dirty="0"/>
          </a:p>
        </p:txBody>
      </p:sp>
      <p:sp>
        <p:nvSpPr>
          <p:cNvPr id="9" name="Rectangle 8"/>
          <p:cNvSpPr/>
          <p:nvPr/>
        </p:nvSpPr>
        <p:spPr>
          <a:xfrm>
            <a:off x="4010497" y="942866"/>
            <a:ext cx="3658429" cy="5254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FEDERAL</a:t>
            </a:r>
            <a:endParaRPr lang="en-US" dirty="0">
              <a:solidFill>
                <a:schemeClr val="bg1"/>
              </a:solidFill>
            </a:endParaRPr>
          </a:p>
        </p:txBody>
      </p:sp>
      <p:sp>
        <p:nvSpPr>
          <p:cNvPr id="10" name="Rectangle 9"/>
          <p:cNvSpPr/>
          <p:nvPr/>
        </p:nvSpPr>
        <p:spPr>
          <a:xfrm>
            <a:off x="3727806" y="352309"/>
            <a:ext cx="4223813" cy="59687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SOCIETY</a:t>
            </a:r>
            <a:endParaRPr lang="en-US" dirty="0">
              <a:solidFill>
                <a:schemeClr val="tx1"/>
              </a:solidFill>
            </a:endParaRPr>
          </a:p>
        </p:txBody>
      </p:sp>
    </p:spTree>
    <p:extLst>
      <p:ext uri="{BB962C8B-B14F-4D97-AF65-F5344CB8AC3E}">
        <p14:creationId xmlns:p14="http://schemas.microsoft.com/office/powerpoint/2010/main" xmlns="" val="78082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a:buFont typeface="Wingdings" charset="2"/>
              <a:buChar char="Ø"/>
            </a:pPr>
            <a:r>
              <a:rPr lang="en-US" sz="3500" dirty="0" smtClean="0"/>
              <a:t>Build awareness of Institutional Trauma, by defining it and exploring the impact on clients and professional self-care.</a:t>
            </a:r>
          </a:p>
          <a:p>
            <a:pPr>
              <a:buFont typeface="Wingdings" charset="2"/>
              <a:buChar char="Ø"/>
            </a:pPr>
            <a:r>
              <a:rPr lang="en-US" sz="3500" dirty="0" smtClean="0"/>
              <a:t>Brainstorm, problem solve, and create goals for how to maintain wellness despite institutional challenges.</a:t>
            </a:r>
          </a:p>
          <a:p>
            <a:pPr>
              <a:buFont typeface="Wingdings" charset="2"/>
              <a:buChar char="Ø"/>
            </a:pPr>
            <a:r>
              <a:rPr lang="en-US" sz="3500" dirty="0" smtClean="0"/>
              <a:t>Create an action plan for preserving self-care and advocacy.</a:t>
            </a:r>
          </a:p>
        </p:txBody>
      </p:sp>
    </p:spTree>
    <p:extLst>
      <p:ext uri="{BB962C8B-B14F-4D97-AF65-F5344CB8AC3E}">
        <p14:creationId xmlns:p14="http://schemas.microsoft.com/office/powerpoint/2010/main" xmlns="" val="846930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0407" y="4876054"/>
            <a:ext cx="1388129" cy="13881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3" name="Isosceles Triangle 2"/>
          <p:cNvSpPr/>
          <p:nvPr/>
        </p:nvSpPr>
        <p:spPr>
          <a:xfrm rot="10800000">
            <a:off x="5086214" y="3592132"/>
            <a:ext cx="1537572" cy="12839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40363" y="3603987"/>
            <a:ext cx="1388129" cy="646331"/>
          </a:xfrm>
          <a:prstGeom prst="rect">
            <a:avLst/>
          </a:prstGeom>
          <a:noFill/>
        </p:spPr>
        <p:txBody>
          <a:bodyPr wrap="square" rtlCol="0">
            <a:spAutoFit/>
          </a:bodyPr>
          <a:lstStyle/>
          <a:p>
            <a:pPr algn="ctr"/>
            <a:r>
              <a:rPr lang="en-US" dirty="0" smtClean="0"/>
              <a:t>SOCIAL WORKER</a:t>
            </a:r>
            <a:endParaRPr lang="en-US" dirty="0"/>
          </a:p>
        </p:txBody>
      </p:sp>
      <p:sp>
        <p:nvSpPr>
          <p:cNvPr id="5" name="Rectangle 4"/>
          <p:cNvSpPr/>
          <p:nvPr/>
        </p:nvSpPr>
        <p:spPr>
          <a:xfrm>
            <a:off x="4861895" y="3085674"/>
            <a:ext cx="1986211" cy="506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6" name="Rectangle 5"/>
          <p:cNvSpPr/>
          <p:nvPr/>
        </p:nvSpPr>
        <p:spPr>
          <a:xfrm>
            <a:off x="4714813" y="2569343"/>
            <a:ext cx="2280377" cy="5221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AGENCY</a:t>
            </a:r>
            <a:endParaRPr lang="en-US" dirty="0"/>
          </a:p>
        </p:txBody>
      </p:sp>
      <p:sp>
        <p:nvSpPr>
          <p:cNvPr id="7" name="Rectangle 6"/>
          <p:cNvSpPr/>
          <p:nvPr/>
        </p:nvSpPr>
        <p:spPr>
          <a:xfrm>
            <a:off x="4504715" y="1961815"/>
            <a:ext cx="2669990" cy="6113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a:t>
            </a:r>
            <a:endParaRPr lang="en-US" dirty="0"/>
          </a:p>
        </p:txBody>
      </p:sp>
      <p:sp>
        <p:nvSpPr>
          <p:cNvPr id="8" name="Rectangle 7"/>
          <p:cNvSpPr/>
          <p:nvPr/>
        </p:nvSpPr>
        <p:spPr>
          <a:xfrm>
            <a:off x="4285940" y="1470144"/>
            <a:ext cx="3107541" cy="5061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a:t>
            </a:r>
            <a:endParaRPr lang="en-US" dirty="0"/>
          </a:p>
        </p:txBody>
      </p:sp>
      <p:sp>
        <p:nvSpPr>
          <p:cNvPr id="9" name="Rectangle 8"/>
          <p:cNvSpPr/>
          <p:nvPr/>
        </p:nvSpPr>
        <p:spPr>
          <a:xfrm>
            <a:off x="4010497" y="942866"/>
            <a:ext cx="3658429" cy="5254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FEDERAL</a:t>
            </a:r>
            <a:endParaRPr lang="en-US" dirty="0">
              <a:solidFill>
                <a:schemeClr val="bg1"/>
              </a:solidFill>
            </a:endParaRPr>
          </a:p>
        </p:txBody>
      </p:sp>
      <p:sp>
        <p:nvSpPr>
          <p:cNvPr id="10" name="Rectangle 9"/>
          <p:cNvSpPr/>
          <p:nvPr/>
        </p:nvSpPr>
        <p:spPr>
          <a:xfrm>
            <a:off x="3727806" y="352309"/>
            <a:ext cx="4223813" cy="59687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SOCIETY</a:t>
            </a:r>
            <a:endParaRPr lang="en-US" dirty="0">
              <a:solidFill>
                <a:schemeClr val="tx1"/>
              </a:solidFill>
            </a:endParaRPr>
          </a:p>
        </p:txBody>
      </p:sp>
      <p:sp>
        <p:nvSpPr>
          <p:cNvPr id="24" name="Down Arrow 23"/>
          <p:cNvSpPr/>
          <p:nvPr/>
        </p:nvSpPr>
        <p:spPr>
          <a:xfrm flipH="1">
            <a:off x="2675055" y="412790"/>
            <a:ext cx="512491" cy="3914572"/>
          </a:xfrm>
          <a:prstGeom prst="downArrow">
            <a:avLst>
              <a:gd name="adj1" fmla="val 50000"/>
              <a:gd name="adj2" fmla="val 461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42050" y="1738346"/>
            <a:ext cx="2165397" cy="830997"/>
          </a:xfrm>
          <a:prstGeom prst="rect">
            <a:avLst/>
          </a:prstGeom>
          <a:noFill/>
        </p:spPr>
        <p:txBody>
          <a:bodyPr wrap="square" rtlCol="0">
            <a:spAutoFit/>
          </a:bodyPr>
          <a:lstStyle/>
          <a:p>
            <a:pPr algn="ctr"/>
            <a:r>
              <a:rPr lang="en-US" sz="2400" dirty="0" smtClean="0"/>
              <a:t>INSTITUTIONAL TRAUMA</a:t>
            </a:r>
            <a:endParaRPr lang="en-US" sz="2400" dirty="0"/>
          </a:p>
        </p:txBody>
      </p:sp>
      <p:sp>
        <p:nvSpPr>
          <p:cNvPr id="27" name="Up Arrow 26"/>
          <p:cNvSpPr/>
          <p:nvPr/>
        </p:nvSpPr>
        <p:spPr>
          <a:xfrm>
            <a:off x="8522453" y="3828905"/>
            <a:ext cx="451207" cy="182689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715829" y="4250318"/>
            <a:ext cx="1742577" cy="861774"/>
          </a:xfrm>
          <a:prstGeom prst="rect">
            <a:avLst/>
          </a:prstGeom>
          <a:noFill/>
        </p:spPr>
        <p:txBody>
          <a:bodyPr wrap="square" rtlCol="0">
            <a:spAutoFit/>
          </a:bodyPr>
          <a:lstStyle/>
          <a:p>
            <a:pPr algn="ctr"/>
            <a:r>
              <a:rPr lang="en-US" sz="2500" dirty="0" smtClean="0"/>
              <a:t>VICARIOUS TRAUMA</a:t>
            </a:r>
            <a:endParaRPr lang="en-US" sz="2500" dirty="0"/>
          </a:p>
        </p:txBody>
      </p:sp>
    </p:spTree>
    <p:extLst>
      <p:ext uri="{BB962C8B-B14F-4D97-AF65-F5344CB8AC3E}">
        <p14:creationId xmlns:p14="http://schemas.microsoft.com/office/powerpoint/2010/main" xmlns="" val="1573363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Control</a:t>
            </a:r>
            <a:endParaRPr lang="en-US" dirty="0"/>
          </a:p>
        </p:txBody>
      </p:sp>
      <p:sp>
        <p:nvSpPr>
          <p:cNvPr id="4" name="Oval 3"/>
          <p:cNvSpPr/>
          <p:nvPr/>
        </p:nvSpPr>
        <p:spPr>
          <a:xfrm>
            <a:off x="3801499" y="1953435"/>
            <a:ext cx="4649961" cy="41063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4" idx="1"/>
            <a:endCxn id="4" idx="5"/>
          </p:cNvCxnSpPr>
          <p:nvPr/>
        </p:nvCxnSpPr>
        <p:spPr>
          <a:xfrm>
            <a:off x="4482470" y="2554792"/>
            <a:ext cx="3288019" cy="290360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7"/>
            <a:endCxn id="4" idx="3"/>
          </p:cNvCxnSpPr>
          <p:nvPr/>
        </p:nvCxnSpPr>
        <p:spPr>
          <a:xfrm flipH="1">
            <a:off x="4482470" y="2554792"/>
            <a:ext cx="3288019" cy="290360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0"/>
            <a:endCxn id="4" idx="4"/>
          </p:cNvCxnSpPr>
          <p:nvPr/>
        </p:nvCxnSpPr>
        <p:spPr>
          <a:xfrm>
            <a:off x="6126480" y="1953435"/>
            <a:ext cx="0" cy="4106321"/>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4" idx="6"/>
          </p:cNvCxnSpPr>
          <p:nvPr/>
        </p:nvCxnSpPr>
        <p:spPr>
          <a:xfrm>
            <a:off x="3801499" y="4006596"/>
            <a:ext cx="4649961"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85119" y="2134968"/>
            <a:ext cx="1368485" cy="646331"/>
          </a:xfrm>
          <a:prstGeom prst="rect">
            <a:avLst/>
          </a:prstGeom>
          <a:noFill/>
        </p:spPr>
        <p:txBody>
          <a:bodyPr wrap="square" rtlCol="0">
            <a:spAutoFit/>
          </a:bodyPr>
          <a:lstStyle/>
          <a:p>
            <a:r>
              <a:rPr lang="en-US" dirty="0" smtClean="0">
                <a:solidFill>
                  <a:schemeClr val="bg1"/>
                </a:solidFill>
              </a:rPr>
              <a:t> Intimidation</a:t>
            </a:r>
            <a:endParaRPr lang="en-US" dirty="0">
              <a:solidFill>
                <a:schemeClr val="bg1"/>
              </a:solidFill>
            </a:endParaRPr>
          </a:p>
        </p:txBody>
      </p:sp>
      <p:sp>
        <p:nvSpPr>
          <p:cNvPr id="21" name="TextBox 20"/>
          <p:cNvSpPr txBox="1"/>
          <p:nvPr/>
        </p:nvSpPr>
        <p:spPr>
          <a:xfrm>
            <a:off x="6969649" y="3160742"/>
            <a:ext cx="1622844" cy="646331"/>
          </a:xfrm>
          <a:prstGeom prst="rect">
            <a:avLst/>
          </a:prstGeom>
          <a:noFill/>
        </p:spPr>
        <p:txBody>
          <a:bodyPr wrap="square" rtlCol="0">
            <a:spAutoFit/>
          </a:bodyPr>
          <a:lstStyle/>
          <a:p>
            <a:r>
              <a:rPr lang="en-US" smtClean="0">
                <a:solidFill>
                  <a:schemeClr val="bg1"/>
                </a:solidFill>
              </a:rPr>
              <a:t>Emotional </a:t>
            </a:r>
            <a:r>
              <a:rPr lang="en-US" dirty="0" smtClean="0">
                <a:solidFill>
                  <a:schemeClr val="bg1"/>
                </a:solidFill>
              </a:rPr>
              <a:t>Abuse</a:t>
            </a:r>
            <a:endParaRPr lang="en-US" dirty="0">
              <a:solidFill>
                <a:schemeClr val="bg1"/>
              </a:solidFill>
            </a:endParaRPr>
          </a:p>
        </p:txBody>
      </p:sp>
      <p:sp>
        <p:nvSpPr>
          <p:cNvPr id="22" name="TextBox 21"/>
          <p:cNvSpPr txBox="1"/>
          <p:nvPr/>
        </p:nvSpPr>
        <p:spPr>
          <a:xfrm>
            <a:off x="6874635" y="4253879"/>
            <a:ext cx="1496312" cy="369332"/>
          </a:xfrm>
          <a:prstGeom prst="rect">
            <a:avLst/>
          </a:prstGeom>
          <a:noFill/>
        </p:spPr>
        <p:txBody>
          <a:bodyPr wrap="square" rtlCol="0">
            <a:spAutoFit/>
          </a:bodyPr>
          <a:lstStyle/>
          <a:p>
            <a:r>
              <a:rPr lang="en-US" dirty="0" smtClean="0">
                <a:solidFill>
                  <a:schemeClr val="bg1"/>
                </a:solidFill>
              </a:rPr>
              <a:t>Isolation</a:t>
            </a:r>
            <a:endParaRPr lang="en-US" dirty="0">
              <a:solidFill>
                <a:schemeClr val="bg1"/>
              </a:solidFill>
            </a:endParaRPr>
          </a:p>
        </p:txBody>
      </p:sp>
      <p:sp>
        <p:nvSpPr>
          <p:cNvPr id="23" name="TextBox 22"/>
          <p:cNvSpPr txBox="1"/>
          <p:nvPr/>
        </p:nvSpPr>
        <p:spPr>
          <a:xfrm>
            <a:off x="6126479" y="4870493"/>
            <a:ext cx="1496312" cy="923330"/>
          </a:xfrm>
          <a:prstGeom prst="rect">
            <a:avLst/>
          </a:prstGeom>
          <a:noFill/>
        </p:spPr>
        <p:txBody>
          <a:bodyPr wrap="square" rtlCol="0">
            <a:spAutoFit/>
          </a:bodyPr>
          <a:lstStyle/>
          <a:p>
            <a:r>
              <a:rPr lang="en-US" dirty="0" smtClean="0">
                <a:solidFill>
                  <a:schemeClr val="bg1"/>
                </a:solidFill>
              </a:rPr>
              <a:t>Minimizing, Denying, Blaming</a:t>
            </a:r>
            <a:endParaRPr lang="en-US" dirty="0">
              <a:solidFill>
                <a:schemeClr val="bg1"/>
              </a:solidFill>
            </a:endParaRPr>
          </a:p>
        </p:txBody>
      </p:sp>
      <p:sp>
        <p:nvSpPr>
          <p:cNvPr id="24" name="TextBox 23"/>
          <p:cNvSpPr txBox="1"/>
          <p:nvPr/>
        </p:nvSpPr>
        <p:spPr>
          <a:xfrm>
            <a:off x="4777865" y="5097880"/>
            <a:ext cx="1496312" cy="369332"/>
          </a:xfrm>
          <a:prstGeom prst="rect">
            <a:avLst/>
          </a:prstGeom>
          <a:noFill/>
        </p:spPr>
        <p:txBody>
          <a:bodyPr wrap="square" rtlCol="0">
            <a:spAutoFit/>
          </a:bodyPr>
          <a:lstStyle/>
          <a:p>
            <a:r>
              <a:rPr lang="en-US" dirty="0" smtClean="0">
                <a:solidFill>
                  <a:schemeClr val="bg1"/>
                </a:solidFill>
              </a:rPr>
              <a:t>Using Others</a:t>
            </a:r>
            <a:endParaRPr lang="en-US" dirty="0">
              <a:solidFill>
                <a:schemeClr val="bg1"/>
              </a:solidFill>
            </a:endParaRPr>
          </a:p>
        </p:txBody>
      </p:sp>
      <p:sp>
        <p:nvSpPr>
          <p:cNvPr id="25" name="TextBox 24"/>
          <p:cNvSpPr txBox="1"/>
          <p:nvPr/>
        </p:nvSpPr>
        <p:spPr>
          <a:xfrm>
            <a:off x="4037079" y="4228852"/>
            <a:ext cx="1496312" cy="369332"/>
          </a:xfrm>
          <a:prstGeom prst="rect">
            <a:avLst/>
          </a:prstGeom>
          <a:noFill/>
        </p:spPr>
        <p:txBody>
          <a:bodyPr wrap="square" rtlCol="0">
            <a:spAutoFit/>
          </a:bodyPr>
          <a:lstStyle/>
          <a:p>
            <a:r>
              <a:rPr lang="en-US" dirty="0" smtClean="0">
                <a:solidFill>
                  <a:schemeClr val="bg1"/>
                </a:solidFill>
              </a:rPr>
              <a:t>Privilege </a:t>
            </a:r>
            <a:endParaRPr lang="en-US" dirty="0">
              <a:solidFill>
                <a:schemeClr val="bg1"/>
              </a:solidFill>
            </a:endParaRPr>
          </a:p>
        </p:txBody>
      </p:sp>
      <p:sp>
        <p:nvSpPr>
          <p:cNvPr id="26" name="TextBox 25"/>
          <p:cNvSpPr txBox="1"/>
          <p:nvPr/>
        </p:nvSpPr>
        <p:spPr>
          <a:xfrm>
            <a:off x="3949197" y="3200406"/>
            <a:ext cx="1496312" cy="646331"/>
          </a:xfrm>
          <a:prstGeom prst="rect">
            <a:avLst/>
          </a:prstGeom>
          <a:noFill/>
        </p:spPr>
        <p:txBody>
          <a:bodyPr wrap="square" rtlCol="0">
            <a:spAutoFit/>
          </a:bodyPr>
          <a:lstStyle/>
          <a:p>
            <a:r>
              <a:rPr lang="en-US" dirty="0" smtClean="0">
                <a:solidFill>
                  <a:schemeClr val="bg1"/>
                </a:solidFill>
              </a:rPr>
              <a:t>Economic Abuse</a:t>
            </a:r>
            <a:endParaRPr lang="en-US" dirty="0">
              <a:solidFill>
                <a:schemeClr val="bg1"/>
              </a:solidFill>
            </a:endParaRPr>
          </a:p>
        </p:txBody>
      </p:sp>
      <p:sp>
        <p:nvSpPr>
          <p:cNvPr id="27" name="TextBox 26"/>
          <p:cNvSpPr txBox="1"/>
          <p:nvPr/>
        </p:nvSpPr>
        <p:spPr>
          <a:xfrm>
            <a:off x="4893842" y="2329903"/>
            <a:ext cx="1496312" cy="646331"/>
          </a:xfrm>
          <a:prstGeom prst="rect">
            <a:avLst/>
          </a:prstGeom>
          <a:noFill/>
        </p:spPr>
        <p:txBody>
          <a:bodyPr wrap="square" rtlCol="0">
            <a:spAutoFit/>
          </a:bodyPr>
          <a:lstStyle/>
          <a:p>
            <a:r>
              <a:rPr lang="en-US" dirty="0" smtClean="0">
                <a:solidFill>
                  <a:schemeClr val="bg1"/>
                </a:solidFill>
              </a:rPr>
              <a:t>Coercion </a:t>
            </a:r>
          </a:p>
          <a:p>
            <a:r>
              <a:rPr lang="en-US" dirty="0" smtClean="0">
                <a:solidFill>
                  <a:schemeClr val="bg1"/>
                </a:solidFill>
              </a:rPr>
              <a:t>and Threats</a:t>
            </a:r>
            <a:endParaRPr lang="en-US" dirty="0">
              <a:solidFill>
                <a:schemeClr val="bg1"/>
              </a:solidFill>
            </a:endParaRPr>
          </a:p>
        </p:txBody>
      </p:sp>
      <p:sp>
        <p:nvSpPr>
          <p:cNvPr id="28" name="TextBox 27"/>
          <p:cNvSpPr txBox="1"/>
          <p:nvPr/>
        </p:nvSpPr>
        <p:spPr>
          <a:xfrm>
            <a:off x="9684098" y="4870493"/>
            <a:ext cx="2080312" cy="1200329"/>
          </a:xfrm>
          <a:prstGeom prst="rect">
            <a:avLst/>
          </a:prstGeom>
          <a:noFill/>
        </p:spPr>
        <p:txBody>
          <a:bodyPr wrap="square" rtlCol="0">
            <a:spAutoFit/>
          </a:bodyPr>
          <a:lstStyle/>
          <a:p>
            <a:r>
              <a:rPr lang="en-US" dirty="0" smtClean="0">
                <a:solidFill>
                  <a:schemeClr val="bg1"/>
                </a:solidFill>
              </a:rPr>
              <a:t>Adapted from Workplace Bullying wheel - Anne-Marie </a:t>
            </a:r>
            <a:r>
              <a:rPr lang="en-US" dirty="0" err="1" smtClean="0">
                <a:solidFill>
                  <a:schemeClr val="bg1"/>
                </a:solidFill>
              </a:rPr>
              <a:t>Quigg</a:t>
            </a:r>
            <a:r>
              <a:rPr lang="en-US" dirty="0" smtClean="0">
                <a:solidFill>
                  <a:schemeClr val="bg1"/>
                </a:solidFill>
              </a:rPr>
              <a:t> – June 2011</a:t>
            </a:r>
            <a:endParaRPr lang="en-US" dirty="0">
              <a:solidFill>
                <a:schemeClr val="bg1"/>
              </a:solidFill>
            </a:endParaRPr>
          </a:p>
        </p:txBody>
      </p:sp>
      <p:sp>
        <p:nvSpPr>
          <p:cNvPr id="29" name="Oval 28"/>
          <p:cNvSpPr/>
          <p:nvPr/>
        </p:nvSpPr>
        <p:spPr>
          <a:xfrm>
            <a:off x="5332729" y="3171169"/>
            <a:ext cx="1587500" cy="1587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a:t>
            </a:r>
          </a:p>
          <a:p>
            <a:pPr algn="ctr"/>
            <a:r>
              <a:rPr lang="en-US" dirty="0" smtClean="0"/>
              <a:t>And </a:t>
            </a:r>
          </a:p>
          <a:p>
            <a:pPr algn="ctr"/>
            <a:r>
              <a:rPr lang="en-US" dirty="0" smtClean="0"/>
              <a:t>Control</a:t>
            </a:r>
            <a:endParaRPr lang="en-US" dirty="0"/>
          </a:p>
        </p:txBody>
      </p:sp>
    </p:spTree>
    <p:extLst>
      <p:ext uri="{BB962C8B-B14F-4D97-AF65-F5344CB8AC3E}">
        <p14:creationId xmlns:p14="http://schemas.microsoft.com/office/powerpoint/2010/main" xmlns="" val="932026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Keep Tools Sharp?</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sz="4500" dirty="0" smtClean="0"/>
              <a:t>Self-Care Plan</a:t>
            </a:r>
          </a:p>
          <a:p>
            <a:pPr>
              <a:buFont typeface="Wingdings" charset="2"/>
              <a:buChar char="§"/>
            </a:pPr>
            <a:r>
              <a:rPr lang="en-US" sz="4500" dirty="0" smtClean="0"/>
              <a:t>Seek Support</a:t>
            </a:r>
          </a:p>
          <a:p>
            <a:pPr>
              <a:buFont typeface="Wingdings" charset="2"/>
              <a:buChar char="§"/>
            </a:pPr>
            <a:r>
              <a:rPr lang="en-US" sz="4500" dirty="0" smtClean="0"/>
              <a:t>Advocate </a:t>
            </a:r>
            <a:endParaRPr lang="en-US" sz="4500" dirty="0"/>
          </a:p>
        </p:txBody>
      </p:sp>
      <p:pic>
        <p:nvPicPr>
          <p:cNvPr id="5" name="Picture 4"/>
          <p:cNvPicPr>
            <a:picLocks noChangeAspect="1"/>
          </p:cNvPicPr>
          <p:nvPr/>
        </p:nvPicPr>
        <p:blipFill>
          <a:blip r:embed="rId2"/>
          <a:stretch>
            <a:fillRect/>
          </a:stretch>
        </p:blipFill>
        <p:spPr>
          <a:xfrm>
            <a:off x="6727376" y="2071695"/>
            <a:ext cx="3710484" cy="3905773"/>
          </a:xfrm>
          <a:prstGeom prst="rect">
            <a:avLst/>
          </a:prstGeom>
        </p:spPr>
      </p:pic>
    </p:spTree>
    <p:extLst>
      <p:ext uri="{BB962C8B-B14F-4D97-AF65-F5344CB8AC3E}">
        <p14:creationId xmlns:p14="http://schemas.microsoft.com/office/powerpoint/2010/main" xmlns="" val="10901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Self-Care and Wellness</a:t>
            </a:r>
            <a:endParaRPr lang="en-US" dirty="0"/>
          </a:p>
        </p:txBody>
      </p:sp>
      <p:sp>
        <p:nvSpPr>
          <p:cNvPr id="3" name="Content Placeholder 2"/>
          <p:cNvSpPr>
            <a:spLocks noGrp="1"/>
          </p:cNvSpPr>
          <p:nvPr>
            <p:ph sz="half" idx="1"/>
          </p:nvPr>
        </p:nvSpPr>
        <p:spPr>
          <a:xfrm>
            <a:off x="1097280" y="2074225"/>
            <a:ext cx="4937760" cy="4023359"/>
          </a:xfrm>
        </p:spPr>
        <p:txBody>
          <a:bodyPr>
            <a:normAutofit/>
          </a:bodyPr>
          <a:lstStyle/>
          <a:p>
            <a:pPr>
              <a:buFont typeface="Wingdings" charset="2"/>
              <a:buChar char="§"/>
            </a:pPr>
            <a:r>
              <a:rPr lang="en-US" sz="3000" dirty="0" smtClean="0"/>
              <a:t>Be intentional and purposeful about what you CAN control.</a:t>
            </a:r>
          </a:p>
          <a:p>
            <a:pPr>
              <a:buFont typeface="Wingdings" charset="2"/>
              <a:buChar char="§"/>
            </a:pPr>
            <a:r>
              <a:rPr lang="en-US" sz="3000" dirty="0" smtClean="0"/>
              <a:t>Re-define self-care as a unique experience.</a:t>
            </a:r>
          </a:p>
          <a:p>
            <a:pPr>
              <a:buFont typeface="Wingdings" charset="2"/>
              <a:buChar char="§"/>
            </a:pPr>
            <a:r>
              <a:rPr lang="en-US" sz="3000" dirty="0" smtClean="0"/>
              <a:t>Consider biopsychosocial-spiritual wellness.</a:t>
            </a:r>
          </a:p>
          <a:p>
            <a:pPr>
              <a:buFont typeface="Wingdings" charset="2"/>
              <a:buChar char="§"/>
            </a:pPr>
            <a:r>
              <a:rPr lang="en-US" sz="3000" dirty="0" smtClean="0"/>
              <a:t>Take a Break….</a:t>
            </a:r>
            <a:endParaRPr lang="en-US" sz="3000" dirty="0"/>
          </a:p>
        </p:txBody>
      </p:sp>
      <p:pic>
        <p:nvPicPr>
          <p:cNvPr id="5" name="Picture 4"/>
          <p:cNvPicPr>
            <a:picLocks noChangeAspect="1"/>
          </p:cNvPicPr>
          <p:nvPr/>
        </p:nvPicPr>
        <p:blipFill>
          <a:blip r:embed="rId2"/>
          <a:stretch>
            <a:fillRect/>
          </a:stretch>
        </p:blipFill>
        <p:spPr>
          <a:xfrm>
            <a:off x="6181361" y="2364166"/>
            <a:ext cx="4974319" cy="2986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0687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9988" y="115975"/>
            <a:ext cx="5028991" cy="6190231"/>
          </a:xfrm>
          <a:prstGeom prst="rect">
            <a:avLst/>
          </a:prstGeom>
        </p:spPr>
      </p:pic>
    </p:spTree>
    <p:extLst>
      <p:ext uri="{BB962C8B-B14F-4D97-AF65-F5344CB8AC3E}">
        <p14:creationId xmlns:p14="http://schemas.microsoft.com/office/powerpoint/2010/main" xmlns="" val="846621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Support</a:t>
            </a:r>
            <a:endParaRPr lang="en-US" dirty="0"/>
          </a:p>
        </p:txBody>
      </p:sp>
      <p:sp>
        <p:nvSpPr>
          <p:cNvPr id="3" name="Content Placeholder 2"/>
          <p:cNvSpPr>
            <a:spLocks noGrp="1"/>
          </p:cNvSpPr>
          <p:nvPr>
            <p:ph idx="1"/>
          </p:nvPr>
        </p:nvSpPr>
        <p:spPr>
          <a:xfrm>
            <a:off x="6222196" y="1903721"/>
            <a:ext cx="4933484" cy="4431479"/>
          </a:xfrm>
        </p:spPr>
        <p:txBody>
          <a:bodyPr>
            <a:normAutofit/>
          </a:bodyPr>
          <a:lstStyle/>
          <a:p>
            <a:r>
              <a:rPr lang="en-US" sz="3000" dirty="0" smtClean="0"/>
              <a:t>Just because we are helpers, doesn't mean we won't need help from other helpers for ourselves or our families.</a:t>
            </a:r>
          </a:p>
          <a:p>
            <a:r>
              <a:rPr lang="en-US" sz="3000" dirty="0" smtClean="0"/>
              <a:t>The </a:t>
            </a:r>
            <a:r>
              <a:rPr lang="en-US" sz="3000" dirty="0"/>
              <a:t>act of seeking counseling and professional help needs to be de-stigmatized for helpers, so appropriate help can be accessed as </a:t>
            </a:r>
            <a:r>
              <a:rPr lang="en-US" sz="3000" dirty="0" smtClean="0"/>
              <a:t>needed.</a:t>
            </a:r>
            <a:endParaRPr lang="en-US" sz="3000" dirty="0"/>
          </a:p>
        </p:txBody>
      </p:sp>
      <p:pic>
        <p:nvPicPr>
          <p:cNvPr id="4" name="Picture 3"/>
          <p:cNvPicPr>
            <a:picLocks noChangeAspect="1"/>
          </p:cNvPicPr>
          <p:nvPr/>
        </p:nvPicPr>
        <p:blipFill>
          <a:blip r:embed="rId2"/>
          <a:stretch>
            <a:fillRect/>
          </a:stretch>
        </p:blipFill>
        <p:spPr>
          <a:xfrm>
            <a:off x="1097280" y="2024639"/>
            <a:ext cx="3668201" cy="3668201"/>
          </a:xfrm>
          <a:prstGeom prst="rect">
            <a:avLst/>
          </a:prstGeom>
        </p:spPr>
      </p:pic>
    </p:spTree>
    <p:extLst>
      <p:ext uri="{BB962C8B-B14F-4D97-AF65-F5344CB8AC3E}">
        <p14:creationId xmlns:p14="http://schemas.microsoft.com/office/powerpoint/2010/main" xmlns="" val="2118801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and Empowerment</a:t>
            </a:r>
            <a:endParaRPr lang="en-US" dirty="0"/>
          </a:p>
        </p:txBody>
      </p:sp>
      <p:sp>
        <p:nvSpPr>
          <p:cNvPr id="3" name="Content Placeholder 2"/>
          <p:cNvSpPr>
            <a:spLocks noGrp="1"/>
          </p:cNvSpPr>
          <p:nvPr>
            <p:ph idx="1"/>
          </p:nvPr>
        </p:nvSpPr>
        <p:spPr>
          <a:xfrm>
            <a:off x="1097280" y="1845733"/>
            <a:ext cx="10058400" cy="4402485"/>
          </a:xfrm>
        </p:spPr>
        <p:txBody>
          <a:bodyPr>
            <a:normAutofit/>
          </a:bodyPr>
          <a:lstStyle/>
          <a:p>
            <a:r>
              <a:rPr lang="en-US" sz="3000" dirty="0" smtClean="0"/>
              <a:t>Brainstorm – How can social workers advocate within institutional trauma?  What are the risks?</a:t>
            </a:r>
          </a:p>
          <a:p>
            <a:endParaRPr lang="en-US" sz="3000" dirty="0"/>
          </a:p>
          <a:p>
            <a:r>
              <a:rPr lang="en-US" sz="3000" dirty="0" smtClean="0"/>
              <a:t>Problem solve – How do social workers take action in a collaborative way?</a:t>
            </a:r>
          </a:p>
          <a:p>
            <a:endParaRPr lang="en-US" sz="3000" dirty="0"/>
          </a:p>
          <a:p>
            <a:r>
              <a:rPr lang="en-US" sz="3000" dirty="0" smtClean="0"/>
              <a:t>Action – What can you do to support, collaborate, educate, etc your colleagues/program/agency?</a:t>
            </a:r>
            <a:endParaRPr lang="en-US" sz="3000" dirty="0"/>
          </a:p>
        </p:txBody>
      </p:sp>
    </p:spTree>
    <p:extLst>
      <p:ext uri="{BB962C8B-B14F-4D97-AF65-F5344CB8AC3E}">
        <p14:creationId xmlns:p14="http://schemas.microsoft.com/office/powerpoint/2010/main" xmlns="" val="1978701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Content Placeholder 3"/>
          <p:cNvPicPr>
            <a:picLocks noGrp="1" noChangeAspect="1"/>
          </p:cNvPicPr>
          <p:nvPr>
            <p:ph idx="1"/>
          </p:nvPr>
        </p:nvPicPr>
        <p:blipFill>
          <a:blip r:embed="rId2"/>
          <a:stretch>
            <a:fillRect/>
          </a:stretch>
        </p:blipFill>
        <p:spPr>
          <a:xfrm>
            <a:off x="7542071" y="2087658"/>
            <a:ext cx="3954071" cy="3954071"/>
          </a:xfrm>
        </p:spPr>
      </p:pic>
      <p:sp>
        <p:nvSpPr>
          <p:cNvPr id="3" name="TextBox 2"/>
          <p:cNvSpPr txBox="1"/>
          <p:nvPr/>
        </p:nvSpPr>
        <p:spPr>
          <a:xfrm>
            <a:off x="1097280" y="2087658"/>
            <a:ext cx="6412038" cy="4154984"/>
          </a:xfrm>
          <a:prstGeom prst="rect">
            <a:avLst/>
          </a:prstGeom>
          <a:noFill/>
        </p:spPr>
        <p:txBody>
          <a:bodyPr wrap="square" rtlCol="0">
            <a:spAutoFit/>
          </a:bodyPr>
          <a:lstStyle/>
          <a:p>
            <a:r>
              <a:rPr lang="en-US" sz="2200" dirty="0" smtClean="0"/>
              <a:t>Institutional Trauma influences how social workers provide services, ultimately impacting how/if clients needs are met.</a:t>
            </a:r>
          </a:p>
          <a:p>
            <a:endParaRPr lang="en-US" sz="2200" dirty="0"/>
          </a:p>
          <a:p>
            <a:r>
              <a:rPr lang="en-US" sz="2200" dirty="0" smtClean="0"/>
              <a:t>Social Workers are impacted by vicarious trauma and institutional trauma, making for a complicated balance to maintain wellness and self-care.</a:t>
            </a:r>
          </a:p>
          <a:p>
            <a:endParaRPr lang="en-US" sz="2200" dirty="0"/>
          </a:p>
          <a:p>
            <a:r>
              <a:rPr lang="en-US" sz="2200" dirty="0" smtClean="0"/>
              <a:t>Within the barriers of institutional trauma, social workers can make a personal self-care plan, can seek support, and can advocate for themselves and their clients' needs.</a:t>
            </a:r>
            <a:endParaRPr lang="en-US" sz="2200" dirty="0"/>
          </a:p>
        </p:txBody>
      </p:sp>
    </p:spTree>
    <p:extLst>
      <p:ext uri="{BB962C8B-B14F-4D97-AF65-F5344CB8AC3E}">
        <p14:creationId xmlns:p14="http://schemas.microsoft.com/office/powerpoint/2010/main" xmlns="" val="24095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Academy of </a:t>
            </a:r>
            <a:r>
              <a:rPr lang="en-US" dirty="0" err="1"/>
              <a:t>Traumatology</a:t>
            </a:r>
            <a:r>
              <a:rPr lang="en-US" dirty="0"/>
              <a:t> (2010).  Standards of self care guidelines. Retrieved October 14, 2013 from </a:t>
            </a:r>
            <a:r>
              <a:rPr lang="en-US" dirty="0" err="1"/>
              <a:t>www.greencross.org</a:t>
            </a:r>
            <a:r>
              <a:rPr lang="en-US" dirty="0"/>
              <a:t>.  </a:t>
            </a:r>
          </a:p>
          <a:p>
            <a:r>
              <a:rPr lang="en-US" smtClean="0"/>
              <a:t>LaRowe</a:t>
            </a:r>
            <a:r>
              <a:rPr lang="en-US" dirty="0"/>
              <a:t>, K. (2007).  The care giving personality.  Retrieved October 14, 2013 from www.compassion-fatigue.com.  </a:t>
            </a:r>
          </a:p>
          <a:p>
            <a:r>
              <a:rPr lang="en-US" dirty="0" err="1"/>
              <a:t>LaRowe</a:t>
            </a:r>
            <a:r>
              <a:rPr lang="en-US" dirty="0"/>
              <a:t>, K. (2007). The personal cost of care.  Retrieved October 14, 2013 from www.compassion-fatigue.com.  </a:t>
            </a:r>
          </a:p>
          <a:p>
            <a:r>
              <a:rPr lang="en-US" dirty="0"/>
              <a:t>Newell, J., &amp; MacNeil, G. (2010).  Professional burnout, vicarious trauma, secondary traumatic stress, and compassion fatigue: A review of theoretical terms, risk factors, and preventive methods for clinicians and researchers. Best Practices in Mental Health, 6(2), 57-68.  </a:t>
            </a:r>
          </a:p>
          <a:p>
            <a:r>
              <a:rPr lang="en-US" dirty="0"/>
              <a:t>Tse, S. (2008).  Self-care for health professionals: Addressing mind, body, and spirit.  International Journal of Therapy and Rehabilitation, 15(6), 244.</a:t>
            </a:r>
          </a:p>
          <a:p>
            <a:r>
              <a:rPr lang="en-US" dirty="0"/>
              <a:t>van </a:t>
            </a:r>
            <a:r>
              <a:rPr lang="en-US" dirty="0" err="1"/>
              <a:t>Dernoot</a:t>
            </a:r>
            <a:r>
              <a:rPr lang="en-US" dirty="0"/>
              <a:t> </a:t>
            </a:r>
            <a:r>
              <a:rPr lang="en-US" dirty="0" err="1"/>
              <a:t>Lipsky</a:t>
            </a:r>
            <a:r>
              <a:rPr lang="en-US" dirty="0"/>
              <a:t>, L. &amp; </a:t>
            </a:r>
            <a:r>
              <a:rPr lang="en-US" dirty="0" err="1"/>
              <a:t>Burk</a:t>
            </a:r>
            <a:r>
              <a:rPr lang="en-US" dirty="0"/>
              <a:t>, C. (2009). Trauma stewardship: A everyday guide to caring for self while caring for others.   San Francisco: </a:t>
            </a:r>
            <a:r>
              <a:rPr lang="en-US" dirty="0" err="1"/>
              <a:t>Berrett-Koehler</a:t>
            </a:r>
            <a:r>
              <a:rPr lang="en-US" dirty="0"/>
              <a:t>, Inc.  </a:t>
            </a:r>
          </a:p>
        </p:txBody>
      </p:sp>
    </p:spTree>
    <p:extLst>
      <p:ext uri="{BB962C8B-B14F-4D97-AF65-F5344CB8AC3E}">
        <p14:creationId xmlns:p14="http://schemas.microsoft.com/office/powerpoint/2010/main" xmlns="" val="60426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319" y="913314"/>
            <a:ext cx="10162416" cy="4939814"/>
          </a:xfrm>
          <a:prstGeom prst="rect">
            <a:avLst/>
          </a:prstGeom>
          <a:noFill/>
        </p:spPr>
        <p:txBody>
          <a:bodyPr wrap="square" rtlCol="0">
            <a:spAutoFit/>
          </a:bodyPr>
          <a:lstStyle/>
          <a:p>
            <a:pPr algn="ctr"/>
            <a:r>
              <a:rPr lang="en-US" sz="3500" i="1" dirty="0"/>
              <a:t> "Care providers are unique people.  We have the gift of being able to connect with others in ways that are difficult to explain and even more difficult for others to understand.  Our unique ability to join with our clients that allows us a near first-hand experience of their inner world is perhaps our greatest gift; it is also our greatest challenge."  </a:t>
            </a:r>
            <a:endParaRPr lang="en-US" sz="3500" i="1" dirty="0" smtClean="0"/>
          </a:p>
          <a:p>
            <a:pPr algn="ctr"/>
            <a:endParaRPr lang="en-US" sz="3500" i="1" dirty="0" smtClean="0"/>
          </a:p>
          <a:p>
            <a:pPr algn="ctr"/>
            <a:r>
              <a:rPr lang="en-US" sz="3500" i="1" dirty="0" smtClean="0"/>
              <a:t>-</a:t>
            </a:r>
            <a:r>
              <a:rPr lang="en-US" sz="3500" dirty="0" smtClean="0"/>
              <a:t>Karl </a:t>
            </a:r>
            <a:r>
              <a:rPr lang="en-US" sz="3500" dirty="0" err="1" smtClean="0"/>
              <a:t>LaRowe</a:t>
            </a:r>
            <a:r>
              <a:rPr lang="en-US" sz="3500" dirty="0" smtClean="0"/>
              <a:t>, The Caregiving Personality</a:t>
            </a:r>
            <a:endParaRPr lang="en-US" sz="3500" i="1" dirty="0"/>
          </a:p>
        </p:txBody>
      </p:sp>
    </p:spTree>
    <p:extLst>
      <p:ext uri="{BB962C8B-B14F-4D97-AF65-F5344CB8AC3E}">
        <p14:creationId xmlns:p14="http://schemas.microsoft.com/office/powerpoint/2010/main" xmlns="" val="1059961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237" y="170627"/>
            <a:ext cx="4194134" cy="1450757"/>
          </a:xfrm>
        </p:spPr>
        <p:txBody>
          <a:bodyPr/>
          <a:lstStyle/>
          <a:p>
            <a:pPr algn="ctr"/>
            <a:r>
              <a:rPr lang="en-US" dirty="0" smtClean="0"/>
              <a:t>Balancing Roles</a:t>
            </a:r>
            <a:endParaRPr lang="en-US" dirty="0"/>
          </a:p>
        </p:txBody>
      </p:sp>
      <p:pic>
        <p:nvPicPr>
          <p:cNvPr id="4" name="Picture 3"/>
          <p:cNvPicPr>
            <a:picLocks noChangeAspect="1"/>
          </p:cNvPicPr>
          <p:nvPr/>
        </p:nvPicPr>
        <p:blipFill>
          <a:blip r:embed="rId2"/>
          <a:stretch>
            <a:fillRect/>
          </a:stretch>
        </p:blipFill>
        <p:spPr>
          <a:xfrm>
            <a:off x="3000885" y="2278918"/>
            <a:ext cx="6176725" cy="3200959"/>
          </a:xfrm>
          <a:prstGeom prst="rect">
            <a:avLst/>
          </a:prstGeom>
        </p:spPr>
      </p:pic>
    </p:spTree>
    <p:extLst>
      <p:ext uri="{BB962C8B-B14F-4D97-AF65-F5344CB8AC3E}">
        <p14:creationId xmlns:p14="http://schemas.microsoft.com/office/powerpoint/2010/main" xmlns="" val="27872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9439" y="550887"/>
            <a:ext cx="5150108" cy="51501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3631465" y="1032913"/>
            <a:ext cx="4186055" cy="41860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214953" y="1601901"/>
            <a:ext cx="3091549" cy="30915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644344" y="2020044"/>
            <a:ext cx="2255262" cy="225526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84475" y="592736"/>
            <a:ext cx="3175000" cy="477054"/>
          </a:xfrm>
          <a:prstGeom prst="rect">
            <a:avLst/>
          </a:prstGeom>
          <a:noFill/>
        </p:spPr>
        <p:txBody>
          <a:bodyPr wrap="square" rtlCol="0">
            <a:spAutoFit/>
          </a:bodyPr>
          <a:lstStyle/>
          <a:p>
            <a:pPr algn="ctr"/>
            <a:r>
              <a:rPr lang="en-US" sz="2500" b="1" dirty="0" smtClean="0">
                <a:solidFill>
                  <a:schemeClr val="bg1"/>
                </a:solidFill>
              </a:rPr>
              <a:t>Society</a:t>
            </a:r>
            <a:endParaRPr lang="en-US" sz="2500" b="1" dirty="0">
              <a:solidFill>
                <a:schemeClr val="bg1"/>
              </a:solidFill>
            </a:endParaRPr>
          </a:p>
        </p:txBody>
      </p:sp>
      <p:sp>
        <p:nvSpPr>
          <p:cNvPr id="7" name="TextBox 6"/>
          <p:cNvSpPr txBox="1"/>
          <p:nvPr/>
        </p:nvSpPr>
        <p:spPr>
          <a:xfrm>
            <a:off x="4131502" y="1154303"/>
            <a:ext cx="3175000" cy="477054"/>
          </a:xfrm>
          <a:prstGeom prst="rect">
            <a:avLst/>
          </a:prstGeom>
          <a:noFill/>
        </p:spPr>
        <p:txBody>
          <a:bodyPr wrap="square" rtlCol="0">
            <a:spAutoFit/>
          </a:bodyPr>
          <a:lstStyle/>
          <a:p>
            <a:pPr algn="ctr"/>
            <a:r>
              <a:rPr lang="en-US" sz="2500" b="1" dirty="0" smtClean="0">
                <a:solidFill>
                  <a:schemeClr val="bg1"/>
                </a:solidFill>
              </a:rPr>
              <a:t>Culture</a:t>
            </a:r>
            <a:endParaRPr lang="en-US" sz="2500" b="1" dirty="0">
              <a:solidFill>
                <a:schemeClr val="bg1"/>
              </a:solidFill>
            </a:endParaRPr>
          </a:p>
        </p:txBody>
      </p:sp>
      <p:sp>
        <p:nvSpPr>
          <p:cNvPr id="8" name="TextBox 7"/>
          <p:cNvSpPr txBox="1"/>
          <p:nvPr/>
        </p:nvSpPr>
        <p:spPr>
          <a:xfrm>
            <a:off x="4173227" y="1636329"/>
            <a:ext cx="3175000" cy="477054"/>
          </a:xfrm>
          <a:prstGeom prst="rect">
            <a:avLst/>
          </a:prstGeom>
          <a:noFill/>
        </p:spPr>
        <p:txBody>
          <a:bodyPr wrap="square" rtlCol="0">
            <a:spAutoFit/>
          </a:bodyPr>
          <a:lstStyle/>
          <a:p>
            <a:pPr algn="ctr"/>
            <a:r>
              <a:rPr lang="en-US" sz="2500" b="1" dirty="0" smtClean="0">
                <a:solidFill>
                  <a:schemeClr val="bg1"/>
                </a:solidFill>
              </a:rPr>
              <a:t>Community</a:t>
            </a:r>
            <a:endParaRPr lang="en-US" sz="2500" b="1" dirty="0">
              <a:solidFill>
                <a:schemeClr val="bg1"/>
              </a:solidFill>
            </a:endParaRPr>
          </a:p>
        </p:txBody>
      </p:sp>
      <p:sp>
        <p:nvSpPr>
          <p:cNvPr id="9" name="TextBox 8"/>
          <p:cNvSpPr txBox="1"/>
          <p:nvPr/>
        </p:nvSpPr>
        <p:spPr>
          <a:xfrm>
            <a:off x="4184475" y="2099994"/>
            <a:ext cx="3175000" cy="477054"/>
          </a:xfrm>
          <a:prstGeom prst="rect">
            <a:avLst/>
          </a:prstGeom>
          <a:noFill/>
        </p:spPr>
        <p:txBody>
          <a:bodyPr wrap="square" rtlCol="0">
            <a:spAutoFit/>
          </a:bodyPr>
          <a:lstStyle/>
          <a:p>
            <a:pPr algn="ctr"/>
            <a:r>
              <a:rPr lang="en-US" sz="2500" b="1" dirty="0" smtClean="0">
                <a:solidFill>
                  <a:schemeClr val="bg1"/>
                </a:solidFill>
              </a:rPr>
              <a:t>Family</a:t>
            </a:r>
            <a:endParaRPr lang="en-US" sz="2500" b="1" dirty="0">
              <a:solidFill>
                <a:schemeClr val="bg1"/>
              </a:solidFill>
            </a:endParaRPr>
          </a:p>
        </p:txBody>
      </p:sp>
      <p:sp>
        <p:nvSpPr>
          <p:cNvPr id="10" name="Oval 9"/>
          <p:cNvSpPr/>
          <p:nvPr/>
        </p:nvSpPr>
        <p:spPr>
          <a:xfrm>
            <a:off x="4961131" y="2480333"/>
            <a:ext cx="1621027" cy="15321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bg1"/>
                </a:solidFill>
              </a:rPr>
              <a:t>Client</a:t>
            </a:r>
            <a:endParaRPr lang="en-US" sz="2500" b="1" dirty="0">
              <a:solidFill>
                <a:schemeClr val="bg1"/>
              </a:solidFill>
            </a:endParaRPr>
          </a:p>
        </p:txBody>
      </p:sp>
    </p:spTree>
    <p:extLst>
      <p:ext uri="{BB962C8B-B14F-4D97-AF65-F5344CB8AC3E}">
        <p14:creationId xmlns:p14="http://schemas.microsoft.com/office/powerpoint/2010/main" xmlns="" val="2044897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 Fatigue</a:t>
            </a:r>
            <a:endParaRPr lang="en-US" dirty="0"/>
          </a:p>
        </p:txBody>
      </p:sp>
      <p:sp>
        <p:nvSpPr>
          <p:cNvPr id="3" name="Content Placeholder 2"/>
          <p:cNvSpPr>
            <a:spLocks noGrp="1"/>
          </p:cNvSpPr>
          <p:nvPr>
            <p:ph idx="1"/>
          </p:nvPr>
        </p:nvSpPr>
        <p:spPr/>
        <p:txBody>
          <a:bodyPr/>
          <a:lstStyle/>
          <a:p>
            <a:endParaRPr lang="en-US" sz="3300" b="1" i="1" dirty="0" smtClean="0"/>
          </a:p>
          <a:p>
            <a:r>
              <a:rPr lang="en-US" sz="3300" b="1" i="1" dirty="0" smtClean="0"/>
              <a:t>Compassion </a:t>
            </a:r>
            <a:r>
              <a:rPr lang="en-US" sz="3300" b="1" i="1" dirty="0"/>
              <a:t>Stress</a:t>
            </a:r>
            <a:r>
              <a:rPr lang="en-US" sz="3000" dirty="0"/>
              <a:t> - a natural outcome of knowing about trauma experienced by a client, friend, or family member</a:t>
            </a:r>
          </a:p>
          <a:p>
            <a:endParaRPr lang="en-US" dirty="0"/>
          </a:p>
          <a:p>
            <a:r>
              <a:rPr lang="en-US" sz="3300" b="1" i="1" dirty="0"/>
              <a:t>Compassion Fatigue</a:t>
            </a:r>
            <a:r>
              <a:rPr lang="en-US" sz="3000" dirty="0"/>
              <a:t> - "a state of exhaustion and dysfunction biologically, psychologically, and emotionally, as a result of prolonged exposure to compassion stress" (Charles </a:t>
            </a:r>
            <a:r>
              <a:rPr lang="en-US" sz="3000" dirty="0" err="1"/>
              <a:t>Figley</a:t>
            </a:r>
            <a:r>
              <a:rPr lang="en-US" sz="3000" dirty="0"/>
              <a:t>, 1995)</a:t>
            </a:r>
          </a:p>
        </p:txBody>
      </p:sp>
    </p:spTree>
    <p:extLst>
      <p:ext uri="{BB962C8B-B14F-4D97-AF65-F5344CB8AC3E}">
        <p14:creationId xmlns:p14="http://schemas.microsoft.com/office/powerpoint/2010/main" xmlns="" val="146934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Vicarious Trauma</a:t>
            </a:r>
            <a:endParaRPr lang="en-US" dirty="0"/>
          </a:p>
        </p:txBody>
      </p:sp>
      <p:sp>
        <p:nvSpPr>
          <p:cNvPr id="3" name="Content Placeholder 2"/>
          <p:cNvSpPr>
            <a:spLocks noGrp="1"/>
          </p:cNvSpPr>
          <p:nvPr>
            <p:ph idx="1"/>
          </p:nvPr>
        </p:nvSpPr>
        <p:spPr/>
        <p:txBody>
          <a:bodyPr>
            <a:normAutofit/>
          </a:bodyPr>
          <a:lstStyle/>
          <a:p>
            <a:endParaRPr lang="en-US" sz="3000" dirty="0" smtClean="0"/>
          </a:p>
          <a:p>
            <a:r>
              <a:rPr lang="en-US" sz="3500" dirty="0" smtClean="0"/>
              <a:t>When </a:t>
            </a:r>
            <a:r>
              <a:rPr lang="en-US" sz="3500" dirty="0"/>
              <a:t>the trauma experienced by the victim/survivor begins to affect the helper in such a way as to create distress</a:t>
            </a:r>
          </a:p>
          <a:p>
            <a:pPr marL="0" indent="0">
              <a:buNone/>
            </a:pPr>
            <a:r>
              <a:rPr lang="en-US" sz="3000" dirty="0" smtClean="0"/>
              <a:t>Symptoms</a:t>
            </a:r>
            <a:r>
              <a:rPr lang="en-US" sz="3000" dirty="0"/>
              <a:t>: </a:t>
            </a:r>
            <a:r>
              <a:rPr lang="en-US" sz="3000" dirty="0" err="1"/>
              <a:t>hyperarousal</a:t>
            </a:r>
            <a:r>
              <a:rPr lang="en-US" sz="3000" dirty="0"/>
              <a:t> (heightened reactivity), intrusive thoughts, recurring dreams, avoidance, emotional "numbing", anxiety, depression</a:t>
            </a:r>
          </a:p>
        </p:txBody>
      </p:sp>
    </p:spTree>
    <p:extLst>
      <p:ext uri="{BB962C8B-B14F-4D97-AF65-F5344CB8AC3E}">
        <p14:creationId xmlns:p14="http://schemas.microsoft.com/office/powerpoint/2010/main" xmlns="" val="1063958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051" y="1348225"/>
            <a:ext cx="7089047" cy="477054"/>
          </a:xfrm>
          <a:prstGeom prst="rect">
            <a:avLst/>
          </a:prstGeom>
          <a:noFill/>
        </p:spPr>
        <p:txBody>
          <a:bodyPr wrap="square" rtlCol="0">
            <a:spAutoFit/>
          </a:bodyPr>
          <a:lstStyle/>
          <a:p>
            <a:endParaRPr lang="en-US" sz="2500" dirty="0"/>
          </a:p>
        </p:txBody>
      </p:sp>
      <p:sp>
        <p:nvSpPr>
          <p:cNvPr id="3" name="TextBox 2"/>
          <p:cNvSpPr txBox="1"/>
          <p:nvPr/>
        </p:nvSpPr>
        <p:spPr>
          <a:xfrm>
            <a:off x="1493194" y="971303"/>
            <a:ext cx="8988158" cy="4031873"/>
          </a:xfrm>
          <a:prstGeom prst="rect">
            <a:avLst/>
          </a:prstGeom>
          <a:noFill/>
        </p:spPr>
        <p:txBody>
          <a:bodyPr wrap="square" rtlCol="0">
            <a:spAutoFit/>
          </a:bodyPr>
          <a:lstStyle/>
          <a:p>
            <a:pPr algn="ctr"/>
            <a:r>
              <a:rPr lang="en-US" sz="6400" dirty="0" smtClean="0"/>
              <a:t>Compassion Fatigue and Vicarious Trauma are unintended consequences of being a helper.</a:t>
            </a:r>
            <a:endParaRPr lang="en-US" sz="6400" dirty="0"/>
          </a:p>
        </p:txBody>
      </p:sp>
    </p:spTree>
    <p:extLst>
      <p:ext uri="{BB962C8B-B14F-4D97-AF65-F5344CB8AC3E}">
        <p14:creationId xmlns:p14="http://schemas.microsoft.com/office/powerpoint/2010/main" xmlns="" val="211473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Stewardship</a:t>
            </a:r>
            <a:endParaRPr lang="en-US" dirty="0"/>
          </a:p>
        </p:txBody>
      </p:sp>
      <p:sp>
        <p:nvSpPr>
          <p:cNvPr id="3" name="Content Placeholder 2"/>
          <p:cNvSpPr>
            <a:spLocks noGrp="1"/>
          </p:cNvSpPr>
          <p:nvPr>
            <p:ph idx="1"/>
          </p:nvPr>
        </p:nvSpPr>
        <p:spPr>
          <a:xfrm>
            <a:off x="1097280" y="2933957"/>
            <a:ext cx="4324608" cy="1821068"/>
          </a:xfrm>
        </p:spPr>
        <p:txBody>
          <a:bodyPr>
            <a:noAutofit/>
          </a:bodyPr>
          <a:lstStyle/>
          <a:p>
            <a:r>
              <a:rPr lang="en-US" sz="4000" dirty="0" smtClean="0"/>
              <a:t>Author:  Laura van </a:t>
            </a:r>
            <a:r>
              <a:rPr lang="en-US" sz="4000" dirty="0" err="1" smtClean="0"/>
              <a:t>Dernoot</a:t>
            </a:r>
            <a:r>
              <a:rPr lang="en-US" sz="4000" dirty="0" smtClean="0"/>
              <a:t> </a:t>
            </a:r>
            <a:r>
              <a:rPr lang="en-US" sz="4000" dirty="0" err="1" smtClean="0"/>
              <a:t>Lipsky</a:t>
            </a:r>
            <a:endParaRPr lang="en-US" sz="4000" dirty="0"/>
          </a:p>
        </p:txBody>
      </p:sp>
      <p:pic>
        <p:nvPicPr>
          <p:cNvPr id="4" name="Picture 3"/>
          <p:cNvPicPr>
            <a:picLocks noChangeAspect="1"/>
          </p:cNvPicPr>
          <p:nvPr/>
        </p:nvPicPr>
        <p:blipFill>
          <a:blip r:embed="rId2"/>
          <a:stretch>
            <a:fillRect/>
          </a:stretch>
        </p:blipFill>
        <p:spPr>
          <a:xfrm>
            <a:off x="6494670" y="2024640"/>
            <a:ext cx="3464789" cy="3810000"/>
          </a:xfrm>
          <a:prstGeom prst="rect">
            <a:avLst/>
          </a:prstGeom>
        </p:spPr>
      </p:pic>
    </p:spTree>
    <p:extLst>
      <p:ext uri="{BB962C8B-B14F-4D97-AF65-F5344CB8AC3E}">
        <p14:creationId xmlns:p14="http://schemas.microsoft.com/office/powerpoint/2010/main" xmlns="" val="111180003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HDRetrospectV3</Template>
  <TotalTime>645</TotalTime>
  <Words>812</Words>
  <Application>Microsoft Office PowerPoint</Application>
  <PresentationFormat>Custom</PresentationFormat>
  <Paragraphs>132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Retrospect</vt:lpstr>
      <vt:lpstr>Institutional Trauma:  A Barrier to Self-Care  Peter Navratil, LCSW-R  Kara Juszczak, LCSW</vt:lpstr>
      <vt:lpstr>Learning Objectives</vt:lpstr>
      <vt:lpstr>Slide 3</vt:lpstr>
      <vt:lpstr>Balancing Roles</vt:lpstr>
      <vt:lpstr>Slide 5</vt:lpstr>
      <vt:lpstr>Compassion Fatigue</vt:lpstr>
      <vt:lpstr>Vicarious Trauma</vt:lpstr>
      <vt:lpstr>Slide 8</vt:lpstr>
      <vt:lpstr>Trauma Stewardship</vt:lpstr>
      <vt:lpstr>Keeping Tools Sharp</vt:lpstr>
      <vt:lpstr>Types of relationships</vt:lpstr>
      <vt:lpstr>Institutional Trauma</vt:lpstr>
      <vt:lpstr>Slide 13</vt:lpstr>
      <vt:lpstr>Slide 14</vt:lpstr>
      <vt:lpstr>Slide 15</vt:lpstr>
      <vt:lpstr>Slide 16</vt:lpstr>
      <vt:lpstr>Slide 17</vt:lpstr>
      <vt:lpstr>Slide 18</vt:lpstr>
      <vt:lpstr>Slide 19</vt:lpstr>
      <vt:lpstr>Slide 20</vt:lpstr>
      <vt:lpstr>Power and Control</vt:lpstr>
      <vt:lpstr>How to Keep Tools Sharp?</vt:lpstr>
      <vt:lpstr>Self-Care and Wellness</vt:lpstr>
      <vt:lpstr>Slide 24</vt:lpstr>
      <vt:lpstr>Seek Support</vt:lpstr>
      <vt:lpstr>Advocacy and Empowerment</vt:lpstr>
      <vt:lpstr>Summary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Juszczak</dc:creator>
  <cp:lastModifiedBy>exec_assistant</cp:lastModifiedBy>
  <cp:revision>112</cp:revision>
  <dcterms:created xsi:type="dcterms:W3CDTF">2015-02-27T01:24:34Z</dcterms:created>
  <dcterms:modified xsi:type="dcterms:W3CDTF">2015-03-11T14:37:19Z</dcterms:modified>
</cp:coreProperties>
</file>