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67"/>
  </p:notesMasterIdLst>
  <p:sldIdLst>
    <p:sldId id="322" r:id="rId8"/>
    <p:sldId id="257" r:id="rId9"/>
    <p:sldId id="387" r:id="rId10"/>
    <p:sldId id="388"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5" r:id="rId57"/>
    <p:sldId id="376" r:id="rId58"/>
    <p:sldId id="377" r:id="rId59"/>
    <p:sldId id="378" r:id="rId60"/>
    <p:sldId id="379" r:id="rId61"/>
    <p:sldId id="380" r:id="rId62"/>
    <p:sldId id="381" r:id="rId63"/>
    <p:sldId id="382" r:id="rId64"/>
    <p:sldId id="383" r:id="rId65"/>
    <p:sldId id="384" r:id="rId6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553278"/>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96" d="100"/>
          <a:sy n="96" d="100"/>
        </p:scale>
        <p:origin x="72" y="35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63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ixonk\Desktop\YRBS\WaltYRBS2011Graph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0.19675169904538847"/>
          <c:y val="0.16344893058581336"/>
          <c:w val="0.79436927764719412"/>
          <c:h val="0.52362247681396623"/>
        </c:manualLayout>
      </c:layout>
      <c:lineChart>
        <c:grouping val="standard"/>
        <c:varyColors val="0"/>
        <c:ser>
          <c:idx val="3"/>
          <c:order val="0"/>
          <c:tx>
            <c:v>Alcohol</c:v>
          </c:tx>
          <c:spPr>
            <a:ln w="31750">
              <a:solidFill>
                <a:schemeClr val="accent4">
                  <a:lumMod val="75000"/>
                </a:schemeClr>
              </a:solidFill>
            </a:ln>
          </c:spPr>
          <c:marker>
            <c:symbol val="circle"/>
            <c:size val="7"/>
            <c:spPr>
              <a:solidFill>
                <a:schemeClr val="accent4">
                  <a:lumMod val="75000"/>
                </a:schemeClr>
              </a:solidFill>
              <a:ln>
                <a:solidFill>
                  <a:srgbClr val="8064A2">
                    <a:lumMod val="75000"/>
                  </a:srgbClr>
                </a:solidFill>
              </a:ln>
            </c:spPr>
          </c:marker>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AllRegionUse!$I$113:$L$113</c:f>
              <c:numCache>
                <c:formatCode>0.0</c:formatCode>
                <c:ptCount val="4"/>
                <c:pt idx="0">
                  <c:v>80.3</c:v>
                </c:pt>
                <c:pt idx="1">
                  <c:v>80.3</c:v>
                </c:pt>
                <c:pt idx="2">
                  <c:v>74.2</c:v>
                </c:pt>
                <c:pt idx="3">
                  <c:v>75.900000000000006</c:v>
                </c:pt>
              </c:numCache>
            </c:numRef>
          </c:val>
          <c:smooth val="0"/>
        </c:ser>
        <c:ser>
          <c:idx val="4"/>
          <c:order val="1"/>
          <c:tx>
            <c:v>Marijuana</c:v>
          </c:tx>
          <c:spPr>
            <a:ln>
              <a:solidFill>
                <a:schemeClr val="accent3">
                  <a:lumMod val="50000"/>
                </a:schemeClr>
              </a:solidFill>
            </a:ln>
          </c:spPr>
          <c:marker>
            <c:symbol val="circle"/>
            <c:size val="7"/>
            <c:spPr>
              <a:solidFill>
                <a:schemeClr val="accent3">
                  <a:lumMod val="50000"/>
                </a:schemeClr>
              </a:solidFill>
              <a:ln>
                <a:solidFill>
                  <a:srgbClr val="9BBB59">
                    <a:lumMod val="50000"/>
                  </a:srgbClr>
                </a:solidFill>
              </a:ln>
            </c:spPr>
          </c:marker>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AllRegionUse!$I$128:$N$128</c:f>
              <c:numCache>
                <c:formatCode>0.0</c:formatCode>
                <c:ptCount val="6"/>
                <c:pt idx="0">
                  <c:v>41.3</c:v>
                </c:pt>
                <c:pt idx="1">
                  <c:v>41.3</c:v>
                </c:pt>
                <c:pt idx="2">
                  <c:v>37.1</c:v>
                </c:pt>
                <c:pt idx="3">
                  <c:v>34.700000000000003</c:v>
                </c:pt>
                <c:pt idx="4">
                  <c:v>35.200000000000003</c:v>
                </c:pt>
                <c:pt idx="5">
                  <c:v>34.700000000000003</c:v>
                </c:pt>
              </c:numCache>
            </c:numRef>
          </c:val>
          <c:smooth val="0"/>
        </c:ser>
        <c:ser>
          <c:idx val="5"/>
          <c:order val="2"/>
          <c:tx>
            <c:v>Cocaine (any form)</c:v>
          </c:tx>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AllRegionUse!$I$138:$O$138</c:f>
              <c:numCache>
                <c:formatCode>0.0</c:formatCode>
                <c:ptCount val="7"/>
                <c:pt idx="0">
                  <c:v>6.8</c:v>
                </c:pt>
                <c:pt idx="1">
                  <c:v>6.8</c:v>
                </c:pt>
                <c:pt idx="2">
                  <c:v>6.1</c:v>
                </c:pt>
                <c:pt idx="3">
                  <c:v>5.0999999999999996</c:v>
                </c:pt>
                <c:pt idx="4">
                  <c:v>7</c:v>
                </c:pt>
                <c:pt idx="5">
                  <c:v>7.2</c:v>
                </c:pt>
                <c:pt idx="6">
                  <c:v>6.2</c:v>
                </c:pt>
              </c:numCache>
            </c:numRef>
          </c:val>
          <c:smooth val="0"/>
        </c:ser>
        <c:ser>
          <c:idx val="6"/>
          <c:order val="3"/>
          <c:tx>
            <c:v>Heroin</c:v>
          </c:tx>
          <c:spPr>
            <a:ln>
              <a:solidFill>
                <a:schemeClr val="tx2">
                  <a:lumMod val="60000"/>
                  <a:lumOff val="40000"/>
                </a:schemeClr>
              </a:solidFill>
            </a:ln>
          </c:spPr>
          <c:marker>
            <c:symbol val="circle"/>
            <c:size val="7"/>
            <c:spPr>
              <a:solidFill>
                <a:schemeClr val="tx2">
                  <a:lumMod val="60000"/>
                  <a:lumOff val="40000"/>
                </a:schemeClr>
              </a:solidFill>
              <a:ln>
                <a:solidFill>
                  <a:schemeClr val="tx2">
                    <a:lumMod val="60000"/>
                    <a:lumOff val="40000"/>
                  </a:schemeClr>
                </a:solidFill>
              </a:ln>
            </c:spPr>
          </c:marker>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AllRegionUse!$I$153:$O$153</c:f>
              <c:numCache>
                <c:formatCode>0.0</c:formatCode>
                <c:ptCount val="7"/>
                <c:pt idx="0">
                  <c:v>2.6</c:v>
                </c:pt>
                <c:pt idx="1">
                  <c:v>2.6</c:v>
                </c:pt>
                <c:pt idx="2">
                  <c:v>1.8</c:v>
                </c:pt>
                <c:pt idx="3">
                  <c:v>1.8</c:v>
                </c:pt>
                <c:pt idx="4">
                  <c:v>3.4</c:v>
                </c:pt>
                <c:pt idx="5">
                  <c:v>3.9</c:v>
                </c:pt>
                <c:pt idx="6">
                  <c:v>4</c:v>
                </c:pt>
              </c:numCache>
            </c:numRef>
          </c:val>
          <c:smooth val="0"/>
        </c:ser>
        <c:ser>
          <c:idx val="7"/>
          <c:order val="4"/>
          <c:tx>
            <c:v>Ecstasy</c:v>
          </c:tx>
          <c:spPr>
            <a:ln>
              <a:solidFill>
                <a:srgbClr val="C00000"/>
              </a:solidFill>
            </a:ln>
          </c:spPr>
          <c:marker>
            <c:symbol val="circle"/>
            <c:size val="7"/>
            <c:spPr>
              <a:solidFill>
                <a:srgbClr val="C00000"/>
              </a:solidFill>
              <a:ln>
                <a:solidFill>
                  <a:srgbClr val="C00000"/>
                </a:solidFill>
              </a:ln>
            </c:spPr>
          </c:marker>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AllRegionUse!$K$163:$O$163</c:f>
              <c:numCache>
                <c:formatCode>0.0</c:formatCode>
                <c:ptCount val="5"/>
                <c:pt idx="0">
                  <c:v>6.1</c:v>
                </c:pt>
                <c:pt idx="1">
                  <c:v>4.0999999999999996</c:v>
                </c:pt>
                <c:pt idx="2">
                  <c:v>6.1</c:v>
                </c:pt>
                <c:pt idx="3">
                  <c:v>5.8</c:v>
                </c:pt>
                <c:pt idx="4">
                  <c:v>7</c:v>
                </c:pt>
              </c:numCache>
            </c:numRef>
          </c:val>
          <c:smooth val="0"/>
        </c:ser>
        <c:ser>
          <c:idx val="0"/>
          <c:order val="5"/>
          <c:tx>
            <c:v>Methamphetamine</c:v>
          </c:tx>
          <c:spPr>
            <a:ln>
              <a:solidFill>
                <a:srgbClr val="7030A0"/>
              </a:solidFill>
            </a:ln>
          </c:spPr>
          <c:marker>
            <c:symbol val="circle"/>
            <c:size val="7"/>
            <c:spPr>
              <a:solidFill>
                <a:srgbClr val="7030A0"/>
              </a:solidFill>
              <a:ln>
                <a:solidFill>
                  <a:srgbClr val="7030A0"/>
                </a:solidFill>
              </a:ln>
            </c:spPr>
          </c:marker>
          <c:cat>
            <c:numRef>
              <c:f>AllRegionUse!$I$2:$O$2</c:f>
              <c:numCache>
                <c:formatCode>General</c:formatCode>
                <c:ptCount val="7"/>
                <c:pt idx="0">
                  <c:v>1999</c:v>
                </c:pt>
                <c:pt idx="1">
                  <c:v>2001</c:v>
                </c:pt>
                <c:pt idx="2">
                  <c:v>2003</c:v>
                </c:pt>
                <c:pt idx="3">
                  <c:v>2005</c:v>
                </c:pt>
                <c:pt idx="4">
                  <c:v>2007</c:v>
                </c:pt>
                <c:pt idx="5">
                  <c:v>2009</c:v>
                </c:pt>
                <c:pt idx="6">
                  <c:v>2011</c:v>
                </c:pt>
              </c:numCache>
            </c:numRef>
          </c:cat>
          <c:val>
            <c:numRef>
              <c:f>AllRegionUse!$I$72:$O$72</c:f>
              <c:numCache>
                <c:formatCode>0.0</c:formatCode>
                <c:ptCount val="7"/>
                <c:pt idx="0">
                  <c:v>11.5</c:v>
                </c:pt>
                <c:pt idx="1">
                  <c:v>12.8</c:v>
                </c:pt>
                <c:pt idx="2">
                  <c:v>8</c:v>
                </c:pt>
                <c:pt idx="3">
                  <c:v>6.4</c:v>
                </c:pt>
                <c:pt idx="4">
                  <c:v>4.5</c:v>
                </c:pt>
                <c:pt idx="5">
                  <c:v>4.0999999999999996</c:v>
                </c:pt>
                <c:pt idx="6">
                  <c:v>4.0999999999999996</c:v>
                </c:pt>
              </c:numCache>
            </c:numRef>
          </c:val>
          <c:smooth val="0"/>
        </c:ser>
        <c:dLbls>
          <c:showLegendKey val="0"/>
          <c:showVal val="0"/>
          <c:showCatName val="0"/>
          <c:showSerName val="0"/>
          <c:showPercent val="0"/>
          <c:showBubbleSize val="0"/>
        </c:dLbls>
        <c:marker val="1"/>
        <c:smooth val="0"/>
        <c:axId val="162113696"/>
        <c:axId val="162116128"/>
      </c:lineChart>
      <c:catAx>
        <c:axId val="1621136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62116128"/>
        <c:crosses val="autoZero"/>
        <c:auto val="1"/>
        <c:lblAlgn val="ctr"/>
        <c:lblOffset val="100"/>
        <c:tickMarkSkip val="1"/>
        <c:noMultiLvlLbl val="0"/>
      </c:catAx>
      <c:valAx>
        <c:axId val="162116128"/>
        <c:scaling>
          <c:orientation val="minMax"/>
        </c:scaling>
        <c:delete val="0"/>
        <c:axPos val="l"/>
        <c:majorGridlines>
          <c:spPr>
            <a:ln w="3175">
              <a:solidFill>
                <a:srgbClr val="000000"/>
              </a:solidFill>
              <a:prstDash val="solid"/>
            </a:ln>
          </c:spPr>
        </c:majorGridlines>
        <c:numFmt formatCode="#,##0.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en-US"/>
          </a:p>
        </c:txPr>
        <c:crossAx val="162113696"/>
        <c:crosses val="autoZero"/>
        <c:crossBetween val="between"/>
      </c:valAx>
      <c:dTable>
        <c:showHorzBorder val="1"/>
        <c:showVertBorder val="1"/>
        <c:showOutline val="1"/>
        <c:showKeys val="1"/>
        <c:spPr>
          <a:ln w="3175">
            <a:solidFill>
              <a:srgbClr val="000000"/>
            </a:solidFill>
            <a:prstDash val="solid"/>
          </a:ln>
        </c:spPr>
        <c:txPr>
          <a:bodyPr/>
          <a:lstStyle/>
          <a:p>
            <a:pPr rtl="0">
              <a:defRPr sz="1200" b="0" i="0" u="none" strike="noStrike" baseline="0">
                <a:solidFill>
                  <a:srgbClr val="000000"/>
                </a:solidFill>
                <a:latin typeface="Times New Roman"/>
                <a:ea typeface="Times New Roman"/>
                <a:cs typeface="Times New Roman"/>
              </a:defRPr>
            </a:pPr>
            <a:endParaRPr lang="en-US"/>
          </a:p>
        </c:txPr>
      </c:dTable>
      <c:spPr>
        <a:noFill/>
        <a:ln w="12700">
          <a:solidFill>
            <a:srgbClr val="000000"/>
          </a:solidFill>
          <a:prstDash val="solid"/>
        </a:ln>
      </c:spPr>
    </c:plotArea>
    <c:plotVisOnly val="1"/>
    <c:dispBlanksAs val="gap"/>
    <c:showDLblsOverMax val="0"/>
  </c:chart>
  <c:spPr>
    <a:no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3/13/2015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tore.samhsa.gov/product/Adolescent-Cannabis-Users-Motivational-Enhancement-and-Cognitive-Behavioral-Therapy/SMA05-4010"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www.avocacsd.org/cms/lib/NY19000452/Centricity/Domain/30/2011-2012_Athletic_Handbook_9-7-11.pdf"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mailto:winte001@umn.edu" TargetMode="External"/><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3288777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03FEE0D-AF45-40EA-9E0B-BD0D261B577E}" type="slidenum">
              <a:rPr lang="en-US" altLang="en-US" sz="1200"/>
              <a:pPr/>
              <a:t>10</a:t>
            </a:fld>
            <a:endParaRPr lang="en-US" altLang="en-US" sz="120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noted earlier, brief interventions have a wide range of uses.  They can facilitate referrals for additional specialized treatment.  Perhaps a drug abusing teenager has a more serious problem with depression; a brief intervention for the drug abuse can be implemented prior to the adolescent being referred to treatment for depression.  </a:t>
            </a:r>
          </a:p>
          <a:p>
            <a:r>
              <a:rPr lang="en-US" altLang="en-US" smtClean="0"/>
              <a:t>For programs that have a waiting list for specialized treatment, a brief intervention can be used to bridge time while on the waiting list.  Some programs use brief intervention at the front end of treatment as a vehicle to improve motivation for behavior change.  </a:t>
            </a:r>
          </a:p>
          <a:p>
            <a:r>
              <a:rPr lang="en-US" altLang="en-US" smtClean="0"/>
              <a:t>Also, brief intervention strategies can be inserted within a formal intensive treatment program as a way to boost program relevance and to maintain a client’s interest in treatment.  </a:t>
            </a:r>
          </a:p>
          <a:p>
            <a:r>
              <a:rPr lang="en-US" altLang="en-US" smtClean="0"/>
              <a:t>Finally, as a "stand alone" approach, a brief intervention is suitable in settings where a drug abusing teenager’s only opportunity for treatment is a short-term, time-limited intervention.  Such settings may include juvenile justice, school-based clinics, medical emergency rooms, etc.</a:t>
            </a:r>
          </a:p>
        </p:txBody>
      </p:sp>
    </p:spTree>
    <p:extLst>
      <p:ext uri="{BB962C8B-B14F-4D97-AF65-F5344CB8AC3E}">
        <p14:creationId xmlns:p14="http://schemas.microsoft.com/office/powerpoint/2010/main" val="25740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03FEE0D-AF45-40EA-9E0B-BD0D261B577E}" type="slidenum">
              <a:rPr lang="en-US" altLang="en-US" sz="1200">
                <a:solidFill>
                  <a:srgbClr val="000000"/>
                </a:solidFill>
              </a:rPr>
              <a:pPr/>
              <a:t>11</a:t>
            </a:fld>
            <a:endParaRPr lang="en-US" altLang="en-US" sz="1200">
              <a:solidFill>
                <a:srgbClr val="000000"/>
              </a:solidFill>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43724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A61B0C49-52E9-4891-AA46-F4D3916AC454}" type="slidenum">
              <a:rPr lang="en-US" altLang="en-US" sz="1200"/>
              <a:pPr/>
              <a:t>12</a:t>
            </a:fld>
            <a:endParaRPr lang="en-US" altLang="en-US" sz="120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final thought regarding cautions when using a brief intervention with adolescents. Brief intervention may not be appropriate for severe end cases, for example, adolescents who meet the DSM-5 criteria for a Substance Use Disorder, severe.  </a:t>
            </a:r>
          </a:p>
          <a:p>
            <a:endParaRPr lang="en-US" altLang="en-US" smtClean="0"/>
          </a:p>
          <a:p>
            <a:r>
              <a:rPr lang="en-US" altLang="en-US" smtClean="0"/>
              <a:t>If an adolescent has a severe co-existing mental health or behavioral condition, supplemental treatment may be warranted.  </a:t>
            </a:r>
          </a:p>
          <a:p>
            <a:endParaRPr lang="en-US" altLang="en-US" smtClean="0"/>
          </a:p>
          <a:p>
            <a:r>
              <a:rPr lang="en-US" altLang="en-US" smtClean="0"/>
              <a:t>Also, a brief intervention does not always strive at the outset for the goal of abstinence.  Some counselors and therapeutic settings are not comfortable when non-abstinence is discussed. </a:t>
            </a:r>
          </a:p>
        </p:txBody>
      </p:sp>
    </p:spTree>
    <p:extLst>
      <p:ext uri="{BB962C8B-B14F-4D97-AF65-F5344CB8AC3E}">
        <p14:creationId xmlns:p14="http://schemas.microsoft.com/office/powerpoint/2010/main" val="42556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50D2B81-3D37-41F5-BC27-7E6F51E7A94D}" type="slidenum">
              <a:rPr lang="en-US" altLang="en-US" sz="1200"/>
              <a:pPr/>
              <a:t>13</a:t>
            </a:fld>
            <a:endParaRPr lang="en-US" altLang="en-US" sz="120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For those interested in more assessment information, a useful manual on screening and assessment is available from the Center for Substance Abuse Treatment.  TIP #31 provides a detailed description of a wide range of intake and treatment planning evaluation instruments for use with adolescents suspected of drug involvement. </a:t>
            </a:r>
          </a:p>
        </p:txBody>
      </p:sp>
    </p:spTree>
    <p:extLst>
      <p:ext uri="{BB962C8B-B14F-4D97-AF65-F5344CB8AC3E}">
        <p14:creationId xmlns:p14="http://schemas.microsoft.com/office/powerpoint/2010/main" val="3836425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8C217DB-5EF1-4FC0-ABC5-D48A75A1990D}" type="slidenum">
              <a:rPr lang="en-US" altLang="en-US" sz="1200"/>
              <a:pPr/>
              <a:t>14</a:t>
            </a:fld>
            <a:endParaRPr lang="en-US" altLang="en-US" sz="120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Here is a list of select tools for screening and assessing.  A description of these tools and others was prepared by Dr. Winters, and these materials are included in a separate file (Select Adolescent Drug Abuse Instruments). </a:t>
            </a:r>
          </a:p>
          <a:p>
            <a:endParaRPr lang="en-US" altLang="en-US" b="1" dirty="0" smtClean="0">
              <a:solidFill>
                <a:srgbClr val="0000FF"/>
              </a:solidFill>
            </a:endParaRPr>
          </a:p>
          <a:p>
            <a:r>
              <a:rPr lang="en-US" altLang="en-US" b="1" dirty="0" smtClean="0">
                <a:solidFill>
                  <a:schemeClr val="accent2"/>
                </a:solidFill>
              </a:rPr>
              <a:t>   </a:t>
            </a:r>
          </a:p>
        </p:txBody>
      </p:sp>
    </p:spTree>
    <p:extLst>
      <p:ext uri="{BB962C8B-B14F-4D97-AF65-F5344CB8AC3E}">
        <p14:creationId xmlns:p14="http://schemas.microsoft.com/office/powerpoint/2010/main" val="1523075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00B7294-F7D2-4F9F-A68F-C4AFF72DC738}" type="slidenum">
              <a:rPr lang="en-US" altLang="en-US" sz="1200"/>
              <a:pPr/>
              <a:t>15</a:t>
            </a:fld>
            <a:endParaRPr lang="en-US" altLang="en-US" sz="120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 very useful and psychometrically sound brief screening tool is the CRAFFT.  Two or more endorsements are suggestive that the adolescent has a substance abuse problem. </a:t>
            </a:r>
          </a:p>
          <a:p>
            <a:endParaRPr lang="en-US" altLang="en-US" dirty="0"/>
          </a:p>
          <a:p>
            <a:r>
              <a:rPr lang="en-US" altLang="en-US" dirty="0" smtClean="0"/>
              <a:t>The TI Client Questionnaire also provides valuable information re: the youths frequency of use which is helpful in gaging the level of abuse and the direction of the brief intervention.</a:t>
            </a:r>
          </a:p>
          <a:p>
            <a:endParaRPr lang="en-US" altLang="en-US" dirty="0"/>
          </a:p>
          <a:p>
            <a:endParaRPr lang="en-US" altLang="en-US" dirty="0" smtClean="0"/>
          </a:p>
        </p:txBody>
      </p:sp>
    </p:spTree>
    <p:extLst>
      <p:ext uri="{BB962C8B-B14F-4D97-AF65-F5344CB8AC3E}">
        <p14:creationId xmlns:p14="http://schemas.microsoft.com/office/powerpoint/2010/main" val="1591137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B1051670-A08C-4954-B49E-7AACFBF1F0F3}" type="slidenum">
              <a:rPr lang="en-US" altLang="en-US" sz="1200"/>
              <a:pPr/>
              <a:t>16</a:t>
            </a:fld>
            <a:endParaRPr lang="en-US" altLang="en-US" sz="120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 am going to focus on three ways to enhance motivation for behavior change.  (1) assess your client’s stage of change; (2) use a non-confrontational interviewing style; and (3) incorporate the basic principles of motivational interviewing into your counseling/therapy approach. </a:t>
            </a:r>
          </a:p>
          <a:p>
            <a:endParaRPr lang="en-US" altLang="en-US" smtClean="0"/>
          </a:p>
          <a:p>
            <a:endParaRPr lang="en-US" altLang="en-US" smtClean="0">
              <a:solidFill>
                <a:schemeClr val="accent2"/>
              </a:solidFill>
            </a:endParaRPr>
          </a:p>
        </p:txBody>
      </p:sp>
    </p:spTree>
    <p:extLst>
      <p:ext uri="{BB962C8B-B14F-4D97-AF65-F5344CB8AC3E}">
        <p14:creationId xmlns:p14="http://schemas.microsoft.com/office/powerpoint/2010/main" val="443443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4727F25-F7DB-403B-8EBE-80D7375A4A66}" type="slidenum">
              <a:rPr lang="en-US" altLang="en-US" sz="1200"/>
              <a:pPr/>
              <a:t>17</a:t>
            </a:fld>
            <a:endParaRPr lang="en-US" altLang="en-US" sz="120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focus on the first way:  assess your client’s stage of change.</a:t>
            </a:r>
          </a:p>
          <a:p>
            <a:endParaRPr lang="en-US" altLang="en-US" smtClean="0"/>
          </a:p>
          <a:p>
            <a:endParaRPr lang="en-US" altLang="en-US" smtClean="0">
              <a:solidFill>
                <a:schemeClr val="accent2"/>
              </a:solidFill>
            </a:endParaRPr>
          </a:p>
        </p:txBody>
      </p:sp>
    </p:spTree>
    <p:extLst>
      <p:ext uri="{BB962C8B-B14F-4D97-AF65-F5344CB8AC3E}">
        <p14:creationId xmlns:p14="http://schemas.microsoft.com/office/powerpoint/2010/main" val="2126484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BD797F27-58BE-4199-906F-0CFCF9161E78}" type="slidenum">
              <a:rPr lang="en-US" altLang="en-US" sz="1200"/>
              <a:pPr/>
              <a:t>18</a:t>
            </a:fld>
            <a:endParaRPr lang="en-US" altLang="en-US" sz="120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 how do you assess your client’s stage of change?  First some background.  The principles of stages of change have been described by Prochaska and DiClemente, and these stages are summarized in this pie chart.  Each slice of the pie represents a stage of change, and the callout box for each stage indicates the general task for the counselor based upon that respective stage.  Let’s look at each individual stage more closely. </a:t>
            </a:r>
          </a:p>
          <a:p>
            <a:endParaRPr lang="en-US" altLang="en-US" smtClean="0"/>
          </a:p>
          <a:p>
            <a:r>
              <a:rPr lang="en-US" altLang="en-US" b="1" smtClean="0">
                <a:solidFill>
                  <a:srgbClr val="0000FF"/>
                </a:solidFill>
              </a:rPr>
              <a:t>  </a:t>
            </a:r>
          </a:p>
          <a:p>
            <a:endParaRPr lang="en-US" altLang="en-US" b="1" smtClean="0">
              <a:solidFill>
                <a:srgbClr val="0000FF"/>
              </a:solidFill>
            </a:endParaRPr>
          </a:p>
        </p:txBody>
      </p:sp>
    </p:spTree>
    <p:extLst>
      <p:ext uri="{BB962C8B-B14F-4D97-AF65-F5344CB8AC3E}">
        <p14:creationId xmlns:p14="http://schemas.microsoft.com/office/powerpoint/2010/main" val="3864531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AD475B1-B112-4012-83CD-F3D2AD88B176}" type="slidenum">
              <a:rPr lang="en-US" altLang="en-US" sz="1200"/>
              <a:pPr/>
              <a:t>19</a:t>
            </a:fld>
            <a:endParaRPr lang="en-US" altLang="en-US" sz="120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How does this background information lead to assessing a client’s stage of change?  There are several research measures in the literature.  However, I recommend using a very simple procedure:  ask the teenage client to rate oneself on this 1 to 10 “ready to change” scale.  A “1” means the client is not ready.  A “10” reflects that the client is very ready.  Most teenage clients are in the pre-contemplation or contemplation stage.  Thus, it is typical to see the adolescent record a score of 2 or 3.  It is rare to find adolescent clients who are in the preparation or action stage of change, which would be indicated by high scores on our scale (e.g., 6 or higher).  Use this scale as a handy gauge for estimating your client’s stage of change, and then respond accordingly. </a:t>
            </a:r>
          </a:p>
          <a:p>
            <a:endParaRPr lang="en-US" altLang="en-US" smtClean="0"/>
          </a:p>
          <a:p>
            <a:r>
              <a:rPr lang="en-US" altLang="en-US" smtClean="0"/>
              <a:t>This scale can be used multiple times in counseling/therapy to see the client’s Readiness to Change, change over time.</a:t>
            </a:r>
          </a:p>
        </p:txBody>
      </p:sp>
    </p:spTree>
    <p:extLst>
      <p:ext uri="{BB962C8B-B14F-4D97-AF65-F5344CB8AC3E}">
        <p14:creationId xmlns:p14="http://schemas.microsoft.com/office/powerpoint/2010/main" val="1597001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2366021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AD9935F3-B75D-4B03-BB84-91663F9DC7A2}" type="slidenum">
              <a:rPr lang="en-US" altLang="en-US" sz="1200"/>
              <a:pPr/>
              <a:t>20</a:t>
            </a:fld>
            <a:endParaRPr lang="en-US" altLang="en-US" sz="120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second of the three strategies for enhancing motivation is to adopt a non-confrontational interviewing style.  A confrontational approach assumes that the client has a diagnosis of a pathological disorder that impedes him or her from providing valuable input; a non-confrontational interviewing approach de-emphasizes diagnostic labels and emphasizes personal choice and responsibility.  </a:t>
            </a:r>
          </a:p>
          <a:p>
            <a:endParaRPr lang="en-US" altLang="en-US" smtClean="0"/>
          </a:p>
          <a:p>
            <a:r>
              <a:rPr lang="en-US" altLang="en-US" smtClean="0"/>
              <a:t>A confrontational approach views denial as problematic and encourages that it be challenged.  A motivational interviewing approach meets such resistance with reflection and a non-argumentative response.  With respect to determining treatment goals, the confrontational approach uses prescribed goals that are determined by the therapist or the treatment model.  With the motivational approach, treatment goals and strategies are negotiated, and the client’s involvement is seen as vital. </a:t>
            </a:r>
          </a:p>
        </p:txBody>
      </p:sp>
    </p:spTree>
    <p:extLst>
      <p:ext uri="{BB962C8B-B14F-4D97-AF65-F5344CB8AC3E}">
        <p14:creationId xmlns:p14="http://schemas.microsoft.com/office/powerpoint/2010/main" val="3693654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7169241B-C62A-413D-8C43-3B0EE53B6523}" type="slidenum">
              <a:rPr lang="en-US" altLang="en-US" sz="1200"/>
              <a:pPr/>
              <a:t>21</a:t>
            </a:fld>
            <a:endParaRPr lang="en-US" altLang="en-US" sz="120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Compare the two interview styles.  How about the motivational interviewing style?  Hopefully, you see the therapeutic advantages associated with the motivational approach.  Did you feel more open to exploring change with this approach?  Did you sense that counseling/therapy would be more rewarding?  </a:t>
            </a:r>
          </a:p>
          <a:p>
            <a:endParaRPr lang="en-US" altLang="en-US" b="1" smtClean="0"/>
          </a:p>
          <a:p>
            <a:endParaRPr lang="en-US" altLang="en-US" b="1" smtClean="0"/>
          </a:p>
          <a:p>
            <a:endParaRPr lang="en-US" altLang="en-US" b="1" smtClean="0"/>
          </a:p>
        </p:txBody>
      </p:sp>
    </p:spTree>
    <p:extLst>
      <p:ext uri="{BB962C8B-B14F-4D97-AF65-F5344CB8AC3E}">
        <p14:creationId xmlns:p14="http://schemas.microsoft.com/office/powerpoint/2010/main" val="3925539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63E1D6C-FD54-42F5-A3CB-301F4E79E923}" type="slidenum">
              <a:rPr lang="en-US" altLang="en-US" sz="1200"/>
              <a:pPr/>
              <a:t>22</a:t>
            </a:fld>
            <a:endParaRPr lang="en-US" altLang="en-US" sz="120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third and last strategy for enhancing motivation is to incorporate the five principles of motivational interviewing into your therapeutic approach.  These five principles were identified by Miller and Rollnick. </a:t>
            </a:r>
          </a:p>
        </p:txBody>
      </p:sp>
    </p:spTree>
    <p:extLst>
      <p:ext uri="{BB962C8B-B14F-4D97-AF65-F5344CB8AC3E}">
        <p14:creationId xmlns:p14="http://schemas.microsoft.com/office/powerpoint/2010/main" val="1805230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txBox="1">
            <a:spLocks noGrp="1" noChangeArrowheads="1"/>
          </p:cNvSpPr>
          <p:nvPr/>
        </p:nvSpPr>
        <p:spPr bwMode="auto">
          <a:xfrm>
            <a:off x="3972667" y="8831898"/>
            <a:ext cx="3037734" cy="46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7" rIns="93175" bIns="46587" anchor="b"/>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fld id="{514F34FA-D930-4842-8BC7-EB0A762BDABD}" type="slidenum">
              <a:rPr lang="en-US" altLang="en-US" sz="1200">
                <a:cs typeface="Arial" charset="0"/>
              </a:rPr>
              <a:pPr algn="r" eaLnBrk="1" hangingPunct="1"/>
              <a:t>23</a:t>
            </a:fld>
            <a:endParaRPr lang="en-US" altLang="en-US" sz="1200">
              <a:cs typeface="Arial"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xfrm>
            <a:off x="934932" y="4415156"/>
            <a:ext cx="5140537" cy="457644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C00000"/>
              </a:buClr>
              <a:buSzPct val="100000"/>
            </a:pPr>
            <a:r>
              <a:rPr lang="en-US" altLang="en-US" sz="1000" b="1" dirty="0" smtClean="0"/>
              <a:t>Express Empathy</a:t>
            </a:r>
          </a:p>
          <a:p>
            <a:pPr marL="171450" indent="-171450" eaLnBrk="1" hangingPunct="1">
              <a:buClr>
                <a:srgbClr val="C00000"/>
              </a:buClr>
              <a:buSzPct val="100000"/>
              <a:buFont typeface="Arial" panose="020B0604020202020204" pitchFamily="34" charset="0"/>
              <a:buChar char="•"/>
            </a:pPr>
            <a:r>
              <a:rPr lang="en-US" altLang="en-US" sz="1000" dirty="0" smtClean="0"/>
              <a:t>Attitude </a:t>
            </a:r>
            <a:r>
              <a:rPr lang="en-US" altLang="en-US" sz="1000" dirty="0"/>
              <a:t>of “acceptance”   (≠ approval !!)</a:t>
            </a:r>
          </a:p>
          <a:p>
            <a:pPr marL="171450" indent="-171450" eaLnBrk="1" hangingPunct="1">
              <a:buClr>
                <a:srgbClr val="C00000"/>
              </a:buClr>
              <a:buSzPct val="100000"/>
              <a:buFont typeface="Arial" panose="020B0604020202020204" pitchFamily="34" charset="0"/>
              <a:buChar char="•"/>
            </a:pPr>
            <a:r>
              <a:rPr lang="en-US" altLang="en-US" sz="1000" dirty="0"/>
              <a:t>Understanding the client’s perspective</a:t>
            </a:r>
          </a:p>
          <a:p>
            <a:pPr marL="171450" indent="-171450" eaLnBrk="1" hangingPunct="1">
              <a:buClr>
                <a:srgbClr val="C00000"/>
              </a:buClr>
              <a:buSzPct val="100000"/>
              <a:buFont typeface="Arial" panose="020B0604020202020204" pitchFamily="34" charset="0"/>
              <a:buChar char="•"/>
            </a:pPr>
            <a:r>
              <a:rPr lang="en-US" altLang="en-US" sz="1000" dirty="0"/>
              <a:t>Reflective listening</a:t>
            </a:r>
          </a:p>
          <a:p>
            <a:pPr eaLnBrk="1" hangingPunct="1">
              <a:buClr>
                <a:srgbClr val="C00000"/>
              </a:buClr>
              <a:buSzPct val="100000"/>
              <a:defRPr/>
            </a:pPr>
            <a:r>
              <a:rPr lang="en-US" altLang="en-US" sz="1000" b="1" dirty="0" smtClean="0">
                <a:solidFill>
                  <a:srgbClr val="4D4D4D"/>
                </a:solidFill>
              </a:rPr>
              <a:t>Avoid </a:t>
            </a:r>
            <a:r>
              <a:rPr lang="en-US" altLang="en-US" sz="1000" b="1" dirty="0">
                <a:solidFill>
                  <a:srgbClr val="4D4D4D"/>
                </a:solidFill>
              </a:rPr>
              <a:t>Argumentation  </a:t>
            </a:r>
          </a:p>
          <a:p>
            <a:pPr marL="171450" indent="-171450" eaLnBrk="1" hangingPunct="1">
              <a:buClr>
                <a:srgbClr val="C00000"/>
              </a:buClr>
              <a:buSzPct val="100000"/>
              <a:buFont typeface="Arial" panose="020B0604020202020204" pitchFamily="34" charset="0"/>
              <a:buChar char="•"/>
              <a:defRPr/>
            </a:pPr>
            <a:r>
              <a:rPr lang="en-US" sz="1000" dirty="0" smtClean="0">
                <a:ea typeface="MS PGothic" pitchFamily="34" charset="-128"/>
              </a:rPr>
              <a:t>Arguments </a:t>
            </a:r>
            <a:r>
              <a:rPr lang="en-US" sz="1000" dirty="0">
                <a:ea typeface="MS PGothic" pitchFamily="34" charset="-128"/>
              </a:rPr>
              <a:t>are counter-productive</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May promote defensiveness</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Try “light confronting</a:t>
            </a:r>
            <a:r>
              <a:rPr lang="en-US" sz="1000" dirty="0" smtClean="0">
                <a:ea typeface="MS PGothic" pitchFamily="34" charset="-128"/>
              </a:rPr>
              <a:t>”</a:t>
            </a:r>
          </a:p>
          <a:p>
            <a:pPr eaLnBrk="1" hangingPunct="1">
              <a:buClr>
                <a:srgbClr val="C00000"/>
              </a:buClr>
              <a:buSzPct val="100000"/>
              <a:defRPr/>
            </a:pPr>
            <a:r>
              <a:rPr lang="en-US" altLang="en-US" sz="1000" dirty="0">
                <a:solidFill>
                  <a:srgbClr val="C00000"/>
                </a:solidFill>
              </a:rPr>
              <a:t>RR</a:t>
            </a:r>
            <a:r>
              <a:rPr lang="en-US" altLang="en-US" sz="1000" dirty="0">
                <a:solidFill>
                  <a:srgbClr val="FF0000"/>
                </a:solidFill>
              </a:rPr>
              <a:t> </a:t>
            </a:r>
            <a:r>
              <a:rPr lang="en-US" altLang="en-US" sz="1000" dirty="0">
                <a:solidFill>
                  <a:srgbClr val="4D4D4D"/>
                </a:solidFill>
              </a:rPr>
              <a:t>- Roll with Resistance</a:t>
            </a:r>
          </a:p>
          <a:p>
            <a:pPr marL="171450" indent="-171450" eaLnBrk="1" hangingPunct="1">
              <a:buClr>
                <a:srgbClr val="C00000"/>
              </a:buClr>
              <a:buSzPct val="100000"/>
              <a:buFont typeface="Arial" panose="020B0604020202020204" pitchFamily="34" charset="0"/>
              <a:buChar char="•"/>
              <a:defRPr/>
            </a:pPr>
            <a:r>
              <a:rPr lang="en-US" sz="1000" dirty="0" smtClean="0">
                <a:ea typeface="MS PGothic" pitchFamily="34" charset="-128"/>
              </a:rPr>
              <a:t>In </a:t>
            </a:r>
            <a:r>
              <a:rPr lang="en-US" sz="1000" dirty="0">
                <a:ea typeface="MS PGothic" pitchFamily="34" charset="-128"/>
              </a:rPr>
              <a:t>the face of arguing, reframe</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Offer different perspective</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Yes, but what would your parents say?</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Invite new view, but do not </a:t>
            </a:r>
            <a:r>
              <a:rPr lang="en-US" sz="1000" dirty="0" smtClean="0">
                <a:ea typeface="MS PGothic" pitchFamily="34" charset="-128"/>
              </a:rPr>
              <a:t>impose</a:t>
            </a:r>
          </a:p>
          <a:p>
            <a:pPr eaLnBrk="1" hangingPunct="1">
              <a:buClr>
                <a:srgbClr val="C00000"/>
              </a:buClr>
              <a:buSzPct val="100000"/>
              <a:defRPr/>
            </a:pPr>
            <a:r>
              <a:rPr lang="en-US" altLang="en-US" sz="1000" b="1" dirty="0">
                <a:solidFill>
                  <a:srgbClr val="4D4D4D"/>
                </a:solidFill>
              </a:rPr>
              <a:t>Support </a:t>
            </a:r>
            <a:r>
              <a:rPr lang="en-US" altLang="en-US" sz="1000" b="1" dirty="0" smtClean="0">
                <a:solidFill>
                  <a:srgbClr val="4D4D4D"/>
                </a:solidFill>
              </a:rPr>
              <a:t>Self-Efficacy</a:t>
            </a:r>
          </a:p>
          <a:p>
            <a:pPr marL="171450" lvl="0" indent="-171450">
              <a:buFont typeface="Arial" panose="020B0604020202020204" pitchFamily="34" charset="0"/>
              <a:buChar char="•"/>
            </a:pPr>
            <a:r>
              <a:rPr lang="en-US" sz="1000" dirty="0"/>
              <a:t>Client is responsible for change </a:t>
            </a:r>
          </a:p>
          <a:p>
            <a:pPr marL="171450" lvl="0" indent="-171450">
              <a:buFont typeface="Arial" panose="020B0604020202020204" pitchFamily="34" charset="0"/>
              <a:buChar char="•"/>
            </a:pPr>
            <a:r>
              <a:rPr lang="en-US" sz="1000" dirty="0"/>
              <a:t>Instill faith that client can do it </a:t>
            </a:r>
          </a:p>
          <a:p>
            <a:pPr marL="171450" lvl="0" indent="-171450">
              <a:buFont typeface="Arial" panose="020B0604020202020204" pitchFamily="34" charset="0"/>
              <a:buChar char="•"/>
            </a:pPr>
            <a:r>
              <a:rPr lang="en-US" sz="1000" dirty="0"/>
              <a:t>Change is more self-rewarding when its source is </a:t>
            </a:r>
            <a:r>
              <a:rPr lang="en-US" sz="1000" dirty="0" smtClean="0"/>
              <a:t>internalized</a:t>
            </a:r>
            <a:endParaRPr lang="en-US" altLang="en-US" sz="1000" b="1" dirty="0" smtClean="0">
              <a:solidFill>
                <a:srgbClr val="4D4D4D"/>
              </a:solidFill>
            </a:endParaRPr>
          </a:p>
          <a:p>
            <a:pPr eaLnBrk="1" hangingPunct="1">
              <a:spcBef>
                <a:spcPct val="60000"/>
              </a:spcBef>
              <a:spcAft>
                <a:spcPct val="35000"/>
              </a:spcAft>
              <a:buClr>
                <a:srgbClr val="C00000"/>
              </a:buClr>
              <a:buSzPct val="100000"/>
              <a:defRPr/>
            </a:pPr>
            <a:r>
              <a:rPr lang="en-US" altLang="en-US" sz="1000" b="1" dirty="0" smtClean="0">
                <a:solidFill>
                  <a:srgbClr val="4D4D4D"/>
                </a:solidFill>
              </a:rPr>
              <a:t>Develop Discrepancy</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Amplify discrepancy between the present and future (aim short-range future with youth) </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Where he/she is; where he/she wants to be</a:t>
            </a:r>
          </a:p>
          <a:p>
            <a:pPr marL="171450" indent="-171450" eaLnBrk="1" hangingPunct="1">
              <a:buClr>
                <a:srgbClr val="C00000"/>
              </a:buClr>
              <a:buSzPct val="100000"/>
              <a:buFont typeface="Arial" panose="020B0604020202020204" pitchFamily="34" charset="0"/>
              <a:buChar char="•"/>
              <a:defRPr/>
            </a:pPr>
            <a:r>
              <a:rPr lang="en-US" sz="1000" dirty="0">
                <a:ea typeface="MS PGothic" pitchFamily="34" charset="-128"/>
              </a:rPr>
              <a:t>Explore important goals; emphasize how continued drug use will interfere</a:t>
            </a:r>
          </a:p>
          <a:p>
            <a:pPr eaLnBrk="1" hangingPunct="1">
              <a:spcBef>
                <a:spcPct val="60000"/>
              </a:spcBef>
              <a:spcAft>
                <a:spcPct val="35000"/>
              </a:spcAft>
              <a:buClr>
                <a:srgbClr val="C00000"/>
              </a:buClr>
              <a:buSzPct val="100000"/>
              <a:defRPr/>
            </a:pPr>
            <a:endParaRPr lang="en-US" altLang="en-US" dirty="0">
              <a:solidFill>
                <a:srgbClr val="4D4D4D"/>
              </a:solidFill>
            </a:endParaRPr>
          </a:p>
          <a:p>
            <a:pPr marL="171450" indent="-171450" eaLnBrk="1" hangingPunct="1">
              <a:spcBef>
                <a:spcPct val="60000"/>
              </a:spcBef>
              <a:spcAft>
                <a:spcPct val="35000"/>
              </a:spcAft>
              <a:buClr>
                <a:srgbClr val="C00000"/>
              </a:buClr>
              <a:buSzPct val="100000"/>
              <a:buFont typeface="Arial" panose="020B0604020202020204" pitchFamily="34" charset="0"/>
              <a:buChar char="•"/>
              <a:defRPr/>
            </a:pPr>
            <a:endParaRPr lang="en-US" b="1" dirty="0">
              <a:latin typeface="Calibri" panose="020F0502020204030204" pitchFamily="34" charset="0"/>
              <a:ea typeface="MS PGothic" panose="020B0600070205080204" pitchFamily="34" charset="-128"/>
            </a:endParaRPr>
          </a:p>
          <a:p>
            <a:pPr eaLnBrk="1" hangingPunct="1">
              <a:buClr>
                <a:srgbClr val="C00000"/>
              </a:buClr>
              <a:buSzPct val="100000"/>
              <a:defRPr/>
            </a:pPr>
            <a:endParaRPr lang="en-US" altLang="en-US" b="1" dirty="0" smtClean="0">
              <a:solidFill>
                <a:srgbClr val="4D4D4D"/>
              </a:solidFill>
            </a:endParaRPr>
          </a:p>
          <a:p>
            <a:pPr marL="171450" indent="-171450" eaLnBrk="1" hangingPunct="1">
              <a:buClr>
                <a:srgbClr val="C00000"/>
              </a:buClr>
              <a:buSzPct val="100000"/>
              <a:buFont typeface="Arial" panose="020B0604020202020204" pitchFamily="34" charset="0"/>
              <a:buChar char="•"/>
              <a:defRPr/>
            </a:pPr>
            <a:endParaRPr lang="en-US" dirty="0">
              <a:ea typeface="MS PGothic" pitchFamily="34" charset="-128"/>
            </a:endParaRPr>
          </a:p>
          <a:p>
            <a:pPr eaLnBrk="1" hangingPunct="1">
              <a:buClr>
                <a:srgbClr val="C00000"/>
              </a:buClr>
              <a:buSzPct val="100000"/>
              <a:defRPr/>
            </a:pPr>
            <a:endParaRPr lang="en-US" altLang="en-US" b="1" dirty="0">
              <a:solidFill>
                <a:srgbClr val="4D4D4D"/>
              </a:solidFill>
            </a:endParaRPr>
          </a:p>
          <a:p>
            <a:pPr marL="171450" indent="-171450" eaLnBrk="1" hangingPunct="1">
              <a:buClr>
                <a:srgbClr val="C00000"/>
              </a:buClr>
              <a:buSzPct val="100000"/>
              <a:buFont typeface="Arial" panose="020B0604020202020204" pitchFamily="34" charset="0"/>
              <a:buChar char="•"/>
              <a:defRPr/>
            </a:pPr>
            <a:endParaRPr lang="en-US" dirty="0">
              <a:ea typeface="MS PGothic" pitchFamily="34" charset="-128"/>
            </a:endParaRPr>
          </a:p>
          <a:p>
            <a:pPr marL="0" indent="0" eaLnBrk="1" hangingPunct="1">
              <a:buClr>
                <a:srgbClr val="C00000"/>
              </a:buClr>
              <a:buSzPct val="100000"/>
              <a:buFont typeface="Wingdings" pitchFamily="2" charset="2"/>
              <a:buNone/>
              <a:defRPr/>
            </a:pPr>
            <a:endParaRPr lang="en-US" dirty="0">
              <a:ea typeface="MS PGothic" pitchFamily="34" charset="-128"/>
            </a:endParaRPr>
          </a:p>
          <a:p>
            <a:pPr marL="0" indent="0" eaLnBrk="1" hangingPunct="1">
              <a:buClr>
                <a:srgbClr val="C00000"/>
              </a:buClr>
              <a:buSzPct val="100000"/>
              <a:buFont typeface="Wingdings" pitchFamily="2" charset="2"/>
              <a:buNone/>
              <a:defRPr/>
            </a:pPr>
            <a:endParaRPr lang="en-US" altLang="en-US" dirty="0"/>
          </a:p>
          <a:p>
            <a:endParaRPr lang="en-US" altLang="en-US" dirty="0" smtClean="0"/>
          </a:p>
        </p:txBody>
      </p:sp>
    </p:spTree>
    <p:extLst>
      <p:ext uri="{BB962C8B-B14F-4D97-AF65-F5344CB8AC3E}">
        <p14:creationId xmlns:p14="http://schemas.microsoft.com/office/powerpoint/2010/main" val="3926415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5931EA52-FD2D-45FE-BCE8-E2F82FCE6453}" type="slidenum">
              <a:rPr lang="en-US" altLang="en-US" sz="1200">
                <a:solidFill>
                  <a:prstClr val="black"/>
                </a:solidFill>
              </a:rPr>
              <a:pPr/>
              <a:t>24</a:t>
            </a:fld>
            <a:endParaRPr lang="en-US" altLang="en-US" sz="1200">
              <a:solidFill>
                <a:prstClr val="black"/>
              </a:solidFill>
            </a:endParaRPr>
          </a:p>
        </p:txBody>
      </p:sp>
    </p:spTree>
    <p:extLst>
      <p:ext uri="{BB962C8B-B14F-4D97-AF65-F5344CB8AC3E}">
        <p14:creationId xmlns:p14="http://schemas.microsoft.com/office/powerpoint/2010/main" val="3869356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txBox="1">
            <a:spLocks noGrp="1" noChangeArrowheads="1"/>
          </p:cNvSpPr>
          <p:nvPr/>
        </p:nvSpPr>
        <p:spPr bwMode="auto">
          <a:xfrm>
            <a:off x="3972667" y="8831898"/>
            <a:ext cx="3037734" cy="46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7" rIns="93175" bIns="46587" anchor="b"/>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fld id="{F2895DCE-AB58-480A-A747-975F5D1931D4}" type="slidenum">
              <a:rPr lang="en-US" altLang="en-US" sz="1200">
                <a:solidFill>
                  <a:prstClr val="black"/>
                </a:solidFill>
                <a:cs typeface="Arial" charset="0"/>
              </a:rPr>
              <a:pPr algn="r" eaLnBrk="1" hangingPunct="1"/>
              <a:t>25</a:t>
            </a:fld>
            <a:endParaRPr lang="en-US" altLang="en-US" sz="1200">
              <a:solidFill>
                <a:prstClr val="black"/>
              </a:solidFill>
              <a:cs typeface="Arial"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23704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FE07EB1-8C9C-4E03-9DAE-A4A4C8BB2E6D}" type="slidenum">
              <a:rPr lang="en-US" altLang="en-US" sz="1200"/>
              <a:pPr/>
              <a:t>26</a:t>
            </a:fld>
            <a:endParaRPr lang="en-US" altLang="en-US" sz="120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brief intervention was built with motivational enhancement strategies as a conceptual framework, and its specific components were modeled after existing approaches that have been established as showing promising results.  </a:t>
            </a:r>
          </a:p>
          <a:p>
            <a:endParaRPr lang="en-US" altLang="en-US" smtClean="0"/>
          </a:p>
          <a:p>
            <a:r>
              <a:rPr lang="en-US" altLang="en-US" smtClean="0"/>
              <a:t>The manual provides a brief summary of the existing research at the time.  The pioneering work of Dr. Curtis Breslin at the Center for Addiction and Mental Health in Toronto, and Dr. Peter Monti and his colleagues at Brown University were particularly helpful in the development of Teen Intervene.  </a:t>
            </a:r>
          </a:p>
        </p:txBody>
      </p:sp>
    </p:spTree>
    <p:extLst>
      <p:ext uri="{BB962C8B-B14F-4D97-AF65-F5344CB8AC3E}">
        <p14:creationId xmlns:p14="http://schemas.microsoft.com/office/powerpoint/2010/main" val="3483971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8DC17F83-6478-4F61-A53B-DCDA6FB35D9D}" type="slidenum">
              <a:rPr lang="en-US" altLang="en-US" sz="1200"/>
              <a:pPr/>
              <a:t>27</a:t>
            </a:fld>
            <a:endParaRPr lang="en-US" altLang="en-US" sz="120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National Registry of Evidence-based Programs and Practices (NREPP)</a:t>
            </a:r>
            <a:endParaRPr lang="en-US" altLang="en-US" dirty="0" smtClean="0"/>
          </a:p>
          <a:p>
            <a:endParaRPr lang="en-US" altLang="en-US" dirty="0"/>
          </a:p>
          <a:p>
            <a:r>
              <a:rPr lang="en-US" altLang="en-US" dirty="0" smtClean="0"/>
              <a:t>The basic structure of the brief intervention is organized around three individual meetings, each about 60-75 minutes in length, and each spaced by an interval of approximately one week.  The first two meetings are individual sessions with the adolescent, and the third meeting is an individual session with the parent or guardian.  At the end of the third meeting it is advisable to spend approximately ten minutes with both the adolescent and parent/guardian in a joint session to review everyone’s goals and to discuss any possible follow up visits. </a:t>
            </a:r>
          </a:p>
          <a:p>
            <a:endParaRPr lang="en-US" altLang="en-US" dirty="0" smtClean="0"/>
          </a:p>
          <a:p>
            <a:r>
              <a:rPr lang="en-US" altLang="en-US" dirty="0" smtClean="0"/>
              <a:t>Sessions may be shorter than 60-75 minutes e.g. 30-40 minutes. If so, it may take more than 3 sessions. OASAS allows for up to 6 sessions.</a:t>
            </a:r>
          </a:p>
        </p:txBody>
      </p:sp>
    </p:spTree>
    <p:extLst>
      <p:ext uri="{BB962C8B-B14F-4D97-AF65-F5344CB8AC3E}">
        <p14:creationId xmlns:p14="http://schemas.microsoft.com/office/powerpoint/2010/main" val="4266727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967D357-C4E5-4DDF-B9C0-FB112EAE27B4}" type="slidenum">
              <a:rPr lang="en-US" altLang="en-US" sz="1200"/>
              <a:pPr/>
              <a:t>28</a:t>
            </a:fld>
            <a:endParaRPr lang="en-US" altLang="en-US" sz="120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first session will focus on these tasks.</a:t>
            </a:r>
            <a:r>
              <a:rPr lang="en-US" altLang="en-US" dirty="0" smtClean="0">
                <a:solidFill>
                  <a:srgbClr val="0000FF"/>
                </a:solidFill>
              </a:rPr>
              <a:t> </a:t>
            </a:r>
          </a:p>
          <a:p>
            <a:endParaRPr lang="en-US" altLang="en-US" dirty="0">
              <a:solidFill>
                <a:srgbClr val="0000FF"/>
              </a:solidFill>
            </a:endParaRPr>
          </a:p>
          <a:p>
            <a:r>
              <a:rPr lang="en-US" altLang="en-US" dirty="0" smtClean="0"/>
              <a:t>As a part of this workshop we won't have time to go into each of the steps e.g. Triggers and Cravings.  </a:t>
            </a:r>
          </a:p>
        </p:txBody>
      </p:sp>
    </p:spTree>
    <p:extLst>
      <p:ext uri="{BB962C8B-B14F-4D97-AF65-F5344CB8AC3E}">
        <p14:creationId xmlns:p14="http://schemas.microsoft.com/office/powerpoint/2010/main" val="29091266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07FF114-A763-4D4A-BC28-E01B2FB10963}" type="slidenum">
              <a:rPr lang="en-US" altLang="en-US" sz="1200"/>
              <a:pPr/>
              <a:t>29</a:t>
            </a:fld>
            <a:endParaRPr lang="en-US" altLang="en-US" sz="120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third step in this meeting is to then engage the client in the pros and cons exercise.  This procedure provides an opportunity for the client to weight the positives and negatives of using drugs.  A worksheet guides you with task. </a:t>
            </a:r>
          </a:p>
          <a:p>
            <a:endParaRPr lang="en-US" altLang="en-US" smtClean="0"/>
          </a:p>
          <a:p>
            <a:r>
              <a:rPr lang="en-US" altLang="en-US" smtClean="0"/>
              <a:t>Emphasize that this exercise can be an effective stand-alone technique to use with a teenager if you only had a very limited time to counsel a person.</a:t>
            </a:r>
          </a:p>
        </p:txBody>
      </p:sp>
    </p:spTree>
    <p:extLst>
      <p:ext uri="{BB962C8B-B14F-4D97-AF65-F5344CB8AC3E}">
        <p14:creationId xmlns:p14="http://schemas.microsoft.com/office/powerpoint/2010/main" val="370016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11748492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A66DFF3-F2E6-4DED-ADE0-8F8E4ADA9FF5}" type="slidenum">
              <a:rPr lang="en-US" altLang="en-US" sz="1200"/>
              <a:pPr/>
              <a:t>30</a:t>
            </a:fld>
            <a:endParaRPr lang="en-US" altLang="en-US" sz="120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by first asking about the positives aspects associated with the client’s use.  </a:t>
            </a:r>
            <a:endParaRPr lang="en-US" altLang="en-US" i="1" smtClean="0"/>
          </a:p>
          <a:p>
            <a:r>
              <a:rPr lang="en-US" altLang="en-US" i="1" smtClean="0"/>
              <a:t>What do you like about drug use?  </a:t>
            </a:r>
          </a:p>
          <a:p>
            <a:r>
              <a:rPr lang="en-US" altLang="en-US" i="1" smtClean="0"/>
              <a:t>What are the good things about using or drinking?  </a:t>
            </a:r>
          </a:p>
          <a:p>
            <a:r>
              <a:rPr lang="en-US" altLang="en-US" i="1" smtClean="0"/>
              <a:t>What else?  (Keep asking until nothing else is offered.)</a:t>
            </a:r>
            <a:r>
              <a:rPr lang="en-US" altLang="en-US" smtClean="0"/>
              <a:t> </a:t>
            </a:r>
          </a:p>
        </p:txBody>
      </p:sp>
    </p:spTree>
    <p:extLst>
      <p:ext uri="{BB962C8B-B14F-4D97-AF65-F5344CB8AC3E}">
        <p14:creationId xmlns:p14="http://schemas.microsoft.com/office/powerpoint/2010/main" val="1961916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5CE2CCF-9AB1-4FF0-B964-C3BE4A4DF2E8}" type="slidenum">
              <a:rPr lang="en-US" altLang="en-US" sz="1200"/>
              <a:pPr/>
              <a:t>31</a:t>
            </a:fld>
            <a:endParaRPr lang="en-US" altLang="en-US" sz="120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Then ask the client about the negatives of using and drinking.  </a:t>
            </a:r>
            <a:endParaRPr lang="en-US" altLang="en-US" i="1" smtClean="0"/>
          </a:p>
          <a:p>
            <a:r>
              <a:rPr lang="en-US" altLang="en-US" i="1" smtClean="0"/>
              <a:t>What don’t you like as much about using and drinking?  What are the not so good things about using and drinking?  </a:t>
            </a:r>
          </a:p>
          <a:p>
            <a:r>
              <a:rPr lang="en-US" altLang="en-US" i="1" smtClean="0"/>
              <a:t>What else?  </a:t>
            </a:r>
            <a:endParaRPr lang="en-US" altLang="en-US" smtClean="0"/>
          </a:p>
          <a:p>
            <a:r>
              <a:rPr lang="en-US" altLang="en-US" smtClean="0"/>
              <a:t>The order of asking the pros first and the cons second is intentional.  Young clients rarely have an adult acknowledge that positive features of drug use exist.  Most adolescent clients are usually faced with lectures about the negative consequences of drug use.  They will often appreciate it when a counselor recognizes that drug use has a positive functional value. </a:t>
            </a:r>
          </a:p>
        </p:txBody>
      </p:sp>
    </p:spTree>
    <p:extLst>
      <p:ext uri="{BB962C8B-B14F-4D97-AF65-F5344CB8AC3E}">
        <p14:creationId xmlns:p14="http://schemas.microsoft.com/office/powerpoint/2010/main" val="35302649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F480DCA0-1D79-4F6D-9BAA-98C0427E15C3}" type="slidenum">
              <a:rPr lang="en-US" altLang="en-US" sz="1200"/>
              <a:pPr/>
              <a:t>32</a:t>
            </a:fld>
            <a:endParaRPr lang="en-US" altLang="en-US" sz="120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a:t>An extension of the decisional balance exercise is to ask the client to envision change and the future.  </a:t>
            </a:r>
            <a:endParaRPr lang="en-US" altLang="en-US" sz="1000" i="1"/>
          </a:p>
          <a:p>
            <a:r>
              <a:rPr lang="en-US" altLang="en-US" sz="1000" i="1"/>
              <a:t>What do you think would happen if you stopped using so much? </a:t>
            </a:r>
          </a:p>
          <a:p>
            <a:r>
              <a:rPr lang="en-US" altLang="en-US" sz="1000" i="1"/>
              <a:t>How would the pros change?  </a:t>
            </a:r>
            <a:endParaRPr lang="en-US" altLang="en-US" sz="1000" b="1" i="1">
              <a:solidFill>
                <a:srgbClr val="0000FF"/>
              </a:solidFill>
            </a:endParaRPr>
          </a:p>
          <a:p>
            <a:r>
              <a:rPr lang="en-US" altLang="en-US" sz="1000" i="1"/>
              <a:t>How would the cons change?  </a:t>
            </a:r>
            <a:endParaRPr lang="en-US" altLang="en-US" sz="1000" b="1" i="1">
              <a:solidFill>
                <a:srgbClr val="0000FF"/>
              </a:solidFill>
            </a:endParaRPr>
          </a:p>
          <a:p>
            <a:r>
              <a:rPr lang="en-US" altLang="en-US" sz="1000" i="1"/>
              <a:t>How do you see yourself in the future if you continue to use the same way?  </a:t>
            </a:r>
          </a:p>
          <a:p>
            <a:r>
              <a:rPr lang="en-US" altLang="en-US" sz="1000" i="1"/>
              <a:t>What do you think your best friend would say if you stopped using so much?  </a:t>
            </a:r>
          </a:p>
          <a:p>
            <a:r>
              <a:rPr lang="en-US" altLang="en-US" sz="1000" i="1"/>
              <a:t>May I tell you some of my own concerns as well?  </a:t>
            </a:r>
            <a:endParaRPr lang="en-US" altLang="en-US" sz="1000"/>
          </a:p>
          <a:p>
            <a:r>
              <a:rPr lang="en-US" altLang="en-US" sz="1000"/>
              <a:t>Record answers on the worksheet.  This record is to be reviewed at the second meeting in order to update and to discuss progress.  </a:t>
            </a:r>
          </a:p>
          <a:p>
            <a:r>
              <a:rPr lang="en-US" altLang="en-US" sz="1000"/>
              <a:t>Many times the worksheet will look like this:  The client will have offered many examples of the pros of using and very few, if any, cons of using.  Naturally, this is not a favorable worksheet from which to work.  In such instances you probably have a pre-contemplative client who only sees the positives of using.  </a:t>
            </a:r>
          </a:p>
          <a:p>
            <a:r>
              <a:rPr lang="en-US" altLang="en-US" sz="1000"/>
              <a:t>When possible, personalize the decisional balance exercise when the client’s worksheet is weighted in this unfavorable direction.  Try some of these probes.  Naturally, reinforce any positive or favorable answers.  </a:t>
            </a:r>
          </a:p>
          <a:p>
            <a:r>
              <a:rPr lang="en-US" altLang="en-US" sz="1000"/>
              <a:t>If you reduce or stop using, you may benefit by . . . </a:t>
            </a:r>
          </a:p>
          <a:p>
            <a:r>
              <a:rPr lang="en-US" altLang="en-US" sz="1000"/>
              <a:t>	having fewer penalties, consequences, or hassles in your life?  </a:t>
            </a:r>
          </a:p>
          <a:p>
            <a:r>
              <a:rPr lang="en-US" altLang="en-US" sz="1000"/>
              <a:t>	gaining back privileges or freedoms that have been taken away?  </a:t>
            </a:r>
          </a:p>
          <a:p>
            <a:r>
              <a:rPr lang="en-US" altLang="en-US" sz="1000"/>
              <a:t>	not being called a “druggie” or “loser”?</a:t>
            </a:r>
          </a:p>
          <a:p>
            <a:r>
              <a:rPr lang="en-US" altLang="en-US" sz="1000"/>
              <a:t>	feeling better about yourself?  Having more self-respect? </a:t>
            </a:r>
          </a:p>
        </p:txBody>
      </p:sp>
    </p:spTree>
    <p:extLst>
      <p:ext uri="{BB962C8B-B14F-4D97-AF65-F5344CB8AC3E}">
        <p14:creationId xmlns:p14="http://schemas.microsoft.com/office/powerpoint/2010/main" val="25692989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FE64FA4E-8F2E-4F8C-A747-A151BFA279C1}" type="slidenum">
              <a:rPr lang="en-US" altLang="en-US" sz="1200"/>
              <a:pPr/>
              <a:t>33</a:t>
            </a:fld>
            <a:endParaRPr lang="en-US" altLang="en-US" sz="120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dirty="0" smtClean="0"/>
              <a:t>Step 5 is for reviewing the results of the Client Questionnaire.</a:t>
            </a:r>
          </a:p>
          <a:p>
            <a:endParaRPr lang="en-US" altLang="en-US" sz="1100" dirty="0" smtClean="0"/>
          </a:p>
          <a:p>
            <a:r>
              <a:rPr lang="en-US" altLang="en-US" sz="1100" dirty="0" smtClean="0"/>
              <a:t>Part 1, which focuses on drug use history, does not have to be administered if you have already administered a similar measure to the adolescent during your assessment. </a:t>
            </a:r>
            <a:endParaRPr lang="en-US" altLang="en-US" sz="1100" b="1" dirty="0" smtClean="0">
              <a:solidFill>
                <a:srgbClr val="0000FF"/>
              </a:solidFill>
            </a:endParaRPr>
          </a:p>
          <a:p>
            <a:r>
              <a:rPr lang="en-US" altLang="en-US" sz="1100" dirty="0" smtClean="0"/>
              <a:t> </a:t>
            </a:r>
          </a:p>
          <a:p>
            <a:r>
              <a:rPr lang="en-US" altLang="en-US" sz="1100" dirty="0" smtClean="0"/>
              <a:t>Review the results of the assessment with the client.  Discuss possible inconsistencies in the client’s report, highlight problems and consequences, and probe more details where needed.  </a:t>
            </a:r>
          </a:p>
          <a:p>
            <a:r>
              <a:rPr lang="en-US" altLang="en-US" sz="1100" dirty="0" smtClean="0"/>
              <a:t>  </a:t>
            </a:r>
          </a:p>
          <a:p>
            <a:r>
              <a:rPr lang="en-US" altLang="en-US" sz="1100" dirty="0" smtClean="0"/>
              <a:t>Here are some suggested probes.  </a:t>
            </a:r>
            <a:endParaRPr lang="en-US" altLang="en-US" sz="1100" i="1" dirty="0" smtClean="0"/>
          </a:p>
          <a:p>
            <a:r>
              <a:rPr lang="en-US" altLang="en-US" sz="1100" i="1" dirty="0" smtClean="0"/>
              <a:t>Tell me more about your use of drugs, including alcohol.  </a:t>
            </a:r>
          </a:p>
          <a:p>
            <a:r>
              <a:rPr lang="en-US" altLang="en-US" sz="1100" i="1" dirty="0" smtClean="0"/>
              <a:t>When did this all begin?  What kinds of trouble, if any, have you gotten into because of your use of drugs?  </a:t>
            </a:r>
          </a:p>
          <a:p>
            <a:r>
              <a:rPr lang="en-US" altLang="en-US" sz="1100" i="1" dirty="0" smtClean="0"/>
              <a:t>What are some of the reasons that you use drugs?  </a:t>
            </a:r>
          </a:p>
          <a:p>
            <a:r>
              <a:rPr lang="en-US" altLang="en-US" sz="1100" i="1" dirty="0" smtClean="0"/>
              <a:t>The assessment test that you took indicated that your problem severity score put you in a moderate to severe drug use range.  How do you feel about this?  </a:t>
            </a:r>
            <a:endParaRPr lang="en-US" altLang="en-US" sz="1100" dirty="0" smtClean="0"/>
          </a:p>
          <a:p>
            <a:endParaRPr lang="en-US" altLang="en-US" sz="1100" dirty="0" smtClean="0"/>
          </a:p>
          <a:p>
            <a:r>
              <a:rPr lang="en-US" altLang="en-US" sz="1100" dirty="0" smtClean="0"/>
              <a:t>Also, review with the client answers to select items in Park II of the questionnaire, which assesses problem recognition.  Probe for indications that the client might have insights that their drug use could be a problem and that he or she may be willing to change.    Example:  items </a:t>
            </a:r>
            <a:r>
              <a:rPr lang="en-US" altLang="en-US" sz="1100" dirty="0" smtClean="0">
                <a:solidFill>
                  <a:srgbClr val="4D4D4D"/>
                </a:solidFill>
              </a:rPr>
              <a:t>7, 10, 12, 18 and 19.</a:t>
            </a:r>
          </a:p>
        </p:txBody>
      </p:sp>
    </p:spTree>
    <p:extLst>
      <p:ext uri="{BB962C8B-B14F-4D97-AF65-F5344CB8AC3E}">
        <p14:creationId xmlns:p14="http://schemas.microsoft.com/office/powerpoint/2010/main" val="39432442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AD475B1-B112-4012-83CD-F3D2AD88B176}" type="slidenum">
              <a:rPr lang="en-US" altLang="en-US" sz="1200"/>
              <a:pPr/>
              <a:t>34</a:t>
            </a:fld>
            <a:endParaRPr lang="en-US" altLang="en-US" sz="120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How does this background information lead to assessing a client’s stage of change?  There are several research measures in the literature.  However, I recommend using a very simple procedure:  ask the teenage client to rate oneself on this 1 to 10 “ready to change” scale.  A “1” means the client is not ready.  A “10” reflects that the client is very ready.  Most teenage clients are in the pre-contemplation or contemplation stage.  Thus, it is typical to see the adolescent record a score of 2 or 3.  It is rare to find adolescent clients who are in the preparation or action stage of change, which would be indicated by high scores on our scale (e.g., 6 or higher).  Use this scale as a handy gauge for estimating your client’s stage of change, and then respond accordingly. </a:t>
            </a:r>
          </a:p>
          <a:p>
            <a:endParaRPr lang="en-US" altLang="en-US" smtClean="0"/>
          </a:p>
          <a:p>
            <a:r>
              <a:rPr lang="en-US" altLang="en-US" smtClean="0"/>
              <a:t>This scale can be used multiple times in counseling/therapy to see the client’s Readiness to Change, change over time.</a:t>
            </a:r>
          </a:p>
        </p:txBody>
      </p:sp>
    </p:spTree>
    <p:extLst>
      <p:ext uri="{BB962C8B-B14F-4D97-AF65-F5344CB8AC3E}">
        <p14:creationId xmlns:p14="http://schemas.microsoft.com/office/powerpoint/2010/main" val="16125018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4B9F3A4-F6CF-4C0D-AB5F-3DA07AC90676}" type="slidenum">
              <a:rPr lang="en-US" altLang="en-US" sz="1200"/>
              <a:pPr/>
              <a:t>35</a:t>
            </a:fld>
            <a:endParaRPr lang="en-US" altLang="en-US" sz="120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response </a:t>
            </a:r>
            <a:r>
              <a:rPr lang="en-US" altLang="en-US" dirty="0" smtClean="0"/>
              <a:t>to the Readiness to Change question gives the counselor information on whether the adolescent is willing to make changes and guides the counselors approach to Goal  setting. </a:t>
            </a:r>
          </a:p>
          <a:p>
            <a:endParaRPr lang="en-US" altLang="en-US" dirty="0"/>
          </a:p>
          <a:p>
            <a:r>
              <a:rPr lang="en-US" altLang="en-US" dirty="0" smtClean="0"/>
              <a:t>The task of establishing goals is the most important component of the first meeting with the client.  Both the assessment data and results from the decisional balance exercise can be used to help the client identify goals about change.  There are several categories of goals to consider:  abstinence, risk or harm reduction, and monitoring use.  </a:t>
            </a:r>
          </a:p>
          <a:p>
            <a:endParaRPr lang="en-US" altLang="en-US" dirty="0" smtClean="0"/>
          </a:p>
          <a:p>
            <a:r>
              <a:rPr lang="en-US" altLang="en-US" dirty="0" smtClean="0"/>
              <a:t>Monitoring use is your fallback response if the client is not interested in setting any goals – for the clients who scored a “1” on the stage of assessment scale.  Monitoring use involves asking the client to simply keep track of his or her drug use for a period of time, such as, monitoring how many days the person has used during the past week, or how often the person has used multiple drugs during a drug use occasion.  Results from this exercise can be an eye opener for an individual as they become aware of how strong their drug habit is.  </a:t>
            </a:r>
          </a:p>
        </p:txBody>
      </p:sp>
    </p:spTree>
    <p:extLst>
      <p:ext uri="{BB962C8B-B14F-4D97-AF65-F5344CB8AC3E}">
        <p14:creationId xmlns:p14="http://schemas.microsoft.com/office/powerpoint/2010/main" val="2986136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E9D7F1D-B508-4FFE-ACC7-42651C273D06}" type="slidenum">
              <a:rPr lang="en-US" altLang="en-US" sz="1200"/>
              <a:pPr/>
              <a:t>36</a:t>
            </a:fld>
            <a:endParaRPr lang="en-US" altLang="en-US" sz="120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Another set of goals you can establish with a client pertains to changing behavior not directly related to drug use but which are likely to discourage continued drug use.  The data from the decisional balance exercise can be helpful here.  Examples of these type of goals include replacing the functional value of drug use, such as its social benefits and psychological benefits with a more appropriate response; strategizing with the client to restore privileges that might have been taken away because of drug use; and encouraging more involvement in pro-social activities that promote personal growth.  </a:t>
            </a:r>
          </a:p>
          <a:p>
            <a:endParaRPr lang="en-US" altLang="en-US" smtClean="0"/>
          </a:p>
          <a:p>
            <a:r>
              <a:rPr lang="en-US" altLang="en-US" smtClean="0"/>
              <a:t>It is important to write down the specific goals that have been negotiated during this session.  This worksheet can be used to chart progress and to discuss the possibility of adding new goals at the next meeting. </a:t>
            </a:r>
          </a:p>
          <a:p>
            <a:endParaRPr lang="en-US" altLang="en-US" smtClean="0"/>
          </a:p>
        </p:txBody>
      </p:sp>
    </p:spTree>
    <p:extLst>
      <p:ext uri="{BB962C8B-B14F-4D97-AF65-F5344CB8AC3E}">
        <p14:creationId xmlns:p14="http://schemas.microsoft.com/office/powerpoint/2010/main" val="31250412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82B23EF6-CBE6-4180-92EE-4ACD48B104A5}" type="slidenum">
              <a:rPr lang="en-US" altLang="en-US" sz="1200"/>
              <a:pPr/>
              <a:t>37</a:t>
            </a:fld>
            <a:endParaRPr lang="en-US" altLang="en-US" sz="1200"/>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session will involve a review of progress, trouble shooting, establishing longer terms goals, and a wrap-up. </a:t>
            </a:r>
          </a:p>
        </p:txBody>
      </p:sp>
    </p:spTree>
    <p:extLst>
      <p:ext uri="{BB962C8B-B14F-4D97-AF65-F5344CB8AC3E}">
        <p14:creationId xmlns:p14="http://schemas.microsoft.com/office/powerpoint/2010/main" val="1562987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Try to identify which of the refusal statements the client will most likely use?</a:t>
            </a:r>
          </a:p>
          <a:p>
            <a:r>
              <a:rPr lang="en-US" altLang="en-US" smtClean="0"/>
              <a:t>You can also role-play a couple of refusal situations.</a:t>
            </a:r>
          </a:p>
          <a:p>
            <a:endParaRPr lang="en-US" altLang="en-US" smtClean="0"/>
          </a:p>
          <a:p>
            <a:endParaRPr lang="en-US" altLang="en-US" smtClean="0"/>
          </a:p>
          <a:p>
            <a:r>
              <a:rPr lang="en-US" altLang="en-US" smtClean="0"/>
              <a:t>Reinforce the youth speak assertively and make eye contact, and need not feel guilty or weak about a decision  not to use. </a:t>
            </a:r>
          </a:p>
        </p:txBody>
      </p:sp>
      <p:sp>
        <p:nvSpPr>
          <p:cNvPr id="209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4437FF5-9CD2-40A7-B797-4AA2679C72CA}" type="slidenum">
              <a:rPr lang="en-US" altLang="en-US" sz="1200"/>
              <a:pPr/>
              <a:t>38</a:t>
            </a:fld>
            <a:endParaRPr lang="en-US" altLang="en-US" sz="1200"/>
          </a:p>
        </p:txBody>
      </p:sp>
    </p:spTree>
    <p:extLst>
      <p:ext uri="{BB962C8B-B14F-4D97-AF65-F5344CB8AC3E}">
        <p14:creationId xmlns:p14="http://schemas.microsoft.com/office/powerpoint/2010/main" val="3236766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28C7056-384F-4983-B8C3-C75311DCB417}" type="slidenum">
              <a:rPr lang="en-US" altLang="en-US" sz="1200"/>
              <a:pPr/>
              <a:t>39</a:t>
            </a:fld>
            <a:endParaRPr lang="en-US" altLang="en-US" sz="120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Text from the Facilitator's Guide (manual) of the Teen Intervene curriculum.</a:t>
            </a:r>
          </a:p>
        </p:txBody>
      </p:sp>
    </p:spTree>
    <p:extLst>
      <p:ext uri="{BB962C8B-B14F-4D97-AF65-F5344CB8AC3E}">
        <p14:creationId xmlns:p14="http://schemas.microsoft.com/office/powerpoint/2010/main" val="344496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xfrm>
            <a:off x="701040" y="4473892"/>
            <a:ext cx="5608320" cy="366045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YRBS – New York City dropped lifetime alcohol in 2005 and lifetime marijuana in 2009 from survey and added prescription drug use</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92">
              <a:defRPr>
                <a:solidFill>
                  <a:schemeClr val="tx1"/>
                </a:solidFill>
                <a:latin typeface="Arial" panose="020B0604020202020204" pitchFamily="34" charset="0"/>
              </a:defRPr>
            </a:lvl1pPr>
            <a:lvl2pPr marL="757066" indent="-291179" defTabSz="933392">
              <a:defRPr>
                <a:solidFill>
                  <a:schemeClr val="tx1"/>
                </a:solidFill>
                <a:latin typeface="Arial" panose="020B0604020202020204" pitchFamily="34" charset="0"/>
              </a:defRPr>
            </a:lvl2pPr>
            <a:lvl3pPr marL="1164717" indent="-232943" defTabSz="933392">
              <a:defRPr>
                <a:solidFill>
                  <a:schemeClr val="tx1"/>
                </a:solidFill>
                <a:latin typeface="Arial" panose="020B0604020202020204" pitchFamily="34" charset="0"/>
              </a:defRPr>
            </a:lvl3pPr>
            <a:lvl4pPr marL="1630604" indent="-232943" defTabSz="933392">
              <a:defRPr>
                <a:solidFill>
                  <a:schemeClr val="tx1"/>
                </a:solidFill>
                <a:latin typeface="Arial" panose="020B0604020202020204" pitchFamily="34" charset="0"/>
              </a:defRPr>
            </a:lvl4pPr>
            <a:lvl5pPr marL="2096491" indent="-232943" defTabSz="933392">
              <a:defRPr>
                <a:solidFill>
                  <a:schemeClr val="tx1"/>
                </a:solidFill>
                <a:latin typeface="Arial" panose="020B0604020202020204" pitchFamily="34" charset="0"/>
              </a:defRPr>
            </a:lvl5pPr>
            <a:lvl6pPr marL="2562377" indent="-232943" defTabSz="933392" eaLnBrk="0" fontAlgn="base" hangingPunct="0">
              <a:spcBef>
                <a:spcPct val="0"/>
              </a:spcBef>
              <a:spcAft>
                <a:spcPct val="0"/>
              </a:spcAft>
              <a:defRPr>
                <a:solidFill>
                  <a:schemeClr val="tx1"/>
                </a:solidFill>
                <a:latin typeface="Arial" panose="020B0604020202020204" pitchFamily="34" charset="0"/>
              </a:defRPr>
            </a:lvl6pPr>
            <a:lvl7pPr marL="3028264" indent="-232943" defTabSz="933392" eaLnBrk="0" fontAlgn="base" hangingPunct="0">
              <a:spcBef>
                <a:spcPct val="0"/>
              </a:spcBef>
              <a:spcAft>
                <a:spcPct val="0"/>
              </a:spcAft>
              <a:defRPr>
                <a:solidFill>
                  <a:schemeClr val="tx1"/>
                </a:solidFill>
                <a:latin typeface="Arial" panose="020B0604020202020204" pitchFamily="34" charset="0"/>
              </a:defRPr>
            </a:lvl7pPr>
            <a:lvl8pPr marL="3494151" indent="-232943" defTabSz="933392" eaLnBrk="0" fontAlgn="base" hangingPunct="0">
              <a:spcBef>
                <a:spcPct val="0"/>
              </a:spcBef>
              <a:spcAft>
                <a:spcPct val="0"/>
              </a:spcAft>
              <a:defRPr>
                <a:solidFill>
                  <a:schemeClr val="tx1"/>
                </a:solidFill>
                <a:latin typeface="Arial" panose="020B0604020202020204" pitchFamily="34" charset="0"/>
              </a:defRPr>
            </a:lvl8pPr>
            <a:lvl9pPr marL="3960038" indent="-232943" defTabSz="933392" eaLnBrk="0" fontAlgn="base" hangingPunct="0">
              <a:spcBef>
                <a:spcPct val="0"/>
              </a:spcBef>
              <a:spcAft>
                <a:spcPct val="0"/>
              </a:spcAft>
              <a:defRPr>
                <a:solidFill>
                  <a:schemeClr val="tx1"/>
                </a:solidFill>
                <a:latin typeface="Arial" panose="020B0604020202020204" pitchFamily="34" charset="0"/>
              </a:defRPr>
            </a:lvl9pPr>
          </a:lstStyle>
          <a:p>
            <a:fld id="{DAD94AA7-86AC-495E-A95E-F0043A18CD4A}" type="slidenum">
              <a:rPr lang="en-US" altLang="en-US"/>
              <a:pPr/>
              <a:t>4</a:t>
            </a:fld>
            <a:endParaRPr lang="en-US" altLang="en-US"/>
          </a:p>
        </p:txBody>
      </p:sp>
    </p:spTree>
    <p:extLst>
      <p:ext uri="{BB962C8B-B14F-4D97-AF65-F5344CB8AC3E}">
        <p14:creationId xmlns:p14="http://schemas.microsoft.com/office/powerpoint/2010/main" val="28503164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FA6DD4A-4AFB-44D4-9F2B-2988F663B8A5}" type="slidenum">
              <a:rPr lang="en-US" altLang="en-US" sz="1200"/>
              <a:pPr/>
              <a:t>40</a:t>
            </a:fld>
            <a:endParaRPr lang="en-US" altLang="en-US" sz="120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review of the client’s progress should also include a focus on his or her social supports.  The adolescent can be reminded that there are people in his or her life that may support their goals.  Help the client understand how to recognize who these supportive people are and how they can help, even if in limited ways.  Here are some probes.  </a:t>
            </a:r>
            <a:endParaRPr lang="en-US" altLang="en-US" i="1" smtClean="0"/>
          </a:p>
          <a:p>
            <a:endParaRPr lang="en-US" altLang="en-US" i="1" smtClean="0"/>
          </a:p>
          <a:p>
            <a:r>
              <a:rPr lang="en-US" altLang="en-US" i="1" smtClean="0"/>
              <a:t>Who do you think can support your choice not to use alcohol or other drugs?  </a:t>
            </a:r>
          </a:p>
          <a:p>
            <a:r>
              <a:rPr lang="en-US" altLang="en-US" i="1" smtClean="0"/>
              <a:t>What type of support would be most helpful for you?  Think of people who have been helpful to you in the past, such as friends, family, or other people that you know.  </a:t>
            </a:r>
          </a:p>
          <a:p>
            <a:r>
              <a:rPr lang="en-US" altLang="en-US" i="1" smtClean="0"/>
              <a:t>Find people who are not biased, those who will not pick sides.  If you can’t think of people who can be of help to you now, think of those who may be helpful to you later on.</a:t>
            </a:r>
            <a:r>
              <a:rPr lang="en-US" altLang="en-US" smtClean="0"/>
              <a:t> </a:t>
            </a:r>
          </a:p>
          <a:p>
            <a:endParaRPr lang="en-US" altLang="en-US" smtClean="0">
              <a:solidFill>
                <a:srgbClr val="0000FF"/>
              </a:solidFill>
            </a:endParaRPr>
          </a:p>
          <a:p>
            <a:r>
              <a:rPr lang="en-US" altLang="en-US" smtClean="0">
                <a:solidFill>
                  <a:srgbClr val="0000FF"/>
                </a:solidFill>
              </a:rPr>
              <a:t>You may also ask the client “Are there individuals </a:t>
            </a:r>
            <a:r>
              <a:rPr lang="en-US" altLang="en-US" u="sng" smtClean="0">
                <a:solidFill>
                  <a:srgbClr val="0000FF"/>
                </a:solidFill>
              </a:rPr>
              <a:t>you</a:t>
            </a:r>
            <a:r>
              <a:rPr lang="en-US" altLang="en-US" smtClean="0">
                <a:solidFill>
                  <a:srgbClr val="0000FF"/>
                </a:solidFill>
              </a:rPr>
              <a:t> can support?  Help out?”  </a:t>
            </a:r>
            <a:r>
              <a:rPr lang="en-US" altLang="en-US" smtClean="0"/>
              <a:t>  It has been found in the general research literature that youth report that they found it helpful to help out others as a part of their own recovery.</a:t>
            </a:r>
          </a:p>
        </p:txBody>
      </p:sp>
    </p:spTree>
    <p:extLst>
      <p:ext uri="{BB962C8B-B14F-4D97-AF65-F5344CB8AC3E}">
        <p14:creationId xmlns:p14="http://schemas.microsoft.com/office/powerpoint/2010/main" val="12285414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71A699D-FD03-404E-B9F0-2782030FAE0D}" type="slidenum">
              <a:rPr lang="en-US" altLang="en-US" sz="1200"/>
              <a:pPr/>
              <a:t>41</a:t>
            </a:fld>
            <a:endParaRPr lang="en-US" altLang="en-US" sz="1200"/>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parent session covers several topics, including an introduction, family life, parenting, and helping the adolescent with goal attainment.  If possible, administer the Parent Questionnaire prior to the session. </a:t>
            </a:r>
          </a:p>
        </p:txBody>
      </p:sp>
    </p:spTree>
    <p:extLst>
      <p:ext uri="{BB962C8B-B14F-4D97-AF65-F5344CB8AC3E}">
        <p14:creationId xmlns:p14="http://schemas.microsoft.com/office/powerpoint/2010/main" val="486501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4F643A62-D8C0-4B17-BBE8-A33FC751EE25}" type="slidenum">
              <a:rPr lang="en-US" altLang="en-US" sz="1200"/>
              <a:pPr/>
              <a:t>42</a:t>
            </a:fld>
            <a:endParaRPr lang="en-US" altLang="en-US" sz="120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Note: This is background material to discuss with the trainees (workshop participants); not to be specifically discussed with the parent. </a:t>
            </a:r>
          </a:p>
          <a:p>
            <a:endParaRPr lang="en-US" altLang="en-US" smtClean="0"/>
          </a:p>
          <a:p>
            <a:r>
              <a:rPr lang="en-US" altLang="en-US" smtClean="0"/>
              <a:t>A major issue pertaining to being a good parent is to balance support and </a:t>
            </a:r>
            <a:r>
              <a:rPr lang="en-US" altLang="en-US" smtClean="0">
                <a:solidFill>
                  <a:srgbClr val="0000FF"/>
                </a:solidFill>
              </a:rPr>
              <a:t>discipline</a:t>
            </a:r>
            <a:r>
              <a:rPr lang="en-US" altLang="en-US" smtClean="0"/>
              <a:t>/monitoring.  Let’s review this principle by discussing what are parenting behaviors that are in the “desired” category in which a parent is good at both support and monitoring. </a:t>
            </a:r>
          </a:p>
          <a:p>
            <a:endParaRPr lang="en-US" altLang="en-US" smtClean="0"/>
          </a:p>
          <a:p>
            <a:r>
              <a:rPr lang="en-US" altLang="en-US" smtClean="0"/>
              <a:t>Desired  =  be emotionally supportive and involved in the adolescent’s life,  and also be good at monitoring and having consistent and appropriate rules and expectations for the teenage.</a:t>
            </a:r>
          </a:p>
          <a:p>
            <a:endParaRPr lang="en-US" altLang="en-US" smtClean="0"/>
          </a:p>
          <a:p>
            <a:endParaRPr lang="en-US" altLang="en-US" b="1" smtClean="0">
              <a:solidFill>
                <a:srgbClr val="0000FF"/>
              </a:solidFill>
            </a:endParaRPr>
          </a:p>
        </p:txBody>
      </p:sp>
    </p:spTree>
    <p:extLst>
      <p:ext uri="{BB962C8B-B14F-4D97-AF65-F5344CB8AC3E}">
        <p14:creationId xmlns:p14="http://schemas.microsoft.com/office/powerpoint/2010/main" val="29422064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720EF30-27DC-4BDE-916F-972AF806A385}" type="slidenum">
              <a:rPr lang="en-US" altLang="en-US" sz="1200"/>
              <a:pPr/>
              <a:t>43</a:t>
            </a:fld>
            <a:endParaRPr lang="en-US" altLang="en-US" sz="1200"/>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After this basic introductory discussion, then explore with the parents their relationship with their child using the Parent Worksheet.</a:t>
            </a:r>
          </a:p>
          <a:p>
            <a:endParaRPr lang="en-US" altLang="en-US" smtClean="0"/>
          </a:p>
          <a:p>
            <a:r>
              <a:rPr lang="en-US" altLang="en-US" smtClean="0"/>
              <a:t>Use the Worksheet as a </a:t>
            </a:r>
            <a:r>
              <a:rPr lang="en-US" altLang="en-US" b="1" smtClean="0"/>
              <a:t>small group exercise.  </a:t>
            </a:r>
            <a:r>
              <a:rPr lang="en-US" altLang="en-US" smtClean="0"/>
              <a:t>Have participants pair-off and role play, with one as the counselor and one as a parent.  After about 10 minutes of role-playing, lead a group discussion.</a:t>
            </a:r>
          </a:p>
          <a:p>
            <a:endParaRPr lang="en-US" altLang="en-US" smtClean="0"/>
          </a:p>
          <a:p>
            <a:r>
              <a:rPr lang="en-US" altLang="en-US" i="1" smtClean="0"/>
              <a:t>How did this go?</a:t>
            </a:r>
            <a:br>
              <a:rPr lang="en-US" altLang="en-US" i="1" smtClean="0"/>
            </a:br>
            <a:r>
              <a:rPr lang="en-US" altLang="en-US" i="1" smtClean="0"/>
              <a:t>Do you see the aim of this worksheet?</a:t>
            </a:r>
          </a:p>
          <a:p>
            <a:endParaRPr lang="en-US" altLang="en-US" smtClean="0"/>
          </a:p>
        </p:txBody>
      </p:sp>
    </p:spTree>
    <p:extLst>
      <p:ext uri="{BB962C8B-B14F-4D97-AF65-F5344CB8AC3E}">
        <p14:creationId xmlns:p14="http://schemas.microsoft.com/office/powerpoint/2010/main" val="22162533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71A699D-FD03-404E-B9F0-2782030FAE0D}" type="slidenum">
              <a:rPr lang="en-US" altLang="en-US" sz="1200">
                <a:solidFill>
                  <a:srgbClr val="000000"/>
                </a:solidFill>
              </a:rPr>
              <a:pPr/>
              <a:t>44</a:t>
            </a:fld>
            <a:endParaRPr lang="en-US" altLang="en-US" sz="1200">
              <a:solidFill>
                <a:srgbClr val="000000"/>
              </a:solidFill>
            </a:endParaRPr>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0840682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ABC71AD6-896F-4203-990F-92D357933450}" type="slidenum">
              <a:rPr lang="en-US" altLang="en-US" sz="1200"/>
              <a:pPr/>
              <a:t>45</a:t>
            </a:fld>
            <a:endParaRPr lang="en-US" altLang="en-US" sz="1200"/>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fifth step for this session is to review (or administer and review) the Parent Questionnaire.  Do not score this; review answers to select questions.  Recommendation: review answer to items 5, 7 and 10.</a:t>
            </a:r>
          </a:p>
        </p:txBody>
      </p:sp>
    </p:spTree>
    <p:extLst>
      <p:ext uri="{BB962C8B-B14F-4D97-AF65-F5344CB8AC3E}">
        <p14:creationId xmlns:p14="http://schemas.microsoft.com/office/powerpoint/2010/main" val="25065800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C56F77B-F3EE-4CF4-BA1C-107F97C027BF}" type="slidenum">
              <a:rPr lang="en-US" altLang="en-US" sz="1200"/>
              <a:pPr/>
              <a:t>46</a:t>
            </a:fld>
            <a:endParaRPr lang="en-US" altLang="en-US" sz="1200"/>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Wrap-up this portion of the meeting by reviewing the session and emphasizing how the parent can help promote the child’s goals.  This may include the following:  improving parental discipline, such as ensuring that discipline is consistent and appropriate; increasing positive and supportive behaviors by the parents; and improving attitudes and behaviors regarding their own use of drugs. </a:t>
            </a:r>
          </a:p>
        </p:txBody>
      </p:sp>
    </p:spTree>
    <p:extLst>
      <p:ext uri="{BB962C8B-B14F-4D97-AF65-F5344CB8AC3E}">
        <p14:creationId xmlns:p14="http://schemas.microsoft.com/office/powerpoint/2010/main" val="23484616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00CCE790-C422-4639-803B-F56D14C1CEB5}" type="slidenum">
              <a:rPr lang="en-US" altLang="en-US" sz="1200">
                <a:solidFill>
                  <a:prstClr val="black"/>
                </a:solidFill>
              </a:rPr>
              <a:pPr/>
              <a:t>47</a:t>
            </a:fld>
            <a:endParaRPr lang="en-US" altLang="en-US" sz="1200">
              <a:solidFill>
                <a:prstClr val="black"/>
              </a:solidFill>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discuss booster sessions.  Many adolescents and families may benefit from a booster </a:t>
            </a:r>
            <a:r>
              <a:rPr lang="en-US" altLang="en-US" smtClean="0">
                <a:solidFill>
                  <a:srgbClr val="0000FF"/>
                </a:solidFill>
              </a:rPr>
              <a:t>session</a:t>
            </a:r>
            <a:r>
              <a:rPr lang="en-US" altLang="en-US" smtClean="0"/>
              <a:t>. This booster </a:t>
            </a:r>
            <a:r>
              <a:rPr lang="en-US" altLang="en-US" smtClean="0">
                <a:solidFill>
                  <a:srgbClr val="0000FF"/>
                </a:solidFill>
              </a:rPr>
              <a:t>session</a:t>
            </a:r>
            <a:r>
              <a:rPr lang="en-US" altLang="en-US" smtClean="0"/>
              <a:t> should focus on the adolescent, but it may be appropriate for this meeting to include both the adolescent and parent.  Topics for the booster </a:t>
            </a:r>
            <a:r>
              <a:rPr lang="en-US" altLang="en-US" smtClean="0">
                <a:solidFill>
                  <a:srgbClr val="0000FF"/>
                </a:solidFill>
              </a:rPr>
              <a:t>session</a:t>
            </a:r>
            <a:r>
              <a:rPr lang="en-US" altLang="en-US" smtClean="0"/>
              <a:t> include:  revisiting the stage of change score; revisiting the decisional balance exercise; reviewing progress with goals; and strategizing ways to address problems with achieving goals.  Consider a booster at about 1 - 3 months after the final session. </a:t>
            </a:r>
          </a:p>
          <a:p>
            <a:r>
              <a:rPr lang="en-US" altLang="en-US" smtClean="0">
                <a:solidFill>
                  <a:srgbClr val="0000FF"/>
                </a:solidFill>
              </a:rPr>
              <a:t>Teen Intervene provides the flexibility to schedule booster or follow up sessions after a shorter period of time e.g., two weeks if  clinically indicated.</a:t>
            </a:r>
          </a:p>
          <a:p>
            <a:endParaRPr lang="en-US" altLang="en-US" smtClean="0"/>
          </a:p>
          <a:p>
            <a:endParaRPr lang="en-US" altLang="en-US" smtClean="0"/>
          </a:p>
          <a:p>
            <a:endParaRPr lang="en-US" altLang="en-US" smtClean="0"/>
          </a:p>
        </p:txBody>
      </p:sp>
    </p:spTree>
    <p:extLst>
      <p:ext uri="{BB962C8B-B14F-4D97-AF65-F5344CB8AC3E}">
        <p14:creationId xmlns:p14="http://schemas.microsoft.com/office/powerpoint/2010/main" val="33173156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281DB20-3FBA-4677-9DC8-E09923BAD531}" type="slidenum">
              <a:rPr lang="en-US" altLang="en-US" sz="1200">
                <a:solidFill>
                  <a:prstClr val="black"/>
                </a:solidFill>
              </a:rPr>
              <a:pPr/>
              <a:t>48</a:t>
            </a:fld>
            <a:endParaRPr lang="en-US" altLang="en-US" sz="1200">
              <a:solidFill>
                <a:prstClr val="black"/>
              </a:solidFill>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smtClean="0"/>
              <a:t>Another question often asked is how to address referral needs.  Clearly, if there is no progress with the client, a referral to a more intensive treatment may be indicated.  Also, some youth may need a referral for their co-existing mental health problems, and some families may need extended family therapy. </a:t>
            </a:r>
          </a:p>
          <a:p>
            <a:pPr>
              <a:lnSpc>
                <a:spcPct val="90000"/>
              </a:lnSpc>
            </a:pPr>
            <a:endParaRPr lang="en-US" altLang="en-US" dirty="0" smtClean="0"/>
          </a:p>
          <a:p>
            <a:pPr>
              <a:lnSpc>
                <a:spcPct val="90000"/>
              </a:lnSpc>
            </a:pPr>
            <a:r>
              <a:rPr lang="en-US" altLang="en-US" dirty="0" smtClean="0"/>
              <a:t>You will stand a better chance of making a successful referral to AOD treatment if the parent is involved in the sessions.</a:t>
            </a:r>
          </a:p>
          <a:p>
            <a:pPr>
              <a:lnSpc>
                <a:spcPct val="90000"/>
              </a:lnSpc>
            </a:pPr>
            <a:endParaRPr lang="en-US" altLang="en-US" dirty="0" smtClean="0"/>
          </a:p>
          <a:p>
            <a:pPr>
              <a:lnSpc>
                <a:spcPct val="90000"/>
              </a:lnSpc>
            </a:pPr>
            <a:r>
              <a:rPr lang="en-US" altLang="en-US" dirty="0" smtClean="0"/>
              <a:t>OASAS 2014 Prevention Guidelines - Providers should have established relationships with an addiction treatment program and mental health program to be able to make referrals to for assessment and treatment, if warranted.</a:t>
            </a:r>
          </a:p>
          <a:p>
            <a:pPr>
              <a:lnSpc>
                <a:spcPct val="90000"/>
              </a:lnSpc>
            </a:pPr>
            <a:endParaRPr lang="en-US" altLang="en-US" dirty="0"/>
          </a:p>
          <a:p>
            <a:pPr>
              <a:lnSpc>
                <a:spcPct val="90000"/>
              </a:lnSpc>
            </a:pPr>
            <a:endParaRPr lang="en-US" altLang="en-US" dirty="0" smtClean="0"/>
          </a:p>
          <a:p>
            <a:pPr>
              <a:lnSpc>
                <a:spcPct val="90000"/>
              </a:lnSpc>
            </a:pPr>
            <a:endParaRPr lang="en-US" altLang="en-US" dirty="0" smtClean="0"/>
          </a:p>
        </p:txBody>
      </p:sp>
    </p:spTree>
    <p:extLst>
      <p:ext uri="{BB962C8B-B14F-4D97-AF65-F5344CB8AC3E}">
        <p14:creationId xmlns:p14="http://schemas.microsoft.com/office/powerpoint/2010/main" val="1328200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171A699D-FD03-404E-B9F0-2782030FAE0D}" type="slidenum">
              <a:rPr lang="en-US" altLang="en-US" sz="1200">
                <a:solidFill>
                  <a:srgbClr val="000000"/>
                </a:solidFill>
              </a:rPr>
              <a:pPr/>
              <a:t>49</a:t>
            </a:fld>
            <a:endParaRPr lang="en-US" altLang="en-US" sz="1200">
              <a:solidFill>
                <a:srgbClr val="000000"/>
              </a:solidFill>
            </a:endParaRPr>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5031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D0B97D4-4EEF-4B6B-BA76-2254CD269738}" type="slidenum">
              <a:rPr lang="en-US" altLang="en-US" sz="1200"/>
              <a:pPr/>
              <a:t>5</a:t>
            </a:fld>
            <a:endParaRPr lang="en-US" altLang="en-US" sz="120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review some terminology.  The term “adolescence” will refer to the conventional age range of 12 to 19 years.  However, many young adults are developmentally more similar to adolescents than to adults and, thus, this workshop may be relevant when working with young people who are in the 20-24-year old range.  </a:t>
            </a:r>
          </a:p>
          <a:p>
            <a:r>
              <a:rPr lang="en-US" altLang="en-US" smtClean="0"/>
              <a:t>My reference to the term “drugs” will refer to alcohol and other drugs, unless otherwise specified.  </a:t>
            </a:r>
          </a:p>
          <a:p>
            <a:r>
              <a:rPr lang="en-US" altLang="en-US" smtClean="0"/>
              <a:t>The term “brief intervention,” which will get defined in more detail later, refers to indicated prevention or short, time-limited therapy. </a:t>
            </a:r>
          </a:p>
        </p:txBody>
      </p:sp>
    </p:spTree>
    <p:extLst>
      <p:ext uri="{BB962C8B-B14F-4D97-AF65-F5344CB8AC3E}">
        <p14:creationId xmlns:p14="http://schemas.microsoft.com/office/powerpoint/2010/main" val="4387873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FC8D1E83-76D0-4E7C-8FF5-5E331BE9AE91}" type="slidenum">
              <a:rPr lang="en-US" altLang="en-US" sz="1200"/>
              <a:pPr/>
              <a:t>50</a:t>
            </a:fld>
            <a:endParaRPr lang="en-US" altLang="en-US" sz="1200"/>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xfrm>
            <a:off x="934932" y="4415156"/>
            <a:ext cx="5140537" cy="44944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404" indent="-231404"/>
            <a:r>
              <a:rPr lang="en-US" altLang="en-US" smtClean="0"/>
              <a:t>It is helpful if you can administer to the adolescent the Client Questionnaire and to the parent the Parent Questionnaire prior to their respective first sessions.  </a:t>
            </a:r>
          </a:p>
          <a:p>
            <a:pPr marL="231404" indent="-231404"/>
            <a:endParaRPr lang="en-US" altLang="en-US" smtClean="0"/>
          </a:p>
          <a:p>
            <a:pPr marL="231404" indent="-231404"/>
            <a:r>
              <a:rPr lang="en-US" altLang="en-US" smtClean="0"/>
              <a:t>Because sessions can be 60-75 minutes, consider dividing them in two when you know that your time allotment is less.  For example, you may take 6 meetings to complete the 3 sessions.  </a:t>
            </a:r>
          </a:p>
          <a:p>
            <a:pPr marL="231404" indent="-231404"/>
            <a:endParaRPr lang="en-US" altLang="en-US" smtClean="0">
              <a:solidFill>
                <a:srgbClr val="4D4D4D"/>
              </a:solidFill>
            </a:endParaRPr>
          </a:p>
          <a:p>
            <a:pPr marL="231404" indent="-231404"/>
            <a:endParaRPr lang="en-US" altLang="en-US" smtClean="0">
              <a:solidFill>
                <a:schemeClr val="accent2"/>
              </a:solidFill>
            </a:endParaRPr>
          </a:p>
        </p:txBody>
      </p:sp>
    </p:spTree>
    <p:extLst>
      <p:ext uri="{BB962C8B-B14F-4D97-AF65-F5344CB8AC3E}">
        <p14:creationId xmlns:p14="http://schemas.microsoft.com/office/powerpoint/2010/main" val="6586083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FCD1B6E6-F89B-4280-A1C6-E0373596CEB3}" type="slidenum">
              <a:rPr lang="en-US" altLang="en-US" sz="1200"/>
              <a:pPr/>
              <a:t>51</a:t>
            </a:fld>
            <a:endParaRPr lang="en-US" altLang="en-US" sz="1200"/>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xfrm>
            <a:off x="934932" y="4267720"/>
            <a:ext cx="5140537" cy="43311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404" indent="-231404">
              <a:lnSpc>
                <a:spcPct val="90000"/>
              </a:lnSpc>
              <a:buFont typeface="Arial" panose="020B0604020202020204" pitchFamily="34" charset="0"/>
              <a:buChar char="•"/>
            </a:pPr>
            <a:r>
              <a:rPr lang="en-US" altLang="en-US" sz="1000" dirty="0"/>
              <a:t>Can a brief intervention be conducted as group therapy?  There are some examples in the literature using this approach in a small group setting.  The specific clinical strategies described are generally adaptable to a group application.  Ideally, the size of the group should be no more than five adolescents, and it is not advisable to mix the group with boys and girls.  Also, each group session should be at least about two hours, given the need to address each group member’s concerns and to establish relevant goals for each client.  It is not recommended to rotate new members into an ongoing group because doing so can be disruptive.  </a:t>
            </a:r>
            <a:endParaRPr lang="en-US" altLang="en-US" sz="1000" u="sng" dirty="0"/>
          </a:p>
          <a:p>
            <a:pPr marL="231404" indent="-231404">
              <a:lnSpc>
                <a:spcPct val="90000"/>
              </a:lnSpc>
              <a:buFont typeface="Arial" panose="020B0604020202020204" pitchFamily="34" charset="0"/>
              <a:buChar char="•"/>
            </a:pPr>
            <a:r>
              <a:rPr lang="en-US" altLang="en-US" sz="1000" dirty="0"/>
              <a:t>There are challenges to conducting group therapy.  Here are two important issues to consider:  </a:t>
            </a:r>
          </a:p>
          <a:p>
            <a:pPr marL="231404" indent="-231404">
              <a:lnSpc>
                <a:spcPct val="90000"/>
              </a:lnSpc>
              <a:buFont typeface="Arial" panose="020B0604020202020204" pitchFamily="34" charset="0"/>
              <a:buChar char="•"/>
            </a:pPr>
            <a:r>
              <a:rPr lang="en-US" altLang="en-US" sz="1000" dirty="0"/>
              <a:t>What steps can a counselor take to ensure that the intervention is relevant and personalized for group members?  </a:t>
            </a:r>
          </a:p>
          <a:p>
            <a:pPr marL="231404" indent="-231404">
              <a:lnSpc>
                <a:spcPct val="90000"/>
              </a:lnSpc>
              <a:buFont typeface="Arial" panose="020B0604020202020204" pitchFamily="34" charset="0"/>
              <a:buChar char="•"/>
            </a:pPr>
            <a:r>
              <a:rPr lang="en-US" altLang="en-US" sz="1000" dirty="0"/>
              <a:t>If there are disruptive members in the group, how can the counselor minimize this group contagion effect?  </a:t>
            </a:r>
          </a:p>
          <a:p>
            <a:pPr marL="231404" indent="-231404">
              <a:lnSpc>
                <a:spcPct val="90000"/>
              </a:lnSpc>
              <a:buFont typeface="Arial" panose="020B0604020202020204" pitchFamily="34" charset="0"/>
              <a:buChar char="•"/>
            </a:pPr>
            <a:r>
              <a:rPr lang="en-US" altLang="en-US" sz="1000" dirty="0"/>
              <a:t>Conducting a brief intervention in a group setting requires sharp skills as a counselor/therapist.  It is advisable that you gain experience in conducting group counseling prior to using a Teen Intervene in a group format.  </a:t>
            </a:r>
          </a:p>
          <a:p>
            <a:pPr marL="231404" indent="-231404">
              <a:lnSpc>
                <a:spcPct val="90000"/>
              </a:lnSpc>
              <a:buFont typeface="Arial" panose="020B0604020202020204" pitchFamily="34" charset="0"/>
              <a:buChar char="•"/>
            </a:pPr>
            <a:r>
              <a:rPr lang="en-US" altLang="en-US" sz="1000" dirty="0"/>
              <a:t>Experienced counselors/therapists should be able to integrate this information into their clinical repertoire.  For less experienced counselors, it is advisable to seek supervision as you practice applying these intervention skills. </a:t>
            </a:r>
          </a:p>
          <a:p>
            <a:pPr marL="231404" indent="-231404">
              <a:lnSpc>
                <a:spcPct val="90000"/>
              </a:lnSpc>
              <a:buFont typeface="Arial" panose="020B0604020202020204" pitchFamily="34" charset="0"/>
              <a:buChar char="•"/>
            </a:pPr>
            <a:r>
              <a:rPr lang="en-US" sz="1000" b="1" dirty="0" smtClean="0"/>
              <a:t>MET/CBT5—</a:t>
            </a:r>
            <a:r>
              <a:rPr lang="en-US" sz="1000" dirty="0" smtClean="0"/>
              <a:t>This </a:t>
            </a:r>
            <a:r>
              <a:rPr lang="en-US" sz="1000" dirty="0"/>
              <a:t>is the five-session </a:t>
            </a:r>
            <a:r>
              <a:rPr lang="en-US" sz="1000" dirty="0" smtClean="0"/>
              <a:t>treatment. </a:t>
            </a:r>
            <a:r>
              <a:rPr lang="en-US" sz="1000" dirty="0"/>
              <a:t>It comprises two individual sessions of motivational enhancement therapy (MET) and </a:t>
            </a:r>
            <a:r>
              <a:rPr lang="en-US" sz="1000" b="1" u="sng" dirty="0"/>
              <a:t>three group sessions </a:t>
            </a:r>
            <a:r>
              <a:rPr lang="en-US" sz="1000" dirty="0"/>
              <a:t>of cognitive behavioral therapy (CBT). The MET sessions focus on factors that motivate clients to change. In the CBT sessions, clients learn skills to cope with problems and meet their needs in ways that do not involve turning to marijuana or alcohol. </a:t>
            </a:r>
            <a:endParaRPr lang="en-US" sz="1000" dirty="0" smtClean="0"/>
          </a:p>
          <a:p>
            <a:pPr marL="231404" indent="-231404">
              <a:lnSpc>
                <a:spcPct val="90000"/>
              </a:lnSpc>
              <a:buFont typeface="Arial" panose="020B0604020202020204" pitchFamily="34" charset="0"/>
              <a:buChar char="•"/>
            </a:pPr>
            <a:r>
              <a:rPr lang="en-US" altLang="en-US" sz="1000" dirty="0">
                <a:hlinkClick r:id="rId3"/>
              </a:rPr>
              <a:t>http://store.samhsa.gov/product/Adolescent-Cannabis-Users-Motivational-Enhancement-and-Cognitive-Behavioral-Therapy/SMA05-4010</a:t>
            </a:r>
            <a:endParaRPr lang="en-US" sz="1000" dirty="0"/>
          </a:p>
          <a:p>
            <a:pPr marL="231404" indent="-231404">
              <a:lnSpc>
                <a:spcPct val="90000"/>
              </a:lnSpc>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7370084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68B376C-EF33-4B7E-ADDD-C785FB46C22B}" type="slidenum">
              <a:rPr lang="en-US" altLang="en-US" sz="1200"/>
              <a:pPr/>
              <a:t>52</a:t>
            </a:fld>
            <a:endParaRPr lang="en-US" altLang="en-US" sz="1200"/>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97382" lvl="1" indent="-231404" eaLnBrk="1" hangingPunct="1">
              <a:lnSpc>
                <a:spcPct val="90000"/>
              </a:lnSpc>
              <a:spcBef>
                <a:spcPct val="50000"/>
              </a:spcBef>
            </a:pPr>
            <a:endParaRPr lang="en-US" altLang="en-US" dirty="0" smtClean="0">
              <a:solidFill>
                <a:srgbClr val="4D4D4D"/>
              </a:solidFill>
            </a:endParaRPr>
          </a:p>
          <a:p>
            <a:pPr marL="231404" indent="-231404">
              <a:lnSpc>
                <a:spcPct val="90000"/>
              </a:lnSpc>
            </a:pPr>
            <a:r>
              <a:rPr lang="en-US" dirty="0"/>
              <a:t>Presently 98 OASAS funded PRUs (60 providers) are delivering Teen Intervene</a:t>
            </a:r>
            <a:r>
              <a:rPr lang="en-US" dirty="0" smtClean="0"/>
              <a:t>.</a:t>
            </a:r>
          </a:p>
          <a:p>
            <a:pPr marL="231404" indent="-231404">
              <a:lnSpc>
                <a:spcPct val="90000"/>
              </a:lnSpc>
            </a:pPr>
            <a:endParaRPr lang="en-US" altLang="en-US" dirty="0" smtClean="0">
              <a:solidFill>
                <a:srgbClr val="4D4D4D"/>
              </a:solidFill>
            </a:endParaRPr>
          </a:p>
          <a:p>
            <a:pPr marL="231404" indent="-231404">
              <a:lnSpc>
                <a:spcPct val="90000"/>
              </a:lnSpc>
            </a:pPr>
            <a:r>
              <a:rPr lang="en-US" altLang="en-US" dirty="0" smtClean="0">
                <a:solidFill>
                  <a:srgbClr val="4D4D4D"/>
                </a:solidFill>
              </a:rPr>
              <a:t>There are two additional issues to discuss in more detail – school policies and fidelity.</a:t>
            </a:r>
            <a:endParaRPr lang="en-US" altLang="en-US" dirty="0" smtClean="0"/>
          </a:p>
          <a:p>
            <a:pPr marL="231404" indent="-231404">
              <a:lnSpc>
                <a:spcPct val="90000"/>
              </a:lnSpc>
            </a:pPr>
            <a:endParaRPr lang="en-US" altLang="en-US" dirty="0" smtClean="0"/>
          </a:p>
        </p:txBody>
      </p:sp>
    </p:spTree>
    <p:extLst>
      <p:ext uri="{BB962C8B-B14F-4D97-AF65-F5344CB8AC3E}">
        <p14:creationId xmlns:p14="http://schemas.microsoft.com/office/powerpoint/2010/main" val="38334470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062A128-7C26-4A06-8A67-1A29C0B8FA1D}" type="slidenum">
              <a:rPr lang="en-US" altLang="en-US" sz="1200">
                <a:solidFill>
                  <a:srgbClr val="000000"/>
                </a:solidFill>
              </a:rPr>
              <a:pPr/>
              <a:t>53</a:t>
            </a:fld>
            <a:endParaRPr lang="en-US" altLang="en-US" sz="1200">
              <a:solidFill>
                <a:srgbClr val="000000"/>
              </a:solidFill>
            </a:endParaRPr>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404" indent="-231404">
              <a:lnSpc>
                <a:spcPct val="90000"/>
              </a:lnSpc>
            </a:pPr>
            <a:r>
              <a:rPr lang="en-US" altLang="en-US" smtClean="0"/>
              <a:t>Windsor High School ’s Policies Governing Participation on Athletic Teams Training Rules:</a:t>
            </a:r>
          </a:p>
          <a:p>
            <a:pPr marL="231404" indent="-231404">
              <a:lnSpc>
                <a:spcPct val="90000"/>
              </a:lnSpc>
            </a:pPr>
            <a:r>
              <a:rPr lang="en-US" altLang="en-US" smtClean="0"/>
              <a:t>The use or possession of alcohol drugs and tobacco are prohibited. The giving or selling of tobacco/alcohol/drugs to another student or minor is prohibited. Such use shall include smoking, chewing, or any other form of ingestion. The use or possession of drugs is a criminal offense. Student athletes found guilty of such use or possession will be suspended from contests for 1/3 of the season for the first offense, and will be removed from the team for the remainder of the season for a subsequent offense (suspension for rest of season for drugs). </a:t>
            </a:r>
          </a:p>
          <a:p>
            <a:pPr marL="231404" indent="-231404">
              <a:lnSpc>
                <a:spcPct val="90000"/>
              </a:lnSpc>
            </a:pPr>
            <a:r>
              <a:rPr lang="en-US" altLang="en-US" b="1" smtClean="0"/>
              <a:t>The student will also be referred to and seen by the Student Assistance Counselor’s Program and complete the programs requirements before becoming eligible for athletic participation. </a:t>
            </a:r>
            <a:r>
              <a:rPr lang="en-US" altLang="en-US" smtClean="0"/>
              <a:t>CRAFFT screening tool is used</a:t>
            </a:r>
          </a:p>
        </p:txBody>
      </p:sp>
    </p:spTree>
    <p:extLst>
      <p:ext uri="{BB962C8B-B14F-4D97-AF65-F5344CB8AC3E}">
        <p14:creationId xmlns:p14="http://schemas.microsoft.com/office/powerpoint/2010/main" val="33175492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AA6FFAB4-3498-48FC-A89C-01A576964E6A}" type="slidenum">
              <a:rPr lang="en-US" altLang="en-US" sz="1200">
                <a:solidFill>
                  <a:srgbClr val="000000"/>
                </a:solidFill>
              </a:rPr>
              <a:pPr/>
              <a:t>54</a:t>
            </a:fld>
            <a:endParaRPr lang="en-US" altLang="en-US" sz="1200">
              <a:solidFill>
                <a:srgbClr val="000000"/>
              </a:solidFill>
            </a:endParaRPr>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404" indent="-231404">
              <a:lnSpc>
                <a:spcPct val="90000"/>
              </a:lnSpc>
            </a:pPr>
            <a:endParaRPr lang="en-US" altLang="en-US" b="1" dirty="0" smtClean="0"/>
          </a:p>
          <a:p>
            <a:pPr marL="231404" indent="-231404">
              <a:lnSpc>
                <a:spcPct val="90000"/>
              </a:lnSpc>
            </a:pPr>
            <a:endParaRPr lang="en-US" altLang="en-US" b="1" dirty="0"/>
          </a:p>
          <a:p>
            <a:pPr marL="231404" indent="-231404">
              <a:lnSpc>
                <a:spcPct val="90000"/>
              </a:lnSpc>
            </a:pPr>
            <a:r>
              <a:rPr lang="en-US" altLang="en-US" b="1" dirty="0" smtClean="0"/>
              <a:t>AVOCA CENTRAL SCHOOL DISTRICT Athletic Handbook</a:t>
            </a:r>
          </a:p>
          <a:p>
            <a:pPr marL="231404" indent="-231404">
              <a:lnSpc>
                <a:spcPct val="90000"/>
              </a:lnSpc>
            </a:pPr>
            <a:r>
              <a:rPr lang="en-US" altLang="en-US" dirty="0" smtClean="0">
                <a:hlinkClick r:id="rId3"/>
              </a:rPr>
              <a:t>http://www.avocacsd.org/cms/lib/NY19000452/Centricity/Domain/30/2011-2012_Athletic_Handbook_9-7-11.pdf</a:t>
            </a:r>
            <a:endParaRPr lang="en-US" altLang="en-US" dirty="0" smtClean="0"/>
          </a:p>
        </p:txBody>
      </p:sp>
    </p:spTree>
    <p:extLst>
      <p:ext uri="{BB962C8B-B14F-4D97-AF65-F5344CB8AC3E}">
        <p14:creationId xmlns:p14="http://schemas.microsoft.com/office/powerpoint/2010/main" val="27095870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B017BCE1-BFB6-46DF-9870-81D1783E9302}" type="slidenum">
              <a:rPr lang="en-US" altLang="en-US" sz="1200">
                <a:solidFill>
                  <a:srgbClr val="000000"/>
                </a:solidFill>
              </a:rPr>
              <a:pPr/>
              <a:t>55</a:t>
            </a:fld>
            <a:endParaRPr lang="en-US" altLang="en-US" sz="1200">
              <a:solidFill>
                <a:srgbClr val="000000"/>
              </a:solidFill>
            </a:endParaRPr>
          </a:p>
        </p:txBody>
      </p:sp>
      <p:sp>
        <p:nvSpPr>
          <p:cNvPr id="238595"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xfrm>
            <a:off x="934932" y="4415156"/>
            <a:ext cx="5140537" cy="4183697"/>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404" indent="-231404">
              <a:lnSpc>
                <a:spcPct val="90000"/>
              </a:lnSpc>
              <a:defRPr/>
            </a:pPr>
            <a:r>
              <a:rPr lang="en-US" altLang="en-US" dirty="0" smtClean="0"/>
              <a:t>NYC DOE’s policy</a:t>
            </a:r>
          </a:p>
          <a:p>
            <a:pPr marL="231404" indent="-231404">
              <a:lnSpc>
                <a:spcPct val="90000"/>
              </a:lnSpc>
              <a:defRPr/>
            </a:pPr>
            <a:endParaRPr lang="en-US" altLang="en-US" dirty="0"/>
          </a:p>
          <a:p>
            <a:pPr>
              <a:defRPr/>
            </a:pPr>
            <a:r>
              <a:rPr lang="en-US" dirty="0"/>
              <a:t> </a:t>
            </a:r>
          </a:p>
          <a:p>
            <a:pPr>
              <a:defRPr/>
            </a:pPr>
            <a:r>
              <a:rPr lang="en-US" dirty="0"/>
              <a:t>If a student is suspected of alcohol or substance abuse, they are referred to SAPIS or Guidance Counselor for assessment. The student is required to attend the initial session. After the initial session, on-going services may be offered to the student if warranted. The student’s ongoing participation after the first session is voluntary. There are a range of intervention and disciplinary options. </a:t>
            </a:r>
          </a:p>
          <a:p>
            <a:pPr marL="231404" indent="-231404">
              <a:lnSpc>
                <a:spcPct val="90000"/>
              </a:lnSpc>
              <a:defRPr/>
            </a:pPr>
            <a:endParaRPr lang="en-US" altLang="en-US" dirty="0" smtClean="0"/>
          </a:p>
        </p:txBody>
      </p:sp>
    </p:spTree>
    <p:extLst>
      <p:ext uri="{BB962C8B-B14F-4D97-AF65-F5344CB8AC3E}">
        <p14:creationId xmlns:p14="http://schemas.microsoft.com/office/powerpoint/2010/main" val="3743284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0A725E80-402B-4FF7-92D8-E1EDE3F245F4}" type="slidenum">
              <a:rPr lang="en-US" altLang="en-US" sz="1200"/>
              <a:pPr/>
              <a:t>56</a:t>
            </a:fld>
            <a:endParaRPr lang="en-US" altLang="en-US" sz="120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Here are 6 steps that can promote your further learning of this intervention program.  (Review each step with participants).  </a:t>
            </a:r>
          </a:p>
        </p:txBody>
      </p:sp>
    </p:spTree>
    <p:extLst>
      <p:ext uri="{BB962C8B-B14F-4D97-AF65-F5344CB8AC3E}">
        <p14:creationId xmlns:p14="http://schemas.microsoft.com/office/powerpoint/2010/main" val="9982723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972667" y="8831898"/>
            <a:ext cx="3037734" cy="46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7" rIns="93175" bIns="46587" anchor="b"/>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fld id="{5AB37EA9-B9B1-4BD8-8A49-B863CEC1EF28}" type="slidenum">
              <a:rPr lang="en-US" altLang="en-US" sz="1200">
                <a:solidFill>
                  <a:prstClr val="black"/>
                </a:solidFill>
                <a:cs typeface="Arial" charset="0"/>
              </a:rPr>
              <a:pPr algn="r" eaLnBrk="1" hangingPunct="1"/>
              <a:t>57</a:t>
            </a:fld>
            <a:endParaRPr lang="en-US" altLang="en-US" sz="1200">
              <a:solidFill>
                <a:prstClr val="black"/>
              </a:solidFill>
              <a:cs typeface="Arial"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892147" y="4415949"/>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$249 with discount goes to $174.30</a:t>
            </a:r>
          </a:p>
          <a:p>
            <a:endParaRPr lang="en-US" altLang="en-US" dirty="0" smtClean="0"/>
          </a:p>
        </p:txBody>
      </p:sp>
    </p:spTree>
    <p:extLst>
      <p:ext uri="{BB962C8B-B14F-4D97-AF65-F5344CB8AC3E}">
        <p14:creationId xmlns:p14="http://schemas.microsoft.com/office/powerpoint/2010/main" val="33124125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69D2B6A-CF93-474A-9E1C-B4D8D138C420}" type="slidenum">
              <a:rPr lang="en-US" altLang="en-US" sz="1200">
                <a:solidFill>
                  <a:srgbClr val="000000"/>
                </a:solidFill>
              </a:rPr>
              <a:pPr/>
              <a:t>58</a:t>
            </a:fld>
            <a:endParaRPr lang="en-US" altLang="en-US" sz="1200">
              <a:solidFill>
                <a:srgbClr val="000000"/>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several supplemental resources available for counselors.  The first set is a list of publications that can be purchased.  The first one is a book edited by Peter Monti and his colleagues.  This work is the only comprehensive publication that specifically addresses the use of brief interventions with drug abusing adolescents.  The second listing is the third edition of the Miller and Rollnick book that describes the application of motivational interviewing strategies.  Motivational interviewing is a core component of most brief interventions.  </a:t>
            </a:r>
            <a:endParaRPr lang="en-US" altLang="en-US" u="sng" smtClean="0"/>
          </a:p>
          <a:p>
            <a:r>
              <a:rPr lang="en-US" altLang="en-US" smtClean="0"/>
              <a:t>The next two resources are free publications from the Center for Substance Abuse Treatment.  One of them directly focuses on brief interventions, while the other addresses the broader topic of enhancing motivation for change in substance abuse treatment models.  However, both of these publications focus on adult clients.  </a:t>
            </a:r>
          </a:p>
        </p:txBody>
      </p:sp>
    </p:spTree>
    <p:extLst>
      <p:ext uri="{BB962C8B-B14F-4D97-AF65-F5344CB8AC3E}">
        <p14:creationId xmlns:p14="http://schemas.microsoft.com/office/powerpoint/2010/main" val="16658076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BB10013-8630-4682-A9D7-AFA0CA74F2D8}" type="slidenum">
              <a:rPr lang="en-US" altLang="en-US" sz="1200"/>
              <a:pPr/>
              <a:t>59</a:t>
            </a:fld>
            <a:endParaRPr lang="en-US" altLang="en-US" sz="120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Thank you for your time today.  I hope this training was useful.</a:t>
            </a:r>
          </a:p>
          <a:p>
            <a:endParaRPr lang="en-US" altLang="en-US" smtClean="0"/>
          </a:p>
          <a:p>
            <a:r>
              <a:rPr lang="en-US" altLang="en-US" smtClean="0"/>
              <a:t>I can be reached at _______________.  If you want to contact the primary author of </a:t>
            </a:r>
            <a:r>
              <a:rPr lang="en-US" altLang="en-US" i="1" smtClean="0"/>
              <a:t>Teen Intervene</a:t>
            </a:r>
            <a:r>
              <a:rPr lang="en-US" altLang="en-US" smtClean="0"/>
              <a:t>, contact Dr. Ken Winters at </a:t>
            </a:r>
            <a:r>
              <a:rPr lang="en-US" altLang="en-US" smtClean="0">
                <a:hlinkClick r:id="rId3"/>
              </a:rPr>
              <a:t>winte001@umn.edu</a:t>
            </a:r>
            <a:r>
              <a:rPr lang="en-US" altLang="en-US" smtClean="0"/>
              <a:t>  .</a:t>
            </a:r>
          </a:p>
        </p:txBody>
      </p:sp>
    </p:spTree>
    <p:extLst>
      <p:ext uri="{BB962C8B-B14F-4D97-AF65-F5344CB8AC3E}">
        <p14:creationId xmlns:p14="http://schemas.microsoft.com/office/powerpoint/2010/main" val="372283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5DFECD2A-562B-48C0-B1AA-9AA46306A420}" type="slidenum">
              <a:rPr lang="en-US" altLang="en-US" sz="1200"/>
              <a:pPr/>
              <a:t>6</a:t>
            </a:fld>
            <a:endParaRPr lang="en-US" altLang="en-US" sz="120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How brief is a brief intervention? In medical and clinical settings, brief interventions have ranged from no longer than a few minutes to the more common single, one-hour session as part of SBIRT.  Single sessions often occur in an opportunistic situation, such as when a person has just been admitted to an emergency room, arrested or has been expelled from school because of drug use.  Some brief interventions described in the literature are from two to four meetings. </a:t>
            </a:r>
          </a:p>
        </p:txBody>
      </p:sp>
    </p:spTree>
    <p:extLst>
      <p:ext uri="{BB962C8B-B14F-4D97-AF65-F5344CB8AC3E}">
        <p14:creationId xmlns:p14="http://schemas.microsoft.com/office/powerpoint/2010/main" val="61479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8ADDE777-0B0B-4854-ABC5-A674C93D3103}" type="slidenum">
              <a:rPr lang="en-US" altLang="en-US" sz="1200"/>
              <a:pPr/>
              <a:t>7</a:t>
            </a:fld>
            <a:endParaRPr lang="en-US" altLang="en-US" sz="120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Treatment options and drug problems are not unidimensional concepts.  The reality is that there is a range of treatment or intervention options in response to a range of client problems.  Specialized or intensive treatment is usually assigned to those individuals at the severe end of a drug involvement spectrum, that is, typically to those who are dependent or addicted to drugs (DSM-5, substance use disorder, severe).  Brief intervention is most logically indicated when an individual is showing a more mild or moderate version of drug involvement.  This is labeled along the drug involvement continuum as mild or moderate substance use disorder (SUD), as defined by DSM-5.   Brief intervention techniques can also be used as supplemental therapy within specialized or intensive treatment. </a:t>
            </a:r>
          </a:p>
        </p:txBody>
      </p:sp>
    </p:spTree>
    <p:extLst>
      <p:ext uri="{BB962C8B-B14F-4D97-AF65-F5344CB8AC3E}">
        <p14:creationId xmlns:p14="http://schemas.microsoft.com/office/powerpoint/2010/main" val="831106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some underlying assumptions that underlie the brief intervention model.</a:t>
            </a:r>
          </a:p>
          <a:p>
            <a:r>
              <a:rPr lang="en-US" altLang="en-US" smtClean="0"/>
              <a:t>First this approach subscribes to a public health model rather than a disease model. The public health model assumes that the harmful consequences associated with use occur on a continuum and that the goals of the intervention reflect that individual’s severity of their drug problem and their willingness to change. Thus, intervention goals will vary across clients. This contrasts with all clients having the goals of abstinence as prescribed by the disease model.</a:t>
            </a:r>
          </a:p>
          <a:p>
            <a:endParaRPr lang="en-US" altLang="en-US" smtClean="0"/>
          </a:p>
          <a:p>
            <a:r>
              <a:rPr lang="en-US" altLang="en-US" smtClean="0"/>
              <a:t>The brief intervention approach does not have to enable the addiction process. With young people, research shows that abstinence is the desired goal but that the young person may have to shape his /her behavior toward that goal by first reducing use and reducing negative consequences of that use.</a:t>
            </a:r>
          </a:p>
          <a:p>
            <a:endParaRPr lang="en-US" altLang="en-US" smtClean="0"/>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EB32AF8-6724-4DDD-8806-70C5DFE730A7}" type="slidenum">
              <a:rPr lang="en-US" altLang="en-US" sz="1200"/>
              <a:pPr/>
              <a:t>8</a:t>
            </a:fld>
            <a:endParaRPr lang="en-US" altLang="en-US" sz="1200"/>
          </a:p>
        </p:txBody>
      </p:sp>
    </p:spTree>
    <p:extLst>
      <p:ext uri="{BB962C8B-B14F-4D97-AF65-F5344CB8AC3E}">
        <p14:creationId xmlns:p14="http://schemas.microsoft.com/office/powerpoint/2010/main" val="2041670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1761" indent="-285293">
              <a:defRPr sz="2400">
                <a:solidFill>
                  <a:schemeClr val="tx1"/>
                </a:solidFill>
                <a:latin typeface="Times New Roman" pitchFamily="18" charset="0"/>
                <a:ea typeface="ＭＳ Ｐゴシック" pitchFamily="34" charset="-128"/>
              </a:defRPr>
            </a:lvl2pPr>
            <a:lvl3pPr marL="1141171" indent="-228234">
              <a:defRPr sz="2400">
                <a:solidFill>
                  <a:schemeClr val="tx1"/>
                </a:solidFill>
                <a:latin typeface="Times New Roman" pitchFamily="18" charset="0"/>
                <a:ea typeface="ＭＳ Ｐゴシック" pitchFamily="34" charset="-128"/>
              </a:defRPr>
            </a:lvl3pPr>
            <a:lvl4pPr marL="1597640" indent="-228234">
              <a:defRPr sz="2400">
                <a:solidFill>
                  <a:schemeClr val="tx1"/>
                </a:solidFill>
                <a:latin typeface="Times New Roman" pitchFamily="18" charset="0"/>
                <a:ea typeface="ＭＳ Ｐゴシック" pitchFamily="34" charset="-128"/>
              </a:defRPr>
            </a:lvl4pPr>
            <a:lvl5pPr marL="2054108" indent="-228234">
              <a:defRPr sz="2400">
                <a:solidFill>
                  <a:schemeClr val="tx1"/>
                </a:solidFill>
                <a:latin typeface="Times New Roman" pitchFamily="18" charset="0"/>
                <a:ea typeface="ＭＳ Ｐゴシック" pitchFamily="34" charset="-128"/>
              </a:defRPr>
            </a:lvl5pPr>
            <a:lvl6pPr marL="2510577"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67045"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3514"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79982" indent="-228234"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FDFC113-93EC-47B5-8C6E-6EACA5D90FE7}" type="slidenum">
              <a:rPr lang="en-US" altLang="en-US" sz="1200"/>
              <a:pPr/>
              <a:t>9</a:t>
            </a:fld>
            <a:endParaRPr lang="en-US" altLang="en-US" sz="120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xfrm>
            <a:off x="934932" y="4415156"/>
            <a:ext cx="5140537" cy="41836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several reasons why brief intervention may be indicated for adolescent drug abusers.  Many teenagers have a history of drug use that is not deep rooted and, thus, a less intensive form of counseling/therapy is logical.  Brief intervention tends to be client-centered rather than therapist-centered.  This means that the client has a meaningful role in influencing the direction of counseling/therapy.  Young people, who are in the midst of their developmental period of individuation and separation, may find this client-centered approach quite appealing.  Also, brief intervention does not commit the client to lengthy and intensive counseling/treatment, which can be a daunting prospect for a young person. </a:t>
            </a:r>
          </a:p>
        </p:txBody>
      </p:sp>
    </p:spTree>
    <p:extLst>
      <p:ext uri="{BB962C8B-B14F-4D97-AF65-F5344CB8AC3E}">
        <p14:creationId xmlns:p14="http://schemas.microsoft.com/office/powerpoint/2010/main" val="1766428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19.xml"/><Relationship Id="rId1" Type="http://schemas.openxmlformats.org/officeDocument/2006/relationships/slideMaster" Target="../slideMasters/slideMaster3.xml"/><Relationship Id="rId4" Type="http://schemas.openxmlformats.org/officeDocument/2006/relationships/slide" Target="../slides/slide29.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19.xml"/><Relationship Id="rId1" Type="http://schemas.openxmlformats.org/officeDocument/2006/relationships/slideMaster" Target="../slideMasters/slideMaster3.xml"/><Relationship Id="rId4" Type="http://schemas.openxmlformats.org/officeDocument/2006/relationships/slide" Target="../slides/slide29.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19.xml"/><Relationship Id="rId1" Type="http://schemas.openxmlformats.org/officeDocument/2006/relationships/slideMaster" Target="../slideMasters/slideMaster3.xml"/><Relationship Id="rId4" Type="http://schemas.openxmlformats.org/officeDocument/2006/relationships/slide" Target="../slides/slide29.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19.xml"/><Relationship Id="rId1" Type="http://schemas.openxmlformats.org/officeDocument/2006/relationships/slideMaster" Target="../slideMasters/slideMaster3.xml"/><Relationship Id="rId4" Type="http://schemas.openxmlformats.org/officeDocument/2006/relationships/slide" Target="../slides/slide2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Rectangle 26">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4" name="Rectangle 28">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5" name="Rectangle 39">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6" name="Rectangle 1029">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7" name="Rectangle 1030">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8" name="Rectangle 1031">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16" name="Rectangle 3"/>
          <p:cNvSpPr>
            <a:spLocks noGrp="1" noChangeArrowheads="1"/>
          </p:cNvSpPr>
          <p:nvPr>
            <p:ph idx="1"/>
          </p:nvPr>
        </p:nvSpPr>
        <p:spPr bwMode="auto">
          <a:xfrm>
            <a:off x="1472216" y="1070579"/>
            <a:ext cx="7696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None/>
              <a:defRPr>
                <a:solidFill>
                  <a:srgbClr val="336600"/>
                </a:solidFill>
              </a:defRPr>
            </a:lvl1pPr>
            <a:lvl2pPr>
              <a:buClr>
                <a:srgbClr val="336600"/>
              </a:buClr>
              <a:defRPr>
                <a:solidFill>
                  <a:srgbClr val="336600"/>
                </a:solidFill>
              </a:defRPr>
            </a:lvl2pPr>
            <a:lvl3pPr>
              <a:defRPr>
                <a:solidFill>
                  <a:srgbClr val="336600"/>
                </a:solidFill>
              </a:defRPr>
            </a:lvl3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Tree>
    <p:extLst>
      <p:ext uri="{BB962C8B-B14F-4D97-AF65-F5344CB8AC3E}">
        <p14:creationId xmlns:p14="http://schemas.microsoft.com/office/powerpoint/2010/main" val="2721334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Rectangle 26">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3" name="Rectangle 28">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4" name="Rectangle 39">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5" name="Rectangle 1029">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6" name="Rectangle 1030">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7" name="Rectangle 1031">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Tree>
    <p:extLst>
      <p:ext uri="{BB962C8B-B14F-4D97-AF65-F5344CB8AC3E}">
        <p14:creationId xmlns:p14="http://schemas.microsoft.com/office/powerpoint/2010/main" val="48609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Rectangle 26">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4" name="Rectangle 28">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5" name="Rectangle 39">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6" name="Rectangle 1029">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7" name="Rectangle 1030">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8" name="Rectangle 1031">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16" name="Rectangle 3"/>
          <p:cNvSpPr>
            <a:spLocks noGrp="1" noChangeArrowheads="1"/>
          </p:cNvSpPr>
          <p:nvPr>
            <p:ph idx="1"/>
          </p:nvPr>
        </p:nvSpPr>
        <p:spPr bwMode="auto">
          <a:xfrm>
            <a:off x="1472216" y="1070579"/>
            <a:ext cx="7696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buNone/>
              <a:defRPr>
                <a:solidFill>
                  <a:srgbClr val="336600"/>
                </a:solidFill>
              </a:defRPr>
            </a:lvl1pPr>
            <a:lvl2pPr>
              <a:buClr>
                <a:srgbClr val="336600"/>
              </a:buClr>
              <a:defRPr>
                <a:solidFill>
                  <a:srgbClr val="336600"/>
                </a:solidFill>
              </a:defRPr>
            </a:lvl2pPr>
            <a:lvl3pPr>
              <a:defRPr>
                <a:solidFill>
                  <a:srgbClr val="336600"/>
                </a:solidFill>
              </a:defRPr>
            </a:lvl3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Tree>
    <p:extLst>
      <p:ext uri="{BB962C8B-B14F-4D97-AF65-F5344CB8AC3E}">
        <p14:creationId xmlns:p14="http://schemas.microsoft.com/office/powerpoint/2010/main" val="174268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26">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3" name="Rectangle 28">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4" name="Rectangle 39">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5" name="Rectangle 1029">
            <a:hlinkClick r:id="rId2" action="ppaction://hlinksldjump"/>
          </p:cNvPr>
          <p:cNvSpPr>
            <a:spLocks noChangeArrowheads="1"/>
          </p:cNvSpPr>
          <p:nvPr userDrawn="1"/>
        </p:nvSpPr>
        <p:spPr bwMode="auto">
          <a:xfrm>
            <a:off x="8496301"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6" name="Rectangle 1030">
            <a:hlinkClick r:id="rId3" action="ppaction://hlinksldjump"/>
          </p:cNvPr>
          <p:cNvSpPr>
            <a:spLocks noChangeArrowheads="1"/>
          </p:cNvSpPr>
          <p:nvPr userDrawn="1"/>
        </p:nvSpPr>
        <p:spPr bwMode="auto">
          <a:xfrm>
            <a:off x="8686800" y="4057651"/>
            <a:ext cx="12954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
        <p:nvSpPr>
          <p:cNvPr id="7" name="Rectangle 1031">
            <a:hlinkClick r:id="rId4" action="ppaction://hlinksldjump"/>
          </p:cNvPr>
          <p:cNvSpPr>
            <a:spLocks noChangeArrowheads="1"/>
          </p:cNvSpPr>
          <p:nvPr userDrawn="1"/>
        </p:nvSpPr>
        <p:spPr bwMode="auto">
          <a:xfrm>
            <a:off x="88392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sz="1800" smtClean="0"/>
          </a:p>
        </p:txBody>
      </p:sp>
    </p:spTree>
    <p:extLst>
      <p:ext uri="{BB962C8B-B14F-4D97-AF65-F5344CB8AC3E}">
        <p14:creationId xmlns:p14="http://schemas.microsoft.com/office/powerpoint/2010/main" val="210838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369219"/>
            <a:ext cx="7886700" cy="326350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EB4E034C-4B4B-4EAE-BDD2-DB379D838068}" type="datetimeFigureOut">
              <a:rPr lang="en-US" smtClean="0"/>
              <a:t>3/13/2015</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197034ED-F7E1-4E64-A72C-1BF15C6AE292}" type="slidenum">
              <a:rPr lang="en-US" smtClean="0"/>
              <a:t>‹#›</a:t>
            </a:fld>
            <a:endParaRPr lang="en-US"/>
          </a:p>
        </p:txBody>
      </p:sp>
    </p:spTree>
    <p:extLst>
      <p:ext uri="{BB962C8B-B14F-4D97-AF65-F5344CB8AC3E}">
        <p14:creationId xmlns:p14="http://schemas.microsoft.com/office/powerpoint/2010/main" val="132842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3.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3/13/2015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March 13, 2015</a:t>
            </a:fld>
            <a:endParaRPr lang="en-US" sz="1400" dirty="0">
              <a:solidFill>
                <a:schemeClr val="bg1"/>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399" y="438150"/>
            <a:ext cx="5572752" cy="838200"/>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March 13, 2015</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9400" y="4606228"/>
            <a:ext cx="2133600" cy="320916"/>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March 13, 2015</a:t>
            </a:fld>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29400" y="4606228"/>
            <a:ext cx="2133600" cy="320916"/>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 id="2147483688" r:id="rId3"/>
    <p:sldLayoutId id="2147483689" r:id="rId4"/>
    <p:sldLayoutId id="2147483690" r:id="rId5"/>
    <p:sldLayoutId id="2147483691" r:id="rId6"/>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3/13/2015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March 13, 2015</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5200" y="4512475"/>
            <a:ext cx="1447800" cy="384514"/>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tore.samhsa.gov/product/Adolescent-Cannabis-Users-Motivational-Enhancement-and-Cognitive-Behavioral-Therapy/SMA05-4010" TargetMode="External"/><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3" Type="http://schemas.openxmlformats.org/officeDocument/2006/relationships/hyperlink" Target="http://www.nrepp.samhsa.gov/" TargetMode="External"/><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www.guilford.com/" TargetMode="External"/><Relationship Id="rId2" Type="http://schemas.openxmlformats.org/officeDocument/2006/relationships/notesSlide" Target="../notesSlides/notesSlide58.xml"/><Relationship Id="rId1" Type="http://schemas.openxmlformats.org/officeDocument/2006/relationships/slideLayout" Target="../slideLayouts/slideLayout4.xml"/><Relationship Id="rId4" Type="http://schemas.openxmlformats.org/officeDocument/2006/relationships/hyperlink" Target="http://www.samhsa.gov/csat/csat.ht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mailto:winte001@umn.edu" TargetMode="External"/><Relationship Id="rId7" Type="http://schemas.openxmlformats.org/officeDocument/2006/relationships/hyperlink" Target="http://www.hazelden.org/" TargetMode="External"/><Relationship Id="rId2" Type="http://schemas.openxmlformats.org/officeDocument/2006/relationships/notesSlide" Target="../notesSlides/notesSlide59.xml"/><Relationship Id="rId1" Type="http://schemas.openxmlformats.org/officeDocument/2006/relationships/slideLayout" Target="../slideLayouts/slideLayout5.xml"/><Relationship Id="rId6" Type="http://schemas.openxmlformats.org/officeDocument/2006/relationships/hyperlink" Target="http://www.hazelden.org/OA_HTML/ibeCCtpItmDspRte.jsp?item=174105&amp;sitex=10020:22372:US" TargetMode="External"/><Relationship Id="rId5" Type="http://schemas.openxmlformats.org/officeDocument/2006/relationships/hyperlink" Target="mailto:Walt.Davies@oasas.ny.gov" TargetMode="External"/><Relationship Id="rId4" Type="http://schemas.openxmlformats.org/officeDocument/2006/relationships/hyperlink" Target="mailto:Gerry.King@oasas.ny.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20757" y="1352550"/>
            <a:ext cx="7696200" cy="1077218"/>
          </a:xfrm>
          <a:prstGeom prst="rect">
            <a:avLst/>
          </a:prstGeom>
          <a:noFill/>
          <a:ln>
            <a:noFill/>
          </a:ln>
        </p:spPr>
        <p:txBody>
          <a:bodyPr wrap="square" rtlCol="0">
            <a:spAutoFit/>
          </a:bodyPr>
          <a:lstStyle/>
          <a:p>
            <a:pPr algn="ctr"/>
            <a:r>
              <a:rPr lang="en-US" altLang="en-US" sz="3200" b="1" dirty="0">
                <a:solidFill>
                  <a:srgbClr val="002D73"/>
                </a:solidFill>
                <a:latin typeface="Arial" panose="020B0604020202020204" pitchFamily="34" charset="0"/>
                <a:cs typeface="Arial" panose="020B0604020202020204" pitchFamily="34" charset="0"/>
              </a:rPr>
              <a:t>NASW-NYS 2015 </a:t>
            </a:r>
            <a:r>
              <a:rPr lang="en-US" altLang="en-US" sz="3200" b="1" dirty="0" smtClean="0">
                <a:solidFill>
                  <a:srgbClr val="002D73"/>
                </a:solidFill>
                <a:latin typeface="Arial" panose="020B0604020202020204" pitchFamily="34" charset="0"/>
                <a:cs typeface="Arial" panose="020B0604020202020204" pitchFamily="34" charset="0"/>
              </a:rPr>
              <a:t>Power </a:t>
            </a:r>
            <a:r>
              <a:rPr lang="en-US" altLang="en-US" sz="3200" b="1" dirty="0">
                <a:solidFill>
                  <a:srgbClr val="002D73"/>
                </a:solidFill>
                <a:latin typeface="Arial" panose="020B0604020202020204" pitchFamily="34" charset="0"/>
                <a:cs typeface="Arial" panose="020B0604020202020204" pitchFamily="34" charset="0"/>
              </a:rPr>
              <a:t>of Social Work Conference</a:t>
            </a:r>
            <a:endParaRPr lang="en-US" sz="32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304800" y="2429768"/>
            <a:ext cx="8113643" cy="1200329"/>
          </a:xfrm>
          <a:prstGeom prst="rect">
            <a:avLst/>
          </a:prstGeom>
          <a:noFill/>
          <a:ln>
            <a:noFill/>
          </a:ln>
        </p:spPr>
        <p:txBody>
          <a:bodyPr wrap="square" rtlCol="0">
            <a:spAutoFit/>
          </a:bodyPr>
          <a:lstStyle/>
          <a:p>
            <a:pPr algn="ctr"/>
            <a:r>
              <a:rPr lang="en-US" altLang="en-US" sz="2400" b="1" dirty="0">
                <a:solidFill>
                  <a:srgbClr val="002D73"/>
                </a:solidFill>
                <a:latin typeface="Arial" panose="020B0604020202020204" pitchFamily="34" charset="0"/>
                <a:cs typeface="Arial" panose="020B0604020202020204" pitchFamily="34" charset="0"/>
              </a:rPr>
              <a:t>Teen Intervene” - Use of an Evidence Based Alcohol and Drug Brief Intervention Program</a:t>
            </a:r>
            <a:r>
              <a:rPr lang="en-US" altLang="en-US" sz="2400" b="1" i="1" dirty="0">
                <a:solidFill>
                  <a:srgbClr val="002D73"/>
                </a:solidFill>
                <a:latin typeface="Arial" panose="020B0604020202020204" pitchFamily="34" charset="0"/>
                <a:cs typeface="Arial" panose="020B0604020202020204" pitchFamily="34" charset="0"/>
              </a:rPr>
              <a:t/>
            </a:r>
            <a:br>
              <a:rPr lang="en-US" altLang="en-US" sz="2400" b="1" i="1" dirty="0">
                <a:solidFill>
                  <a:srgbClr val="002D73"/>
                </a:solidFill>
                <a:latin typeface="Arial" panose="020B0604020202020204" pitchFamily="34" charset="0"/>
                <a:cs typeface="Arial" panose="020B0604020202020204" pitchFamily="34" charset="0"/>
              </a:rPr>
            </a:br>
            <a:r>
              <a:rPr lang="en-US" altLang="en-US" sz="2400" b="1" dirty="0" smtClean="0">
                <a:solidFill>
                  <a:srgbClr val="002D73"/>
                </a:solidFill>
                <a:latin typeface="Arial" panose="020B0604020202020204" pitchFamily="34" charset="0"/>
                <a:cs typeface="Arial" panose="020B0604020202020204" pitchFamily="34" charset="0"/>
              </a:rPr>
              <a:t>Gerry </a:t>
            </a:r>
            <a:r>
              <a:rPr lang="en-US" altLang="en-US" sz="2400" b="1" dirty="0">
                <a:solidFill>
                  <a:srgbClr val="002D73"/>
                </a:solidFill>
                <a:latin typeface="Arial" panose="020B0604020202020204" pitchFamily="34" charset="0"/>
                <a:cs typeface="Arial" panose="020B0604020202020204" pitchFamily="34" charset="0"/>
              </a:rPr>
              <a:t>King, LMSW, </a:t>
            </a:r>
            <a:r>
              <a:rPr lang="en-US" altLang="en-US" sz="2400" b="1" dirty="0" smtClean="0">
                <a:solidFill>
                  <a:srgbClr val="002D73"/>
                </a:solidFill>
                <a:latin typeface="Arial" panose="020B0604020202020204" pitchFamily="34" charset="0"/>
                <a:cs typeface="Arial" panose="020B0604020202020204" pitchFamily="34" charset="0"/>
              </a:rPr>
              <a:t>MPA and Walt </a:t>
            </a:r>
            <a:r>
              <a:rPr lang="en-US" altLang="en-US" sz="2400" b="1" dirty="0">
                <a:solidFill>
                  <a:srgbClr val="002D73"/>
                </a:solidFill>
                <a:latin typeface="Arial" panose="020B0604020202020204" pitchFamily="34" charset="0"/>
                <a:cs typeface="Arial" panose="020B0604020202020204" pitchFamily="34" charset="0"/>
              </a:rPr>
              <a:t>Davies, </a:t>
            </a:r>
            <a:r>
              <a:rPr lang="en-US" altLang="en-US" sz="2400" b="1" dirty="0" smtClean="0">
                <a:solidFill>
                  <a:srgbClr val="002D73"/>
                </a:solidFill>
                <a:latin typeface="Arial" panose="020B0604020202020204" pitchFamily="34" charset="0"/>
                <a:cs typeface="Arial" panose="020B0604020202020204" pitchFamily="34" charset="0"/>
              </a:rPr>
              <a:t>LCSW</a:t>
            </a:r>
            <a:endParaRPr lang="en-US" sz="2400" b="1"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390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293019" y="4686300"/>
            <a:ext cx="1607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29699" name="Rectangle 3"/>
          <p:cNvSpPr>
            <a:spLocks noChangeArrowheads="1"/>
          </p:cNvSpPr>
          <p:nvPr/>
        </p:nvSpPr>
        <p:spPr bwMode="auto">
          <a:xfrm>
            <a:off x="3350419" y="4686300"/>
            <a:ext cx="2443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29700" name="Rectangle 5"/>
          <p:cNvSpPr>
            <a:spLocks noGrp="1" noChangeArrowheads="1"/>
          </p:cNvSpPr>
          <p:nvPr>
            <p:ph type="body" idx="4294967295"/>
          </p:nvPr>
        </p:nvSpPr>
        <p:spPr>
          <a:xfrm>
            <a:off x="1528762" y="1543050"/>
            <a:ext cx="6900863" cy="3314700"/>
          </a:xfrm>
          <a:prstGeom prst="rect">
            <a:avLst/>
          </a:prstGeom>
        </p:spPr>
        <p:txBody>
          <a:bodyPr lIns="67866" tIns="33338" rIns="67866" bIns="33338"/>
          <a:lstStyle/>
          <a:p>
            <a:pPr>
              <a:buClr>
                <a:srgbClr val="C00000"/>
              </a:buClr>
            </a:pPr>
            <a:r>
              <a:rPr lang="en-US" altLang="en-US" sz="2000" dirty="0"/>
              <a:t>As a “stand-alone” approach (e.g., schools, juvenile justice, pediatric clinics, mental health)</a:t>
            </a:r>
          </a:p>
          <a:p>
            <a:pPr>
              <a:buClr>
                <a:srgbClr val="C00000"/>
              </a:buClr>
            </a:pPr>
            <a:r>
              <a:rPr lang="en-US" altLang="en-US" sz="2000" dirty="0" smtClean="0">
                <a:solidFill>
                  <a:schemeClr val="tx1"/>
                </a:solidFill>
              </a:rPr>
              <a:t>To facilitate referrals for additional specialized treatment</a:t>
            </a:r>
          </a:p>
          <a:p>
            <a:pPr>
              <a:buClr>
                <a:srgbClr val="C00000"/>
              </a:buClr>
            </a:pPr>
            <a:r>
              <a:rPr lang="en-US" altLang="en-US" sz="2000" dirty="0" smtClean="0">
                <a:solidFill>
                  <a:schemeClr val="tx1"/>
                </a:solidFill>
              </a:rPr>
              <a:t>To bridge time while on a waiting list</a:t>
            </a:r>
          </a:p>
          <a:p>
            <a:pPr>
              <a:buClr>
                <a:srgbClr val="C00000"/>
              </a:buClr>
            </a:pPr>
            <a:r>
              <a:rPr lang="en-US" altLang="en-US" sz="2000" dirty="0" smtClean="0">
                <a:solidFill>
                  <a:schemeClr val="tx1"/>
                </a:solidFill>
              </a:rPr>
              <a:t>As a prelude to engagement and participation in more intensive treatment</a:t>
            </a:r>
          </a:p>
          <a:p>
            <a:pPr>
              <a:buClr>
                <a:srgbClr val="C00000"/>
              </a:buClr>
            </a:pPr>
            <a:r>
              <a:rPr lang="en-US" altLang="en-US" sz="2000" dirty="0" smtClean="0">
                <a:solidFill>
                  <a:schemeClr val="tx1"/>
                </a:solidFill>
              </a:rPr>
              <a:t>To facilitate change during intensive treatment</a:t>
            </a:r>
          </a:p>
        </p:txBody>
      </p:sp>
      <p:sp>
        <p:nvSpPr>
          <p:cNvPr id="29701" name="Rectangle 6"/>
          <p:cNvSpPr>
            <a:spLocks noChangeArrowheads="1"/>
          </p:cNvSpPr>
          <p:nvPr/>
        </p:nvSpPr>
        <p:spPr bwMode="auto">
          <a:xfrm>
            <a:off x="1676401" y="457200"/>
            <a:ext cx="5486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3200" b="1" dirty="0">
                <a:solidFill>
                  <a:srgbClr val="002D73"/>
                </a:solidFill>
                <a:latin typeface="Calibri" pitchFamily="34" charset="0"/>
                <a:cs typeface="Arial" charset="0"/>
              </a:rPr>
              <a:t>Possible Use of BI’s With Youth</a:t>
            </a:r>
          </a:p>
        </p:txBody>
      </p:sp>
    </p:spTree>
    <p:extLst>
      <p:ext uri="{BB962C8B-B14F-4D97-AF65-F5344CB8AC3E}">
        <p14:creationId xmlns:p14="http://schemas.microsoft.com/office/powerpoint/2010/main" val="269553291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293019" y="4686300"/>
            <a:ext cx="1607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solidFill>
                <a:srgbClr val="000000"/>
              </a:solidFill>
              <a:cs typeface="Arial" charset="0"/>
            </a:endParaRPr>
          </a:p>
        </p:txBody>
      </p:sp>
      <p:sp>
        <p:nvSpPr>
          <p:cNvPr id="29699" name="Rectangle 3"/>
          <p:cNvSpPr>
            <a:spLocks noChangeArrowheads="1"/>
          </p:cNvSpPr>
          <p:nvPr/>
        </p:nvSpPr>
        <p:spPr bwMode="auto">
          <a:xfrm>
            <a:off x="3350419" y="4686300"/>
            <a:ext cx="2443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solidFill>
                <a:srgbClr val="000000"/>
              </a:solidFill>
              <a:cs typeface="Arial" charset="0"/>
            </a:endParaRPr>
          </a:p>
        </p:txBody>
      </p:sp>
      <p:sp>
        <p:nvSpPr>
          <p:cNvPr id="29700" name="Rectangle 5"/>
          <p:cNvSpPr>
            <a:spLocks noGrp="1" noChangeArrowheads="1"/>
          </p:cNvSpPr>
          <p:nvPr>
            <p:ph type="body" idx="4294967295"/>
          </p:nvPr>
        </p:nvSpPr>
        <p:spPr>
          <a:xfrm>
            <a:off x="1528762" y="1257300"/>
            <a:ext cx="6900863" cy="3600450"/>
          </a:xfrm>
          <a:prstGeom prst="rect">
            <a:avLst/>
          </a:prstGeom>
        </p:spPr>
        <p:txBody>
          <a:bodyPr lIns="67866" tIns="33338" rIns="67866" bIns="33338"/>
          <a:lstStyle/>
          <a:p>
            <a:pPr marL="0" indent="0">
              <a:buClr>
                <a:srgbClr val="C00000"/>
              </a:buClr>
              <a:buNone/>
            </a:pPr>
            <a:r>
              <a:rPr lang="en-US" altLang="en-US" sz="2000" dirty="0"/>
              <a:t>With Some Exceptions, Generally Favorable Results</a:t>
            </a:r>
          </a:p>
          <a:p>
            <a:pPr>
              <a:buClr>
                <a:srgbClr val="C00000"/>
              </a:buClr>
            </a:pPr>
            <a:r>
              <a:rPr lang="en-US" altLang="en-US" sz="2000" dirty="0" smtClean="0">
                <a:solidFill>
                  <a:schemeClr val="tx1"/>
                </a:solidFill>
              </a:rPr>
              <a:t>When Positive Results, Effect Sizes in the “Modest Range” (Singles and Doubles, not Home Runs)</a:t>
            </a:r>
          </a:p>
          <a:p>
            <a:pPr>
              <a:buClr>
                <a:srgbClr val="C00000"/>
              </a:buClr>
            </a:pPr>
            <a:r>
              <a:rPr lang="en-US" altLang="en-US" sz="2000" dirty="0" smtClean="0">
                <a:solidFill>
                  <a:schemeClr val="tx1"/>
                </a:solidFill>
              </a:rPr>
              <a:t>Less </a:t>
            </a:r>
            <a:r>
              <a:rPr lang="en-US" altLang="en-US" sz="2000" dirty="0">
                <a:solidFill>
                  <a:schemeClr val="tx1"/>
                </a:solidFill>
              </a:rPr>
              <a:t>Positive Results with </a:t>
            </a:r>
            <a:r>
              <a:rPr lang="en-US" altLang="en-US" sz="2000" dirty="0" smtClean="0">
                <a:solidFill>
                  <a:schemeClr val="tx1"/>
                </a:solidFill>
              </a:rPr>
              <a:t>Severe End Cases </a:t>
            </a:r>
          </a:p>
          <a:p>
            <a:pPr>
              <a:buClr>
                <a:srgbClr val="C00000"/>
              </a:buClr>
            </a:pPr>
            <a:r>
              <a:rPr lang="en-US" altLang="en-US" sz="2000" dirty="0" smtClean="0">
                <a:solidFill>
                  <a:schemeClr val="tx1"/>
                </a:solidFill>
              </a:rPr>
              <a:t>Key Components</a:t>
            </a:r>
          </a:p>
          <a:p>
            <a:pPr lvl="1">
              <a:buClr>
                <a:srgbClr val="C00000"/>
              </a:buClr>
            </a:pPr>
            <a:r>
              <a:rPr lang="en-US" altLang="en-US" sz="2000" dirty="0" smtClean="0">
                <a:solidFill>
                  <a:schemeClr val="tx1"/>
                </a:solidFill>
              </a:rPr>
              <a:t>Motivational Interviewing and</a:t>
            </a:r>
          </a:p>
          <a:p>
            <a:pPr lvl="1">
              <a:buClr>
                <a:srgbClr val="C00000"/>
              </a:buClr>
            </a:pPr>
            <a:r>
              <a:rPr lang="en-US" altLang="en-US" sz="2000" dirty="0" smtClean="0">
                <a:solidFill>
                  <a:schemeClr val="tx1"/>
                </a:solidFill>
              </a:rPr>
              <a:t>Negotiated Goals </a:t>
            </a:r>
          </a:p>
          <a:p>
            <a:pPr marL="457200" lvl="1" indent="0">
              <a:buClr>
                <a:srgbClr val="C00000"/>
              </a:buClr>
              <a:buNone/>
            </a:pPr>
            <a:endParaRPr lang="en-US" altLang="en-US" sz="2000" dirty="0" smtClean="0">
              <a:solidFill>
                <a:schemeClr val="tx1"/>
              </a:solidFill>
            </a:endParaRPr>
          </a:p>
          <a:p>
            <a:pPr marL="0" indent="0">
              <a:buClr>
                <a:srgbClr val="C00000"/>
              </a:buClr>
              <a:buNone/>
            </a:pPr>
            <a:r>
              <a:rPr lang="en-US" altLang="en-US" sz="1200" dirty="0"/>
              <a:t>Sources: </a:t>
            </a:r>
            <a:r>
              <a:rPr lang="en-US" altLang="en-US" sz="1200" dirty="0" err="1"/>
              <a:t>Hingson</a:t>
            </a:r>
            <a:r>
              <a:rPr lang="en-US" altLang="en-US" sz="1200" dirty="0"/>
              <a:t> &amp; Wilson, 2014; Roy-Bourne et al., 2014; </a:t>
            </a:r>
            <a:r>
              <a:rPr lang="en-US" altLang="en-US" sz="1200" dirty="0" err="1"/>
              <a:t>Saitz</a:t>
            </a:r>
            <a:r>
              <a:rPr lang="en-US" altLang="en-US" sz="1200" dirty="0"/>
              <a:t> et al., 2014; Tanner-Smith et al. in press </a:t>
            </a:r>
          </a:p>
          <a:p>
            <a:pPr>
              <a:buClr>
                <a:srgbClr val="C00000"/>
              </a:buClr>
            </a:pPr>
            <a:endParaRPr lang="en-US" altLang="en-US" sz="1350" dirty="0"/>
          </a:p>
        </p:txBody>
      </p:sp>
      <p:sp>
        <p:nvSpPr>
          <p:cNvPr id="29701" name="Rectangle 6"/>
          <p:cNvSpPr>
            <a:spLocks noChangeArrowheads="1"/>
          </p:cNvSpPr>
          <p:nvPr/>
        </p:nvSpPr>
        <p:spPr bwMode="auto">
          <a:xfrm>
            <a:off x="1828800" y="457200"/>
            <a:ext cx="6248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en-US" sz="2800" b="1" dirty="0">
                <a:solidFill>
                  <a:srgbClr val="002D73"/>
                </a:solidFill>
                <a:latin typeface="Calibri" pitchFamily="34" charset="0"/>
                <a:cs typeface="Arial" charset="0"/>
              </a:rPr>
              <a:t>Brief </a:t>
            </a:r>
            <a:r>
              <a:rPr lang="en-US" altLang="en-US" sz="2800" b="1" dirty="0" smtClean="0">
                <a:solidFill>
                  <a:srgbClr val="002D73"/>
                </a:solidFill>
                <a:latin typeface="Calibri" pitchFamily="34" charset="0"/>
                <a:cs typeface="Arial" charset="0"/>
              </a:rPr>
              <a:t>Intervention Research – </a:t>
            </a:r>
          </a:p>
          <a:p>
            <a:pPr algn="ctr"/>
            <a:r>
              <a:rPr lang="en-US" altLang="en-US" sz="2800" b="1" dirty="0" smtClean="0">
                <a:solidFill>
                  <a:srgbClr val="002D73"/>
                </a:solidFill>
                <a:latin typeface="Calibri" pitchFamily="34" charset="0"/>
                <a:cs typeface="Arial" charset="0"/>
              </a:rPr>
              <a:t>What Do </a:t>
            </a:r>
            <a:r>
              <a:rPr lang="en-US" altLang="en-US" sz="2800" b="1" dirty="0">
                <a:solidFill>
                  <a:srgbClr val="002D73"/>
                </a:solidFill>
                <a:latin typeface="Calibri" pitchFamily="34" charset="0"/>
                <a:cs typeface="Arial" charset="0"/>
              </a:rPr>
              <a:t>We Know? </a:t>
            </a:r>
          </a:p>
        </p:txBody>
      </p:sp>
    </p:spTree>
    <p:extLst>
      <p:ext uri="{BB962C8B-B14F-4D97-AF65-F5344CB8AC3E}">
        <p14:creationId xmlns:p14="http://schemas.microsoft.com/office/powerpoint/2010/main" val="244918961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ChangeArrowheads="1"/>
          </p:cNvSpPr>
          <p:nvPr/>
        </p:nvSpPr>
        <p:spPr bwMode="auto">
          <a:xfrm>
            <a:off x="1200150" y="1503760"/>
            <a:ext cx="7029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p>
            <a:pPr marL="257175" indent="-257175">
              <a:buClr>
                <a:srgbClr val="C00000"/>
              </a:buClr>
              <a:buFont typeface="Wingdings" panose="05000000000000000000" pitchFamily="2" charset="2"/>
              <a:buChar char="§"/>
              <a:defRPr/>
            </a:pPr>
            <a:r>
              <a:rPr lang="en-US" sz="2000" dirty="0">
                <a:latin typeface="Calibri" panose="020F0502020204030204" pitchFamily="34" charset="0"/>
              </a:rPr>
              <a:t>May not be appropriate for severe-end cases (e.g., dependence, or DSM-5 Substance Use Disorder, severe) </a:t>
            </a:r>
          </a:p>
          <a:p>
            <a:pPr marL="257175" indent="-257175">
              <a:buClr>
                <a:srgbClr val="C00000"/>
              </a:buClr>
              <a:buFont typeface="Wingdings" panose="05000000000000000000" pitchFamily="2" charset="2"/>
              <a:buChar char="§"/>
              <a:defRPr/>
            </a:pPr>
            <a:endParaRPr lang="en-US" sz="2000" dirty="0">
              <a:latin typeface="Calibri" panose="020F0502020204030204" pitchFamily="34" charset="0"/>
            </a:endParaRPr>
          </a:p>
          <a:p>
            <a:pPr marL="257175" indent="-257175">
              <a:buClr>
                <a:srgbClr val="C00000"/>
              </a:buClr>
              <a:buFont typeface="Wingdings" panose="05000000000000000000" pitchFamily="2" charset="2"/>
              <a:buChar char="§"/>
              <a:defRPr/>
            </a:pPr>
            <a:r>
              <a:rPr lang="en-US" sz="2000" dirty="0">
                <a:latin typeface="Calibri" panose="020F0502020204030204" pitchFamily="34" charset="0"/>
              </a:rPr>
              <a:t> </a:t>
            </a:r>
            <a:r>
              <a:rPr lang="en-US" sz="2000" dirty="0" smtClean="0">
                <a:latin typeface="Calibri" panose="020F0502020204030204" pitchFamily="34" charset="0"/>
              </a:rPr>
              <a:t>Supplemental </a:t>
            </a:r>
            <a:r>
              <a:rPr lang="en-US" sz="2000" dirty="0">
                <a:latin typeface="Calibri" panose="020F0502020204030204" pitchFamily="34" charset="0"/>
              </a:rPr>
              <a:t>treatment is warranted to address co-existing conditions</a:t>
            </a:r>
          </a:p>
          <a:p>
            <a:pPr marL="257175" indent="-257175">
              <a:buClr>
                <a:srgbClr val="C00000"/>
              </a:buClr>
              <a:buFont typeface="Wingdings" panose="05000000000000000000" pitchFamily="2" charset="2"/>
              <a:buChar char="§"/>
              <a:defRPr/>
            </a:pPr>
            <a:endParaRPr lang="en-US" sz="2000" dirty="0">
              <a:latin typeface="Calibri" panose="020F0502020204030204" pitchFamily="34" charset="0"/>
            </a:endParaRPr>
          </a:p>
          <a:p>
            <a:pPr marL="257175" indent="-257175">
              <a:lnSpc>
                <a:spcPct val="110000"/>
              </a:lnSpc>
              <a:buClr>
                <a:srgbClr val="C00000"/>
              </a:buClr>
              <a:buFont typeface="Wingdings" panose="05000000000000000000" pitchFamily="2" charset="2"/>
              <a:buChar char="§"/>
              <a:defRPr/>
            </a:pPr>
            <a:r>
              <a:rPr lang="en-US" sz="2000" dirty="0">
                <a:latin typeface="Calibri" panose="020F0502020204030204" pitchFamily="34" charset="0"/>
              </a:rPr>
              <a:t> Non-abstinence goals common to brief interventions (e.g., harm reduction, risk reduction) may not be suitable for some settings and or some counselors’ clinical orientation</a:t>
            </a:r>
          </a:p>
          <a:p>
            <a:pPr>
              <a:buClr>
                <a:srgbClr val="C00000"/>
              </a:buClr>
              <a:defRPr/>
            </a:pPr>
            <a:r>
              <a:rPr lang="en-US" sz="1875" b="1" dirty="0">
                <a:latin typeface="Calibri" panose="020F0502020204030204" pitchFamily="34" charset="0"/>
              </a:rPr>
              <a:t>		</a:t>
            </a:r>
          </a:p>
        </p:txBody>
      </p:sp>
      <p:sp>
        <p:nvSpPr>
          <p:cNvPr id="31747" name="Rectangle 4"/>
          <p:cNvSpPr>
            <a:spLocks noChangeArrowheads="1"/>
          </p:cNvSpPr>
          <p:nvPr/>
        </p:nvSpPr>
        <p:spPr bwMode="auto">
          <a:xfrm>
            <a:off x="1957387" y="628650"/>
            <a:ext cx="45005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4000" dirty="0">
                <a:solidFill>
                  <a:srgbClr val="002D73"/>
                </a:solidFill>
                <a:latin typeface="Calibri" pitchFamily="34" charset="0"/>
                <a:cs typeface="Arial" charset="0"/>
              </a:rPr>
              <a:t>Cautions</a:t>
            </a:r>
          </a:p>
        </p:txBody>
      </p:sp>
    </p:spTree>
    <p:extLst>
      <p:ext uri="{BB962C8B-B14F-4D97-AF65-F5344CB8AC3E}">
        <p14:creationId xmlns:p14="http://schemas.microsoft.com/office/powerpoint/2010/main" val="580530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1371600" y="742950"/>
            <a:ext cx="60198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4000" b="1" dirty="0">
                <a:solidFill>
                  <a:srgbClr val="002D73"/>
                </a:solidFill>
                <a:latin typeface="Arial" panose="020B0604020202020204" pitchFamily="34" charset="0"/>
                <a:cs typeface="Arial" panose="020B0604020202020204" pitchFamily="34" charset="0"/>
              </a:rPr>
              <a:t>Assessment Resources</a:t>
            </a:r>
          </a:p>
        </p:txBody>
      </p:sp>
      <p:sp>
        <p:nvSpPr>
          <p:cNvPr id="36867" name="Rectangle 3"/>
          <p:cNvSpPr>
            <a:spLocks noGrp="1" noChangeArrowheads="1"/>
          </p:cNvSpPr>
          <p:nvPr>
            <p:ph type="body" idx="4294967295"/>
          </p:nvPr>
        </p:nvSpPr>
        <p:spPr>
          <a:xfrm>
            <a:off x="971550" y="1771650"/>
            <a:ext cx="7200900" cy="3257550"/>
          </a:xfrm>
          <a:prstGeom prst="rect">
            <a:avLst/>
          </a:prstGeom>
        </p:spPr>
        <p:txBody>
          <a:bodyPr anchor="ctr"/>
          <a:lstStyle/>
          <a:p>
            <a:pPr algn="ctr">
              <a:lnSpc>
                <a:spcPct val="90000"/>
              </a:lnSpc>
              <a:buFont typeface="Wingdings" pitchFamily="2" charset="2"/>
              <a:buNone/>
            </a:pPr>
            <a:r>
              <a:rPr lang="en-US" altLang="en-US" sz="2700" dirty="0"/>
              <a:t>Treatment Improvement Protocol (TIP) Series </a:t>
            </a:r>
          </a:p>
          <a:p>
            <a:pPr algn="ctr">
              <a:lnSpc>
                <a:spcPct val="90000"/>
              </a:lnSpc>
              <a:buFont typeface="Wingdings" pitchFamily="2" charset="2"/>
              <a:buNone/>
            </a:pPr>
            <a:r>
              <a:rPr lang="en-US" altLang="en-US" sz="2100" dirty="0"/>
              <a:t>www.samhsa.gov/csat</a:t>
            </a:r>
          </a:p>
          <a:p>
            <a:pPr algn="ctr">
              <a:lnSpc>
                <a:spcPct val="90000"/>
              </a:lnSpc>
              <a:buFont typeface="Wingdings" pitchFamily="2" charset="2"/>
              <a:buNone/>
            </a:pPr>
            <a:r>
              <a:rPr lang="en-US" altLang="en-US" sz="2100" i="1" dirty="0"/>
              <a:t>TIP #31: Screening and Assessing Adolescents for Substance Use Disorders</a:t>
            </a:r>
          </a:p>
          <a:p>
            <a:pPr algn="ctr">
              <a:lnSpc>
                <a:spcPct val="90000"/>
              </a:lnSpc>
              <a:buFont typeface="Wingdings" pitchFamily="2" charset="2"/>
              <a:buNone/>
            </a:pPr>
            <a:endParaRPr lang="en-US" altLang="en-US" dirty="0" smtClean="0">
              <a:solidFill>
                <a:schemeClr val="tx1"/>
              </a:solidFill>
            </a:endParaRPr>
          </a:p>
        </p:txBody>
      </p:sp>
    </p:spTree>
    <p:extLst>
      <p:ext uri="{BB962C8B-B14F-4D97-AF65-F5344CB8AC3E}">
        <p14:creationId xmlns:p14="http://schemas.microsoft.com/office/powerpoint/2010/main" val="938129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xfrm>
            <a:off x="1485900" y="628650"/>
            <a:ext cx="61722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b="1" dirty="0">
                <a:solidFill>
                  <a:srgbClr val="002D73"/>
                </a:solidFill>
                <a:latin typeface="Arial" panose="020B0604020202020204" pitchFamily="34" charset="0"/>
                <a:cs typeface="Arial" panose="020B0604020202020204" pitchFamily="34" charset="0"/>
              </a:rPr>
              <a:t>Select Screening and Assessment Instruments</a:t>
            </a:r>
          </a:p>
        </p:txBody>
      </p:sp>
      <p:sp>
        <p:nvSpPr>
          <p:cNvPr id="37891" name="Rectangle 3"/>
          <p:cNvSpPr>
            <a:spLocks noGrp="1" noChangeArrowheads="1"/>
          </p:cNvSpPr>
          <p:nvPr>
            <p:ph type="body" idx="4294967295"/>
          </p:nvPr>
        </p:nvSpPr>
        <p:spPr>
          <a:xfrm>
            <a:off x="1371600" y="1485900"/>
            <a:ext cx="3581400" cy="3543300"/>
          </a:xfrm>
          <a:prstGeom prst="rect">
            <a:avLst/>
          </a:prstGeom>
        </p:spPr>
        <p:txBody>
          <a:bodyPr/>
          <a:lstStyle/>
          <a:p>
            <a:pPr marL="0" indent="0">
              <a:lnSpc>
                <a:spcPct val="80000"/>
              </a:lnSpc>
              <a:buClr>
                <a:srgbClr val="C00000"/>
              </a:buClr>
              <a:buNone/>
            </a:pPr>
            <a:r>
              <a:rPr lang="en-US" altLang="en-US" sz="2100" dirty="0"/>
              <a:t>Brief screening</a:t>
            </a:r>
          </a:p>
          <a:p>
            <a:pPr lvl="1">
              <a:lnSpc>
                <a:spcPct val="80000"/>
              </a:lnSpc>
              <a:buClr>
                <a:srgbClr val="C00000"/>
              </a:buClr>
              <a:buFont typeface="Wingdings" panose="05000000000000000000" pitchFamily="2" charset="2"/>
              <a:buChar char="§"/>
            </a:pPr>
            <a:r>
              <a:rPr lang="en-US" altLang="en-US" sz="2100" dirty="0" smtClean="0"/>
              <a:t>CRAFFT-</a:t>
            </a:r>
            <a:r>
              <a:rPr lang="en-US" altLang="en-US" sz="2100" dirty="0" smtClean="0">
                <a:solidFill>
                  <a:srgbClr val="000000"/>
                </a:solidFill>
              </a:rPr>
              <a:t>Adolescent</a:t>
            </a:r>
          </a:p>
          <a:p>
            <a:pPr marL="457200" lvl="1" indent="0">
              <a:lnSpc>
                <a:spcPct val="80000"/>
              </a:lnSpc>
              <a:buClr>
                <a:srgbClr val="C00000"/>
              </a:buClr>
              <a:buNone/>
            </a:pPr>
            <a:endParaRPr lang="en-US" altLang="en-US" sz="2100" b="1" dirty="0">
              <a:solidFill>
                <a:srgbClr val="000000"/>
              </a:solidFill>
            </a:endParaRPr>
          </a:p>
          <a:p>
            <a:pPr marL="0" indent="0">
              <a:lnSpc>
                <a:spcPct val="80000"/>
              </a:lnSpc>
              <a:buClr>
                <a:srgbClr val="C00000"/>
              </a:buClr>
              <a:buNone/>
            </a:pPr>
            <a:r>
              <a:rPr lang="en-US" altLang="en-US" sz="2100" dirty="0"/>
              <a:t>Screening</a:t>
            </a:r>
          </a:p>
          <a:p>
            <a:pPr lvl="1">
              <a:lnSpc>
                <a:spcPct val="80000"/>
              </a:lnSpc>
              <a:buClr>
                <a:srgbClr val="C00000"/>
              </a:buClr>
              <a:buFont typeface="Wingdings" panose="05000000000000000000" pitchFamily="2" charset="2"/>
              <a:buChar char="§"/>
            </a:pPr>
            <a:r>
              <a:rPr lang="en-US" altLang="en-US" sz="2100" dirty="0"/>
              <a:t>ADI</a:t>
            </a:r>
          </a:p>
          <a:p>
            <a:pPr lvl="1">
              <a:lnSpc>
                <a:spcPct val="80000"/>
              </a:lnSpc>
              <a:buClr>
                <a:srgbClr val="C00000"/>
              </a:buClr>
              <a:buFont typeface="Wingdings" panose="05000000000000000000" pitchFamily="2" charset="2"/>
              <a:buChar char="§"/>
            </a:pPr>
            <a:r>
              <a:rPr lang="en-US" altLang="en-US" sz="2100" dirty="0"/>
              <a:t>DAST-Adolescent</a:t>
            </a:r>
          </a:p>
          <a:p>
            <a:pPr lvl="1">
              <a:lnSpc>
                <a:spcPct val="80000"/>
              </a:lnSpc>
              <a:buClr>
                <a:srgbClr val="C00000"/>
              </a:buClr>
              <a:buFont typeface="Wingdings" panose="05000000000000000000" pitchFamily="2" charset="2"/>
              <a:buChar char="§"/>
            </a:pPr>
            <a:r>
              <a:rPr lang="en-US" altLang="en-US" sz="2100" dirty="0"/>
              <a:t>PESQ</a:t>
            </a:r>
          </a:p>
          <a:p>
            <a:pPr lvl="1">
              <a:lnSpc>
                <a:spcPct val="80000"/>
              </a:lnSpc>
              <a:buClr>
                <a:srgbClr val="C00000"/>
              </a:buClr>
              <a:buFont typeface="Wingdings" panose="05000000000000000000" pitchFamily="2" charset="2"/>
              <a:buChar char="§"/>
            </a:pPr>
            <a:r>
              <a:rPr lang="en-US" altLang="en-US" sz="2100" dirty="0"/>
              <a:t>SASSI-</a:t>
            </a:r>
            <a:r>
              <a:rPr lang="en-US" altLang="en-US" sz="2100" dirty="0">
                <a:solidFill>
                  <a:srgbClr val="000000"/>
                </a:solidFill>
              </a:rPr>
              <a:t>Adolescent</a:t>
            </a:r>
          </a:p>
          <a:p>
            <a:pPr lvl="1">
              <a:lnSpc>
                <a:spcPct val="80000"/>
              </a:lnSpc>
              <a:buClr>
                <a:srgbClr val="C00000"/>
              </a:buClr>
              <a:buFont typeface="Wingdings" panose="05000000000000000000" pitchFamily="2" charset="2"/>
              <a:buChar char="§"/>
            </a:pPr>
            <a:r>
              <a:rPr lang="en-US" altLang="en-US" sz="2100" dirty="0">
                <a:solidFill>
                  <a:srgbClr val="000000"/>
                </a:solidFill>
              </a:rPr>
              <a:t>POSIT</a:t>
            </a:r>
          </a:p>
        </p:txBody>
      </p:sp>
      <p:sp>
        <p:nvSpPr>
          <p:cNvPr id="37892" name="Text Box 4"/>
          <p:cNvSpPr txBox="1">
            <a:spLocks noChangeArrowheads="1"/>
          </p:cNvSpPr>
          <p:nvPr/>
        </p:nvSpPr>
        <p:spPr bwMode="auto">
          <a:xfrm>
            <a:off x="1657350" y="4717018"/>
            <a:ext cx="5886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dirty="0">
                <a:latin typeface="Calibri" pitchFamily="34" charset="0"/>
                <a:cs typeface="Arial" charset="0"/>
              </a:rPr>
              <a:t>See </a:t>
            </a:r>
            <a:r>
              <a:rPr lang="en-US" altLang="en-US" sz="1800" dirty="0" smtClean="0">
                <a:latin typeface="Calibri" pitchFamily="34" charset="0"/>
                <a:cs typeface="Arial" charset="0"/>
              </a:rPr>
              <a:t>handout for </a:t>
            </a:r>
            <a:r>
              <a:rPr lang="en-US" altLang="en-US" sz="1800" dirty="0">
                <a:latin typeface="Calibri" pitchFamily="34" charset="0"/>
                <a:cs typeface="Arial" charset="0"/>
              </a:rPr>
              <a:t>details of these and other tools</a:t>
            </a:r>
          </a:p>
        </p:txBody>
      </p:sp>
      <p:sp>
        <p:nvSpPr>
          <p:cNvPr id="37893" name="Rectangle 3"/>
          <p:cNvSpPr txBox="1">
            <a:spLocks noChangeArrowheads="1"/>
          </p:cNvSpPr>
          <p:nvPr/>
        </p:nvSpPr>
        <p:spPr bwMode="auto">
          <a:xfrm>
            <a:off x="5600700" y="1543050"/>
            <a:ext cx="314325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80010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nSpc>
                <a:spcPct val="80000"/>
              </a:lnSpc>
              <a:spcBef>
                <a:spcPct val="60000"/>
              </a:spcBef>
              <a:spcAft>
                <a:spcPct val="35000"/>
              </a:spcAft>
              <a:buClr>
                <a:srgbClr val="C00000"/>
              </a:buClr>
              <a:buSzPct val="155000"/>
              <a:buFont typeface="Wingdings" pitchFamily="2" charset="2"/>
              <a:buNone/>
            </a:pPr>
            <a:r>
              <a:rPr lang="en-US" altLang="en-US" sz="2100" dirty="0">
                <a:latin typeface="Arial" panose="020B0604020202020204" pitchFamily="34" charset="0"/>
                <a:cs typeface="Arial" panose="020B0604020202020204" pitchFamily="34" charset="0"/>
              </a:rPr>
              <a:t>Comprehensive questionnaire</a:t>
            </a:r>
          </a:p>
          <a:p>
            <a:pPr lvl="1">
              <a:lnSpc>
                <a:spcPct val="80000"/>
              </a:lnSpc>
              <a:spcBef>
                <a:spcPct val="20000"/>
              </a:spcBef>
              <a:buClr>
                <a:srgbClr val="C00000"/>
              </a:buClr>
              <a:buSzPct val="130000"/>
              <a:buFont typeface="Wingdings" pitchFamily="2" charset="2"/>
              <a:buChar char="§"/>
            </a:pPr>
            <a:r>
              <a:rPr lang="en-US" altLang="en-US" sz="2100" dirty="0">
                <a:latin typeface="Arial" panose="020B0604020202020204" pitchFamily="34" charset="0"/>
                <a:cs typeface="Arial" panose="020B0604020202020204" pitchFamily="34" charset="0"/>
              </a:rPr>
              <a:t>ASAP</a:t>
            </a:r>
          </a:p>
          <a:p>
            <a:pPr lvl="1">
              <a:lnSpc>
                <a:spcPct val="80000"/>
              </a:lnSpc>
              <a:spcBef>
                <a:spcPct val="20000"/>
              </a:spcBef>
              <a:buClr>
                <a:srgbClr val="C00000"/>
              </a:buClr>
              <a:buSzPct val="130000"/>
              <a:buFont typeface="Wingdings" pitchFamily="2" charset="2"/>
              <a:buChar char="§"/>
            </a:pPr>
            <a:r>
              <a:rPr lang="en-US" altLang="en-US" sz="2100" dirty="0">
                <a:latin typeface="Arial" panose="020B0604020202020204" pitchFamily="34" charset="0"/>
                <a:cs typeface="Arial" panose="020B0604020202020204" pitchFamily="34" charset="0"/>
              </a:rPr>
              <a:t>PEI</a:t>
            </a:r>
          </a:p>
          <a:p>
            <a:pPr>
              <a:lnSpc>
                <a:spcPct val="80000"/>
              </a:lnSpc>
              <a:spcBef>
                <a:spcPct val="60000"/>
              </a:spcBef>
              <a:spcAft>
                <a:spcPct val="35000"/>
              </a:spcAft>
              <a:buClr>
                <a:srgbClr val="C00000"/>
              </a:buClr>
              <a:buSzPct val="155000"/>
              <a:buFont typeface="Wingdings" pitchFamily="2" charset="2"/>
              <a:buNone/>
            </a:pPr>
            <a:r>
              <a:rPr lang="en-US" altLang="en-US" sz="2100" dirty="0">
                <a:latin typeface="Arial" panose="020B0604020202020204" pitchFamily="34" charset="0"/>
                <a:cs typeface="Arial" panose="020B0604020202020204" pitchFamily="34" charset="0"/>
              </a:rPr>
              <a:t>Interviews</a:t>
            </a:r>
          </a:p>
          <a:p>
            <a:pPr lvl="1">
              <a:lnSpc>
                <a:spcPct val="80000"/>
              </a:lnSpc>
              <a:spcBef>
                <a:spcPct val="20000"/>
              </a:spcBef>
              <a:buClr>
                <a:srgbClr val="C00000"/>
              </a:buClr>
              <a:buSzPct val="130000"/>
              <a:buFont typeface="Wingdings" pitchFamily="2" charset="2"/>
              <a:buChar char="§"/>
            </a:pPr>
            <a:r>
              <a:rPr lang="en-US" altLang="en-US" sz="2100" dirty="0">
                <a:latin typeface="Arial" panose="020B0604020202020204" pitchFamily="34" charset="0"/>
                <a:cs typeface="Arial" panose="020B0604020202020204" pitchFamily="34" charset="0"/>
              </a:rPr>
              <a:t>ADI</a:t>
            </a:r>
          </a:p>
          <a:p>
            <a:pPr lvl="1">
              <a:lnSpc>
                <a:spcPct val="80000"/>
              </a:lnSpc>
              <a:spcBef>
                <a:spcPct val="20000"/>
              </a:spcBef>
              <a:buClr>
                <a:srgbClr val="C00000"/>
              </a:buClr>
              <a:buSzPct val="130000"/>
              <a:buFont typeface="Wingdings" pitchFamily="2" charset="2"/>
              <a:buChar char="§"/>
            </a:pPr>
            <a:r>
              <a:rPr lang="en-US" altLang="en-US" sz="2100" dirty="0">
                <a:latin typeface="Arial" panose="020B0604020202020204" pitchFamily="34" charset="0"/>
                <a:cs typeface="Arial" panose="020B0604020202020204" pitchFamily="34" charset="0"/>
              </a:rPr>
              <a:t>CASI</a:t>
            </a:r>
          </a:p>
          <a:p>
            <a:pPr lvl="1">
              <a:lnSpc>
                <a:spcPct val="80000"/>
              </a:lnSpc>
              <a:spcBef>
                <a:spcPct val="20000"/>
              </a:spcBef>
              <a:buClr>
                <a:srgbClr val="C00000"/>
              </a:buClr>
              <a:buSzPct val="130000"/>
              <a:buFont typeface="Wingdings" pitchFamily="2" charset="2"/>
              <a:buChar char="§"/>
            </a:pPr>
            <a:r>
              <a:rPr lang="en-US" altLang="en-US" sz="2100" dirty="0">
                <a:latin typeface="Arial" panose="020B0604020202020204" pitchFamily="34" charset="0"/>
                <a:cs typeface="Arial" panose="020B0604020202020204" pitchFamily="34" charset="0"/>
              </a:rPr>
              <a:t>GAIN</a:t>
            </a:r>
          </a:p>
        </p:txBody>
      </p:sp>
    </p:spTree>
    <p:extLst>
      <p:ext uri="{BB962C8B-B14F-4D97-AF65-F5344CB8AC3E}">
        <p14:creationId xmlns:p14="http://schemas.microsoft.com/office/powerpoint/2010/main" val="345240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314450" y="4686300"/>
            <a:ext cx="1600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38915" name="Rectangle 3"/>
          <p:cNvSpPr>
            <a:spLocks noChangeArrowheads="1"/>
          </p:cNvSpPr>
          <p:nvPr/>
        </p:nvSpPr>
        <p:spPr bwMode="auto">
          <a:xfrm>
            <a:off x="3371850" y="4686300"/>
            <a:ext cx="2400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38916" name="Rectangle 4"/>
          <p:cNvSpPr>
            <a:spLocks noGrp="1" noChangeArrowheads="1"/>
          </p:cNvSpPr>
          <p:nvPr>
            <p:ph type="title" idx="4294967295"/>
          </p:nvPr>
        </p:nvSpPr>
        <p:spPr bwMode="auto">
          <a:xfrm>
            <a:off x="2114550" y="571500"/>
            <a:ext cx="6115050" cy="685800"/>
          </a:xfrm>
          <a:prstGeom prst="rect">
            <a:avLst/>
          </a:prstGeom>
          <a:noFill/>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lstStyle/>
          <a:p>
            <a:r>
              <a:rPr lang="en-US" altLang="en-US" sz="2400" b="1" dirty="0">
                <a:solidFill>
                  <a:srgbClr val="002D73"/>
                </a:solidFill>
                <a:latin typeface="Calibri" pitchFamily="34" charset="0"/>
              </a:rPr>
              <a:t>CRAFFT Questions (6-items)</a:t>
            </a:r>
            <a:br>
              <a:rPr lang="en-US" altLang="en-US" sz="2400" b="1" dirty="0">
                <a:solidFill>
                  <a:srgbClr val="002D73"/>
                </a:solidFill>
                <a:latin typeface="Calibri" pitchFamily="34" charset="0"/>
              </a:rPr>
            </a:br>
            <a:endParaRPr lang="en-US" altLang="en-US" sz="2100" b="1" dirty="0">
              <a:solidFill>
                <a:srgbClr val="002D73"/>
              </a:solidFill>
              <a:latin typeface="Calibri" pitchFamily="34" charset="0"/>
            </a:endParaRPr>
          </a:p>
        </p:txBody>
      </p:sp>
      <p:sp>
        <p:nvSpPr>
          <p:cNvPr id="38917" name="Rectangle 5"/>
          <p:cNvSpPr>
            <a:spLocks noGrp="1" noChangeArrowheads="1"/>
          </p:cNvSpPr>
          <p:nvPr>
            <p:ph type="body" idx="4294967295"/>
          </p:nvPr>
        </p:nvSpPr>
        <p:spPr>
          <a:xfrm>
            <a:off x="1219200" y="1363266"/>
            <a:ext cx="7265194" cy="3554422"/>
          </a:xfrm>
          <a:prstGeom prst="rect">
            <a:avLst/>
          </a:prstGeom>
        </p:spPr>
        <p:txBody>
          <a:bodyPr lIns="67866" tIns="33338" rIns="67866" bIns="33338"/>
          <a:lstStyle/>
          <a:p>
            <a:pPr marL="303610" indent="-303610">
              <a:lnSpc>
                <a:spcPct val="80000"/>
              </a:lnSpc>
              <a:buNone/>
            </a:pPr>
            <a:r>
              <a:rPr lang="en-US" altLang="en-US" sz="1800" dirty="0">
                <a:solidFill>
                  <a:srgbClr val="C00000"/>
                </a:solidFill>
              </a:rPr>
              <a:t>C</a:t>
            </a:r>
            <a:r>
              <a:rPr lang="en-US" altLang="en-US" sz="1800" dirty="0"/>
              <a:t>	Have you ever ridden in a CAR driven by someone (including yourself) who was “high” or had been using alcohol or drugs?”</a:t>
            </a:r>
          </a:p>
          <a:p>
            <a:pPr marL="303610" indent="-303610">
              <a:lnSpc>
                <a:spcPct val="80000"/>
              </a:lnSpc>
              <a:buNone/>
            </a:pPr>
            <a:r>
              <a:rPr lang="en-US" altLang="en-US" sz="1800" dirty="0">
                <a:solidFill>
                  <a:srgbClr val="C00000"/>
                </a:solidFill>
              </a:rPr>
              <a:t>R</a:t>
            </a:r>
            <a:r>
              <a:rPr lang="en-US" altLang="en-US" sz="1800" dirty="0"/>
              <a:t>	Do you ever use alcohol or drugs to RELAX, feel better about yourself, or fit in?</a:t>
            </a:r>
          </a:p>
          <a:p>
            <a:pPr marL="303610" indent="-303610">
              <a:lnSpc>
                <a:spcPct val="80000"/>
              </a:lnSpc>
              <a:buNone/>
            </a:pPr>
            <a:r>
              <a:rPr lang="en-US" altLang="en-US" sz="1800" dirty="0">
                <a:solidFill>
                  <a:srgbClr val="C00000"/>
                </a:solidFill>
              </a:rPr>
              <a:t>A	</a:t>
            </a:r>
            <a:r>
              <a:rPr lang="en-US" altLang="en-US" sz="1800" dirty="0"/>
              <a:t>Do you ever use alcohol/drugs while you are by yourself or ALONE?</a:t>
            </a:r>
          </a:p>
          <a:p>
            <a:pPr marL="303610" indent="-303610">
              <a:lnSpc>
                <a:spcPct val="80000"/>
              </a:lnSpc>
              <a:buNone/>
            </a:pPr>
            <a:r>
              <a:rPr lang="en-US" altLang="en-US" sz="1800" dirty="0">
                <a:solidFill>
                  <a:srgbClr val="C00000"/>
                </a:solidFill>
              </a:rPr>
              <a:t>F</a:t>
            </a:r>
            <a:r>
              <a:rPr lang="en-US" altLang="en-US" sz="1800" dirty="0"/>
              <a:t>	Do your FAMILY or FRIENDS ever tell you that you should cut down on your drinking or drug use?</a:t>
            </a:r>
          </a:p>
          <a:p>
            <a:pPr marL="303610" indent="-303610">
              <a:lnSpc>
                <a:spcPct val="80000"/>
              </a:lnSpc>
              <a:buNone/>
            </a:pPr>
            <a:r>
              <a:rPr lang="en-US" altLang="en-US" sz="1800" dirty="0">
                <a:solidFill>
                  <a:srgbClr val="C00000"/>
                </a:solidFill>
              </a:rPr>
              <a:t>F</a:t>
            </a:r>
            <a:r>
              <a:rPr lang="en-US" altLang="en-US" sz="1800" dirty="0"/>
              <a:t>	Do you ever FORGET things you did while using alcohol or drugs?</a:t>
            </a:r>
          </a:p>
          <a:p>
            <a:pPr marL="303610" indent="-303610">
              <a:lnSpc>
                <a:spcPct val="80000"/>
              </a:lnSpc>
              <a:buNone/>
            </a:pPr>
            <a:r>
              <a:rPr lang="en-US" altLang="en-US" sz="1800" dirty="0">
                <a:solidFill>
                  <a:srgbClr val="C00000"/>
                </a:solidFill>
              </a:rPr>
              <a:t>T	</a:t>
            </a:r>
            <a:r>
              <a:rPr lang="en-US" altLang="en-US" sz="1800" dirty="0"/>
              <a:t>Have you gotten into TROUBLE while you were using alcohol or drugs? </a:t>
            </a:r>
            <a:endParaRPr lang="en-US" altLang="en-US" sz="1800" dirty="0" smtClean="0"/>
          </a:p>
          <a:p>
            <a:pPr marL="303610" indent="-303610">
              <a:lnSpc>
                <a:spcPct val="80000"/>
              </a:lnSpc>
              <a:buNone/>
            </a:pPr>
            <a:endParaRPr lang="en-US" altLang="en-US" sz="1800" dirty="0" smtClean="0"/>
          </a:p>
          <a:p>
            <a:pPr marL="303610" indent="-303610">
              <a:lnSpc>
                <a:spcPct val="80000"/>
              </a:lnSpc>
              <a:buNone/>
            </a:pPr>
            <a:r>
              <a:rPr lang="en-US" altLang="en-US" sz="1400" b="1" dirty="0">
                <a:solidFill>
                  <a:srgbClr val="002D73"/>
                </a:solidFill>
                <a:latin typeface="Calibri" pitchFamily="34" charset="0"/>
              </a:rPr>
              <a:t>(Knight et al., 2002)</a:t>
            </a:r>
            <a:endParaRPr lang="en-US" altLang="en-US" sz="1400" dirty="0"/>
          </a:p>
          <a:p>
            <a:pPr marL="303610" indent="-303610">
              <a:lnSpc>
                <a:spcPct val="80000"/>
              </a:lnSpc>
              <a:buNone/>
            </a:pPr>
            <a:endParaRPr lang="en-US" altLang="en-US" sz="1350" dirty="0"/>
          </a:p>
          <a:p>
            <a:pPr marL="303610" indent="-303610">
              <a:lnSpc>
                <a:spcPct val="80000"/>
              </a:lnSpc>
              <a:buNone/>
            </a:pPr>
            <a:r>
              <a:rPr lang="en-US" altLang="en-US" sz="1350" dirty="0"/>
              <a:t>	</a:t>
            </a:r>
          </a:p>
        </p:txBody>
      </p:sp>
      <p:sp>
        <p:nvSpPr>
          <p:cNvPr id="38918" name="Text Box 6"/>
          <p:cNvSpPr txBox="1">
            <a:spLocks noChangeArrowheads="1"/>
          </p:cNvSpPr>
          <p:nvPr/>
        </p:nvSpPr>
        <p:spPr bwMode="auto">
          <a:xfrm>
            <a:off x="2340769" y="4580334"/>
            <a:ext cx="4269951" cy="3000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1350" b="1" dirty="0">
                <a:latin typeface="Calibri" pitchFamily="34" charset="0"/>
                <a:cs typeface="Arial" charset="0"/>
              </a:rPr>
              <a:t>2 or more positives suggests need for a brief intervention</a:t>
            </a:r>
          </a:p>
        </p:txBody>
      </p:sp>
    </p:spTree>
    <p:extLst>
      <p:ext uri="{BB962C8B-B14F-4D97-AF65-F5344CB8AC3E}">
        <p14:creationId xmlns:p14="http://schemas.microsoft.com/office/powerpoint/2010/main" val="24978292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2000250" y="628650"/>
            <a:ext cx="455295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200" b="1" dirty="0">
                <a:solidFill>
                  <a:srgbClr val="002D73"/>
                </a:solidFill>
                <a:latin typeface="Arial" panose="020B0604020202020204" pitchFamily="34" charset="0"/>
                <a:cs typeface="Arial" panose="020B0604020202020204" pitchFamily="34" charset="0"/>
              </a:rPr>
              <a:t>Enhancing Motivation</a:t>
            </a:r>
          </a:p>
        </p:txBody>
      </p:sp>
      <p:sp>
        <p:nvSpPr>
          <p:cNvPr id="40963" name="Rectangle 3"/>
          <p:cNvSpPr>
            <a:spLocks noGrp="1" noChangeArrowheads="1"/>
          </p:cNvSpPr>
          <p:nvPr>
            <p:ph type="body" idx="4294967295"/>
          </p:nvPr>
        </p:nvSpPr>
        <p:spPr>
          <a:xfrm>
            <a:off x="1314450" y="2128837"/>
            <a:ext cx="7143750" cy="3128963"/>
          </a:xfrm>
          <a:prstGeom prst="rect">
            <a:avLst/>
          </a:prstGeom>
        </p:spPr>
        <p:txBody>
          <a:bodyPr/>
          <a:lstStyle/>
          <a:p>
            <a:pPr marL="385763" indent="-385763">
              <a:buClr>
                <a:srgbClr val="C00000"/>
              </a:buClr>
              <a:buSzPct val="100000"/>
              <a:buFont typeface="Garamond" pitchFamily="18" charset="0"/>
              <a:buAutoNum type="arabicPeriod"/>
            </a:pPr>
            <a:r>
              <a:rPr lang="en-US" altLang="en-US" sz="2100" dirty="0">
                <a:solidFill>
                  <a:srgbClr val="002D73"/>
                </a:solidFill>
              </a:rPr>
              <a:t>Gauge your client’s stage of change; respond accordingly</a:t>
            </a:r>
          </a:p>
          <a:p>
            <a:pPr marL="385763" indent="-385763">
              <a:buClr>
                <a:srgbClr val="C00000"/>
              </a:buClr>
              <a:buSzPct val="100000"/>
              <a:buFont typeface="Garamond" pitchFamily="18" charset="0"/>
              <a:buAutoNum type="arabicPeriod"/>
            </a:pPr>
            <a:r>
              <a:rPr lang="en-US" altLang="en-US" sz="2100" dirty="0">
                <a:solidFill>
                  <a:srgbClr val="002D73"/>
                </a:solidFill>
              </a:rPr>
              <a:t>Non-confrontational interviewing</a:t>
            </a:r>
          </a:p>
          <a:p>
            <a:pPr marL="385763" indent="-385763">
              <a:spcBef>
                <a:spcPct val="50000"/>
              </a:spcBef>
              <a:buClr>
                <a:srgbClr val="C00000"/>
              </a:buClr>
              <a:buSzPct val="100000"/>
              <a:buFont typeface="Garamond" pitchFamily="18" charset="0"/>
              <a:buAutoNum type="arabicPeriod"/>
            </a:pPr>
            <a:r>
              <a:rPr lang="en-US" altLang="en-US" sz="2100" dirty="0">
                <a:solidFill>
                  <a:srgbClr val="002D73"/>
                </a:solidFill>
              </a:rPr>
              <a:t>Five principles of motivational interviewing</a:t>
            </a:r>
          </a:p>
          <a:p>
            <a:pPr marL="385763" indent="-385763">
              <a:spcBef>
                <a:spcPct val="50000"/>
              </a:spcBef>
              <a:buClr>
                <a:srgbClr val="C00000"/>
              </a:buClr>
              <a:buFont typeface="Garamond" pitchFamily="18" charset="0"/>
              <a:buAutoNum type="arabicPeriod"/>
            </a:pPr>
            <a:endParaRPr lang="en-US" altLang="en-US" sz="2100" dirty="0"/>
          </a:p>
        </p:txBody>
      </p:sp>
    </p:spTree>
    <p:extLst>
      <p:ext uri="{BB962C8B-B14F-4D97-AF65-F5344CB8AC3E}">
        <p14:creationId xmlns:p14="http://schemas.microsoft.com/office/powerpoint/2010/main" val="848792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bwMode="auto">
          <a:xfrm>
            <a:off x="2000250" y="68580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200" b="1" dirty="0">
                <a:solidFill>
                  <a:srgbClr val="002D73"/>
                </a:solidFill>
                <a:latin typeface="Calibri" pitchFamily="34" charset="0"/>
              </a:rPr>
              <a:t>Enhancing Motivation</a:t>
            </a:r>
          </a:p>
        </p:txBody>
      </p:sp>
      <p:sp>
        <p:nvSpPr>
          <p:cNvPr id="37891" name="Rectangle 3"/>
          <p:cNvSpPr>
            <a:spLocks noGrp="1" noChangeArrowheads="1"/>
          </p:cNvSpPr>
          <p:nvPr>
            <p:ph type="body" idx="4294967295"/>
          </p:nvPr>
        </p:nvSpPr>
        <p:spPr>
          <a:xfrm>
            <a:off x="1314450" y="2128837"/>
            <a:ext cx="7143750" cy="3128963"/>
          </a:xfrm>
          <a:prstGeom prst="rect">
            <a:avLst/>
          </a:prstGeom>
        </p:spPr>
        <p:txBody>
          <a:bodyPr/>
          <a:lstStyle/>
          <a:p>
            <a:pPr marL="385763" indent="-385763">
              <a:buClr>
                <a:srgbClr val="C00000"/>
              </a:buClr>
              <a:buSzPct val="100000"/>
              <a:buFont typeface="+mj-lt"/>
              <a:buAutoNum type="arabicPeriod"/>
              <a:defRPr/>
            </a:pPr>
            <a:r>
              <a:rPr lang="en-US" sz="2100" dirty="0">
                <a:ea typeface="MS PGothic" pitchFamily="34" charset="-128"/>
              </a:rPr>
              <a:t>Gauge your client’s stage of change; respond accordingly</a:t>
            </a:r>
          </a:p>
          <a:p>
            <a:pPr marL="385763" indent="-385763">
              <a:buClr>
                <a:srgbClr val="C00000"/>
              </a:buClr>
              <a:buSzPct val="100000"/>
              <a:buFont typeface="+mj-lt"/>
              <a:buAutoNum type="arabicPeriod"/>
              <a:defRPr/>
            </a:pPr>
            <a:r>
              <a:rPr lang="en-US" sz="2100" dirty="0">
                <a:solidFill>
                  <a:srgbClr val="DDDDDD"/>
                </a:solidFill>
                <a:effectLst>
                  <a:outerShdw blurRad="38100" dist="38100" dir="2700000" algn="tl">
                    <a:srgbClr val="000000">
                      <a:alpha val="43137"/>
                    </a:srgbClr>
                  </a:outerShdw>
                </a:effectLst>
                <a:ea typeface="MS PGothic" pitchFamily="34" charset="-128"/>
              </a:rPr>
              <a:t>Non-confrontational interviewing</a:t>
            </a:r>
          </a:p>
          <a:p>
            <a:pPr marL="385763" indent="-385763">
              <a:spcBef>
                <a:spcPct val="50000"/>
              </a:spcBef>
              <a:buClr>
                <a:srgbClr val="C00000"/>
              </a:buClr>
              <a:buSzPct val="100000"/>
              <a:buFont typeface="+mj-lt"/>
              <a:buAutoNum type="arabicPeriod"/>
              <a:defRPr/>
            </a:pPr>
            <a:r>
              <a:rPr lang="en-US" sz="2100" dirty="0">
                <a:solidFill>
                  <a:srgbClr val="DDDDDD"/>
                </a:solidFill>
                <a:effectLst>
                  <a:outerShdw blurRad="38100" dist="38100" dir="2700000" algn="tl">
                    <a:srgbClr val="000000">
                      <a:alpha val="43137"/>
                    </a:srgbClr>
                  </a:outerShdw>
                </a:effectLst>
                <a:ea typeface="MS PGothic" pitchFamily="34" charset="-128"/>
              </a:rPr>
              <a:t>Five principles of motivational interviewing</a:t>
            </a:r>
          </a:p>
          <a:p>
            <a:pPr marL="385763" indent="-385763">
              <a:spcBef>
                <a:spcPct val="50000"/>
              </a:spcBef>
              <a:buClr>
                <a:srgbClr val="C00000"/>
              </a:buClr>
              <a:buSzPct val="100000"/>
              <a:buFont typeface="+mj-lt"/>
              <a:buAutoNum type="arabicPeriod"/>
              <a:defRPr/>
            </a:pPr>
            <a:endParaRPr lang="en-US" sz="2100" dirty="0">
              <a:solidFill>
                <a:srgbClr val="4D4D4D"/>
              </a:solidFill>
              <a:ea typeface="MS PGothic" pitchFamily="34" charset="-128"/>
            </a:endParaRPr>
          </a:p>
        </p:txBody>
      </p:sp>
    </p:spTree>
    <p:extLst>
      <p:ext uri="{BB962C8B-B14F-4D97-AF65-F5344CB8AC3E}">
        <p14:creationId xmlns:p14="http://schemas.microsoft.com/office/powerpoint/2010/main" val="2489187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2057400" y="571500"/>
            <a:ext cx="3986213"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b="1" dirty="0">
                <a:solidFill>
                  <a:srgbClr val="002D73"/>
                </a:solidFill>
                <a:latin typeface="Arial" panose="020B0604020202020204" pitchFamily="34" charset="0"/>
                <a:cs typeface="Arial" panose="020B0604020202020204" pitchFamily="34" charset="0"/>
              </a:rPr>
              <a:t>Stages of Change</a:t>
            </a:r>
            <a:br>
              <a:rPr lang="en-US" altLang="en-US" sz="2400" b="1" dirty="0">
                <a:solidFill>
                  <a:srgbClr val="002D73"/>
                </a:solidFill>
                <a:latin typeface="Arial" panose="020B0604020202020204" pitchFamily="34" charset="0"/>
                <a:cs typeface="Arial" panose="020B0604020202020204" pitchFamily="34" charset="0"/>
              </a:rPr>
            </a:br>
            <a:r>
              <a:rPr lang="en-US" altLang="en-US" sz="2100" b="1" dirty="0" err="1">
                <a:solidFill>
                  <a:srgbClr val="002D73"/>
                </a:solidFill>
                <a:latin typeface="Arial" panose="020B0604020202020204" pitchFamily="34" charset="0"/>
                <a:cs typeface="Arial" panose="020B0604020202020204" pitchFamily="34" charset="0"/>
              </a:rPr>
              <a:t>Prochaska</a:t>
            </a:r>
            <a:r>
              <a:rPr lang="en-US" altLang="en-US" sz="2100" b="1" dirty="0">
                <a:solidFill>
                  <a:srgbClr val="002D73"/>
                </a:solidFill>
                <a:latin typeface="Arial" panose="020B0604020202020204" pitchFamily="34" charset="0"/>
                <a:cs typeface="Arial" panose="020B0604020202020204" pitchFamily="34" charset="0"/>
              </a:rPr>
              <a:t> and  </a:t>
            </a:r>
            <a:r>
              <a:rPr lang="en-US" altLang="en-US" sz="2100" b="1" dirty="0" err="1">
                <a:solidFill>
                  <a:srgbClr val="002D73"/>
                </a:solidFill>
                <a:latin typeface="Arial" panose="020B0604020202020204" pitchFamily="34" charset="0"/>
                <a:cs typeface="Arial" panose="020B0604020202020204" pitchFamily="34" charset="0"/>
              </a:rPr>
              <a:t>DiClemente</a:t>
            </a:r>
            <a:endParaRPr lang="en-US" altLang="en-US" sz="2100" b="1" dirty="0">
              <a:solidFill>
                <a:srgbClr val="002D73"/>
              </a:solidFill>
              <a:latin typeface="Arial" panose="020B0604020202020204" pitchFamily="34" charset="0"/>
              <a:cs typeface="Arial" panose="020B0604020202020204" pitchFamily="34" charset="0"/>
            </a:endParaRPr>
          </a:p>
        </p:txBody>
      </p:sp>
      <p:grpSp>
        <p:nvGrpSpPr>
          <p:cNvPr id="43011" name="Group 6"/>
          <p:cNvGrpSpPr>
            <a:grpSpLocks/>
          </p:cNvGrpSpPr>
          <p:nvPr/>
        </p:nvGrpSpPr>
        <p:grpSpPr bwMode="auto">
          <a:xfrm>
            <a:off x="857250" y="1543050"/>
            <a:ext cx="7456885" cy="3182541"/>
            <a:chOff x="190500" y="2057400"/>
            <a:chExt cx="9942513" cy="4242594"/>
          </a:xfrm>
        </p:grpSpPr>
        <p:graphicFrame>
          <p:nvGraphicFramePr>
            <p:cNvPr id="43012" name="Object 1"/>
            <p:cNvGraphicFramePr>
              <a:graphicFrameLocks noChangeAspect="1"/>
            </p:cNvGraphicFramePr>
            <p:nvPr>
              <p:extLst>
                <p:ext uri="{D42A27DB-BD31-4B8C-83A1-F6EECF244321}">
                  <p14:modId xmlns:p14="http://schemas.microsoft.com/office/powerpoint/2010/main" val="2748324271"/>
                </p:ext>
              </p:extLst>
            </p:nvPr>
          </p:nvGraphicFramePr>
          <p:xfrm>
            <a:off x="190500" y="2532856"/>
            <a:ext cx="9942513" cy="3767138"/>
          </p:xfrm>
          <a:graphic>
            <a:graphicData uri="http://schemas.openxmlformats.org/presentationml/2006/ole">
              <mc:AlternateContent xmlns:mc="http://schemas.openxmlformats.org/markup-compatibility/2006">
                <mc:Choice xmlns:v="urn:schemas-microsoft-com:vml" Requires="v">
                  <p:oleObj spid="_x0000_s2075" name="Chart" r:id="rId4" imgW="9753600" imgH="4162515" progId="MSGraph.Chart.8">
                    <p:embed followColorScheme="full"/>
                  </p:oleObj>
                </mc:Choice>
                <mc:Fallback>
                  <p:oleObj name="Chart" r:id="rId4" imgW="9753600" imgH="4162515" progId="MSGraph.Chart.8">
                    <p:embed followColorScheme="full"/>
                    <p:pic>
                      <p:nvPicPr>
                        <p:cNvPr id="0" name=""/>
                        <p:cNvPicPr>
                          <a:picLocks noChangeAspect="1" noChangeArrowheads="1"/>
                        </p:cNvPicPr>
                        <p:nvPr/>
                      </p:nvPicPr>
                      <p:blipFill>
                        <a:blip r:embed="rId5"/>
                        <a:srcRect/>
                        <a:stretch>
                          <a:fillRect/>
                        </a:stretch>
                      </p:blipFill>
                      <p:spPr bwMode="auto">
                        <a:xfrm>
                          <a:off x="190500" y="2532856"/>
                          <a:ext cx="9942513"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3" name="Text Box 5"/>
            <p:cNvSpPr txBox="1">
              <a:spLocks noChangeArrowheads="1"/>
            </p:cNvSpPr>
            <p:nvPr/>
          </p:nvSpPr>
          <p:spPr bwMode="auto">
            <a:xfrm>
              <a:off x="8823325" y="4340225"/>
              <a:ext cx="1208023"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050" b="1">
                  <a:latin typeface="Calibri" pitchFamily="34" charset="0"/>
                  <a:cs typeface="Arial" charset="0"/>
                </a:rPr>
                <a:t>&gt; Motivation</a:t>
              </a:r>
            </a:p>
          </p:txBody>
        </p:sp>
        <p:sp>
          <p:nvSpPr>
            <p:cNvPr id="43014" name="Text Box 13"/>
            <p:cNvSpPr txBox="1">
              <a:spLocks noChangeArrowheads="1"/>
            </p:cNvSpPr>
            <p:nvPr/>
          </p:nvSpPr>
          <p:spPr bwMode="auto">
            <a:xfrm>
              <a:off x="1587500" y="5407025"/>
              <a:ext cx="1139628" cy="55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050" b="1" dirty="0">
                  <a:latin typeface="Calibri" pitchFamily="34" charset="0"/>
                  <a:cs typeface="Arial" charset="0"/>
                </a:rPr>
                <a:t>Counseling/</a:t>
              </a:r>
            </a:p>
            <a:p>
              <a:r>
                <a:rPr lang="en-US" altLang="en-US" sz="1050" b="1" dirty="0">
                  <a:latin typeface="Calibri" pitchFamily="34" charset="0"/>
                  <a:cs typeface="Arial" charset="0"/>
                </a:rPr>
                <a:t>Treatment</a:t>
              </a:r>
            </a:p>
          </p:txBody>
        </p:sp>
        <p:sp>
          <p:nvSpPr>
            <p:cNvPr id="43015" name="Text Box 16"/>
            <p:cNvSpPr txBox="1">
              <a:spLocks noChangeArrowheads="1"/>
            </p:cNvSpPr>
            <p:nvPr/>
          </p:nvSpPr>
          <p:spPr bwMode="auto">
            <a:xfrm>
              <a:off x="6743700" y="2209799"/>
              <a:ext cx="1208023" cy="55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050" b="1" dirty="0">
                  <a:solidFill>
                    <a:srgbClr val="002D73"/>
                  </a:solidFill>
                  <a:latin typeface="Calibri" pitchFamily="34" charset="0"/>
                  <a:cs typeface="Arial" charset="0"/>
                </a:rPr>
                <a:t>&gt; Motivation</a:t>
              </a:r>
            </a:p>
            <a:p>
              <a:r>
                <a:rPr lang="en-US" altLang="en-US" sz="1050" b="1" dirty="0">
                  <a:solidFill>
                    <a:srgbClr val="002D73"/>
                  </a:solidFill>
                  <a:latin typeface="Calibri" pitchFamily="34" charset="0"/>
                  <a:cs typeface="Arial" charset="0"/>
                </a:rPr>
                <a:t>&amp; Treatment</a:t>
              </a:r>
            </a:p>
          </p:txBody>
        </p:sp>
        <p:sp>
          <p:nvSpPr>
            <p:cNvPr id="43016" name="Text Box 17"/>
            <p:cNvSpPr txBox="1">
              <a:spLocks noChangeArrowheads="1"/>
            </p:cNvSpPr>
            <p:nvPr/>
          </p:nvSpPr>
          <p:spPr bwMode="auto">
            <a:xfrm>
              <a:off x="1866900" y="2057400"/>
              <a:ext cx="1447800" cy="55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altLang="en-US" sz="1050" b="1" dirty="0">
                  <a:solidFill>
                    <a:srgbClr val="002D73"/>
                  </a:solidFill>
                  <a:latin typeface="Calibri" pitchFamily="34" charset="0"/>
                  <a:cs typeface="Arial" charset="0"/>
                </a:rPr>
                <a:t>Relapse</a:t>
              </a:r>
            </a:p>
            <a:p>
              <a:pPr algn="ctr"/>
              <a:r>
                <a:rPr lang="en-US" altLang="en-US" sz="1050" b="1" dirty="0">
                  <a:solidFill>
                    <a:srgbClr val="002D73"/>
                  </a:solidFill>
                  <a:latin typeface="Calibri" pitchFamily="34" charset="0"/>
                  <a:cs typeface="Arial" charset="0"/>
                </a:rPr>
                <a:t>Prevention</a:t>
              </a:r>
            </a:p>
          </p:txBody>
        </p:sp>
        <p:sp>
          <p:nvSpPr>
            <p:cNvPr id="43017" name="Text Box 18"/>
            <p:cNvSpPr txBox="1">
              <a:spLocks noChangeArrowheads="1"/>
            </p:cNvSpPr>
            <p:nvPr/>
          </p:nvSpPr>
          <p:spPr bwMode="auto">
            <a:xfrm>
              <a:off x="7745412" y="5334000"/>
              <a:ext cx="1306340" cy="76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050" b="1">
                  <a:latin typeface="Calibri" pitchFamily="34" charset="0"/>
                  <a:cs typeface="Arial" charset="0"/>
                </a:rPr>
                <a:t>&gt; Motivation</a:t>
              </a:r>
            </a:p>
            <a:p>
              <a:r>
                <a:rPr lang="en-US" altLang="en-US" sz="1050" b="1">
                  <a:latin typeface="Calibri" pitchFamily="34" charset="0"/>
                  <a:cs typeface="Arial" charset="0"/>
                </a:rPr>
                <a:t>&amp; Counseling/</a:t>
              </a:r>
            </a:p>
            <a:p>
              <a:r>
                <a:rPr lang="en-US" altLang="en-US" sz="1050" b="1">
                  <a:latin typeface="Calibri" pitchFamily="34" charset="0"/>
                  <a:cs typeface="Arial" charset="0"/>
                </a:rPr>
                <a:t>Treatment</a:t>
              </a:r>
            </a:p>
          </p:txBody>
        </p:sp>
        <p:cxnSp>
          <p:nvCxnSpPr>
            <p:cNvPr id="3" name="Straight Arrow Connector 2"/>
            <p:cNvCxnSpPr/>
            <p:nvPr/>
          </p:nvCxnSpPr>
          <p:spPr bwMode="auto">
            <a:xfrm>
              <a:off x="2782888" y="2581177"/>
              <a:ext cx="608012" cy="46663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bwMode="auto">
            <a:xfrm>
              <a:off x="2611438" y="4354083"/>
              <a:ext cx="500062"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bwMode="auto">
            <a:xfrm>
              <a:off x="2676525" y="5593688"/>
              <a:ext cx="481013"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a:stCxn id="43017" idx="1"/>
            </p:cNvCxnSpPr>
            <p:nvPr/>
          </p:nvCxnSpPr>
          <p:spPr bwMode="auto">
            <a:xfrm flipH="1" flipV="1">
              <a:off x="7261225" y="5595278"/>
              <a:ext cx="484187" cy="123372"/>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bwMode="auto">
            <a:xfrm flipH="1">
              <a:off x="8366125" y="4511216"/>
              <a:ext cx="457200"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bwMode="auto">
            <a:xfrm flipH="1">
              <a:off x="6342063" y="2733548"/>
              <a:ext cx="592137" cy="385691"/>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43024" name="Text Box 13"/>
            <p:cNvSpPr txBox="1">
              <a:spLocks noChangeArrowheads="1"/>
            </p:cNvSpPr>
            <p:nvPr/>
          </p:nvSpPr>
          <p:spPr bwMode="auto">
            <a:xfrm>
              <a:off x="1485900" y="4190999"/>
              <a:ext cx="1139628" cy="553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050" b="1" dirty="0">
                  <a:latin typeface="Calibri" pitchFamily="34" charset="0"/>
                  <a:cs typeface="Arial" charset="0"/>
                </a:rPr>
                <a:t>Counseling/</a:t>
              </a:r>
            </a:p>
            <a:p>
              <a:r>
                <a:rPr lang="en-US" altLang="en-US" sz="1050" b="1" dirty="0">
                  <a:latin typeface="Calibri" pitchFamily="34" charset="0"/>
                  <a:cs typeface="Arial" charset="0"/>
                </a:rPr>
                <a:t>Treatment</a:t>
              </a:r>
            </a:p>
          </p:txBody>
        </p:sp>
      </p:grpSp>
    </p:spTree>
    <p:extLst>
      <p:ext uri="{BB962C8B-B14F-4D97-AF65-F5344CB8AC3E}">
        <p14:creationId xmlns:p14="http://schemas.microsoft.com/office/powerpoint/2010/main" val="2489136772"/>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971550" y="1600200"/>
            <a:ext cx="7791450" cy="4057650"/>
          </a:xfrm>
          <a:prstGeom prst="rect">
            <a:avLst/>
          </a:prstGeom>
        </p:spPr>
        <p:txBody>
          <a:bodyPr/>
          <a:lstStyle/>
          <a:p>
            <a:pPr marL="0" indent="0">
              <a:buNone/>
            </a:pPr>
            <a:r>
              <a:rPr lang="en-US" altLang="en-US" sz="1800" dirty="0"/>
              <a:t>Here is a scale that will help us determine how ready you are to change your use of alcohol and other drugs.  </a:t>
            </a:r>
          </a:p>
          <a:p>
            <a:pPr marL="0" indent="0">
              <a:buNone/>
            </a:pPr>
            <a:endParaRPr lang="en-US" altLang="en-US" sz="1800" dirty="0"/>
          </a:p>
          <a:p>
            <a:pPr marL="0" indent="0">
              <a:buNone/>
            </a:pPr>
            <a:r>
              <a:rPr lang="en-US" altLang="en-US" sz="1800" dirty="0"/>
              <a:t>Place a number on the scale that indicates how you feel right now about this</a:t>
            </a:r>
            <a:r>
              <a:rPr lang="en-US" altLang="en-US" sz="1800" dirty="0" smtClean="0"/>
              <a:t>.</a:t>
            </a:r>
          </a:p>
          <a:p>
            <a:pPr marL="0" indent="0">
              <a:buNone/>
            </a:pPr>
            <a:endParaRPr lang="en-US" altLang="en-US" sz="1800" dirty="0" smtClean="0"/>
          </a:p>
          <a:p>
            <a:pPr marL="0" indent="0">
              <a:buNone/>
            </a:pPr>
            <a:endParaRPr lang="en-US" altLang="en-US" sz="1800" dirty="0"/>
          </a:p>
          <a:p>
            <a:pPr marL="0" indent="0">
              <a:buNone/>
            </a:pPr>
            <a:endParaRPr lang="en-US" altLang="en-US" sz="1800" dirty="0"/>
          </a:p>
          <a:p>
            <a:pPr marL="0" indent="0">
              <a:buNone/>
            </a:pPr>
            <a:r>
              <a:rPr lang="en-US" altLang="en-US" sz="1800" dirty="0" smtClean="0"/>
              <a:t>1          2          3         4          5          6          7          8         9         10             </a:t>
            </a:r>
          </a:p>
          <a:p>
            <a:pPr marL="0" indent="0">
              <a:buNone/>
            </a:pPr>
            <a:endParaRPr lang="en-US" altLang="en-US" sz="1800" dirty="0"/>
          </a:p>
          <a:p>
            <a:pPr marL="0" indent="0">
              <a:buNone/>
            </a:pPr>
            <a:endParaRPr lang="en-US" altLang="en-US" sz="1800" dirty="0"/>
          </a:p>
          <a:p>
            <a:pPr marL="0" indent="0" algn="ctr">
              <a:buNone/>
            </a:pPr>
            <a:endParaRPr lang="en-US" altLang="en-US" sz="1800" u="sng" dirty="0"/>
          </a:p>
        </p:txBody>
      </p:sp>
      <p:sp>
        <p:nvSpPr>
          <p:cNvPr id="45059" name="Text Box 3"/>
          <p:cNvSpPr txBox="1">
            <a:spLocks noChangeArrowheads="1"/>
          </p:cNvSpPr>
          <p:nvPr/>
        </p:nvSpPr>
        <p:spPr bwMode="auto">
          <a:xfrm>
            <a:off x="1028700" y="3443466"/>
            <a:ext cx="713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dirty="0">
                <a:latin typeface="Calibri" pitchFamily="34" charset="0"/>
                <a:cs typeface="Arial" charset="0"/>
              </a:rPr>
              <a:t>Not</a:t>
            </a:r>
          </a:p>
          <a:p>
            <a:r>
              <a:rPr lang="en-US" altLang="en-US" sz="1800" dirty="0">
                <a:latin typeface="Calibri" pitchFamily="34" charset="0"/>
                <a:cs typeface="Arial" charset="0"/>
              </a:rPr>
              <a:t>ready</a:t>
            </a:r>
          </a:p>
        </p:txBody>
      </p:sp>
      <p:sp>
        <p:nvSpPr>
          <p:cNvPr id="45060" name="Text Box 4"/>
          <p:cNvSpPr txBox="1">
            <a:spLocks noChangeArrowheads="1"/>
          </p:cNvSpPr>
          <p:nvPr/>
        </p:nvSpPr>
        <p:spPr bwMode="auto">
          <a:xfrm>
            <a:off x="7591950" y="3449419"/>
            <a:ext cx="713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dirty="0">
                <a:latin typeface="Calibri" pitchFamily="34" charset="0"/>
                <a:cs typeface="Arial" charset="0"/>
              </a:rPr>
              <a:t>Very</a:t>
            </a:r>
          </a:p>
          <a:p>
            <a:r>
              <a:rPr lang="en-US" altLang="en-US" sz="1800" dirty="0">
                <a:latin typeface="Calibri" pitchFamily="34" charset="0"/>
                <a:cs typeface="Arial" charset="0"/>
              </a:rPr>
              <a:t>ready</a:t>
            </a:r>
          </a:p>
        </p:txBody>
      </p:sp>
      <p:sp>
        <p:nvSpPr>
          <p:cNvPr id="45061" name="Rectangle 8"/>
          <p:cNvSpPr>
            <a:spLocks noChangeArrowheads="1"/>
          </p:cNvSpPr>
          <p:nvPr/>
        </p:nvSpPr>
        <p:spPr bwMode="auto">
          <a:xfrm>
            <a:off x="1950244" y="685800"/>
            <a:ext cx="599360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2400" dirty="0">
                <a:solidFill>
                  <a:srgbClr val="002D73"/>
                </a:solidFill>
                <a:latin typeface="Arial" panose="020B0604020202020204" pitchFamily="34" charset="0"/>
                <a:cs typeface="Arial" panose="020B0604020202020204" pitchFamily="34" charset="0"/>
              </a:rPr>
              <a:t>Ready to Change Worksheet</a:t>
            </a:r>
          </a:p>
        </p:txBody>
      </p:sp>
    </p:spTree>
    <p:extLst>
      <p:ext uri="{BB962C8B-B14F-4D97-AF65-F5344CB8AC3E}">
        <p14:creationId xmlns:p14="http://schemas.microsoft.com/office/powerpoint/2010/main" val="2045566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07886"/>
          </a:xfrm>
          <a:prstGeom prst="rect">
            <a:avLst/>
          </a:prstGeom>
          <a:noFill/>
          <a:ln>
            <a:noFill/>
          </a:ln>
        </p:spPr>
        <p:txBody>
          <a:bodyPr wrap="square" rtlCol="0">
            <a:spAutoFit/>
          </a:bodyPr>
          <a:lstStyle/>
          <a:p>
            <a:r>
              <a:rPr lang="en-US" altLang="en-US" sz="4000" b="1" dirty="0">
                <a:solidFill>
                  <a:srgbClr val="002D73"/>
                </a:solidFill>
              </a:rPr>
              <a:t>Objectives</a:t>
            </a:r>
            <a:endParaRPr lang="en-US" sz="40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123950"/>
            <a:ext cx="8763000" cy="3816429"/>
          </a:xfrm>
          <a:prstGeom prst="rect">
            <a:avLst/>
          </a:prstGeom>
          <a:noFill/>
          <a:ln>
            <a:noFill/>
          </a:ln>
        </p:spPr>
        <p:txBody>
          <a:bodyPr wrap="square" rtlCol="0">
            <a:spAutoFit/>
          </a:bodyPr>
          <a:lstStyle/>
          <a:p>
            <a:pPr marL="342900" lvl="0" indent="-342900">
              <a:buFont typeface="Arial" panose="020B0604020202020204" pitchFamily="34" charset="0"/>
              <a:buChar char="•"/>
            </a:pPr>
            <a:r>
              <a:rPr lang="en-US" sz="2200" dirty="0"/>
              <a:t>Understand the role brief interventions can play in the continuum of adolescents alcohol and drug use (AOD) </a:t>
            </a:r>
          </a:p>
          <a:p>
            <a:pPr marL="342900" lvl="0" indent="-342900">
              <a:buFont typeface="Arial" panose="020B0604020202020204" pitchFamily="34" charset="0"/>
              <a:buChar char="•"/>
            </a:pPr>
            <a:r>
              <a:rPr lang="en-US" sz="2200" dirty="0"/>
              <a:t>Identify which adolescents may not be appropriate for brief interventions</a:t>
            </a:r>
          </a:p>
          <a:p>
            <a:pPr marL="342900" lvl="0" indent="-342900">
              <a:buFont typeface="Arial" panose="020B0604020202020204" pitchFamily="34" charset="0"/>
              <a:buChar char="•"/>
            </a:pPr>
            <a:r>
              <a:rPr lang="en-US" sz="2200" dirty="0"/>
              <a:t>Use an evidenced based screening tool for adolescents</a:t>
            </a:r>
          </a:p>
          <a:p>
            <a:pPr marL="342900" lvl="0" indent="-342900">
              <a:buFont typeface="Arial" panose="020B0604020202020204" pitchFamily="34" charset="0"/>
              <a:buChar char="•"/>
            </a:pPr>
            <a:r>
              <a:rPr lang="en-US" sz="2200" dirty="0"/>
              <a:t>Understand how stages of change theory can assist in deciding what type of intervention is most appropriate</a:t>
            </a:r>
          </a:p>
          <a:p>
            <a:pPr marL="342900" lvl="0" indent="-342900">
              <a:buFont typeface="Arial" panose="020B0604020202020204" pitchFamily="34" charset="0"/>
              <a:buChar char="•"/>
            </a:pPr>
            <a:r>
              <a:rPr lang="en-US" sz="2200" dirty="0"/>
              <a:t>Discuss the basic </a:t>
            </a:r>
            <a:r>
              <a:rPr lang="en-US" sz="2200" dirty="0" smtClean="0"/>
              <a:t>steps of </a:t>
            </a:r>
            <a:r>
              <a:rPr lang="en-US" sz="2200" dirty="0"/>
              <a:t>a brief intervention with alcohol and drug-abusing adolescents; and</a:t>
            </a:r>
          </a:p>
          <a:p>
            <a:pPr marL="342900" lvl="0" indent="-342900">
              <a:buFont typeface="Arial" panose="020B0604020202020204" pitchFamily="34" charset="0"/>
              <a:buChar char="•"/>
            </a:pPr>
            <a:r>
              <a:rPr lang="en-US" sz="2200" dirty="0"/>
              <a:t>Discuss the importance of having a relationship with an AOD and MH provider </a:t>
            </a:r>
            <a:r>
              <a:rPr lang="en-US" sz="2200" dirty="0" smtClean="0"/>
              <a:t>to accept </a:t>
            </a:r>
            <a:r>
              <a:rPr lang="en-US" sz="2200" dirty="0"/>
              <a:t>referrals for further assessment </a:t>
            </a:r>
          </a:p>
        </p:txBody>
      </p:sp>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bwMode="auto">
          <a:xfrm>
            <a:off x="1885950" y="68580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b="1" dirty="0">
                <a:solidFill>
                  <a:srgbClr val="002D73"/>
                </a:solidFill>
                <a:latin typeface="Arial" panose="020B0604020202020204" pitchFamily="34" charset="0"/>
                <a:cs typeface="Arial" panose="020B0604020202020204" pitchFamily="34" charset="0"/>
              </a:rPr>
              <a:t>Enhancing Motivation</a:t>
            </a:r>
          </a:p>
        </p:txBody>
      </p:sp>
      <p:sp>
        <p:nvSpPr>
          <p:cNvPr id="49155" name="Rectangle 3"/>
          <p:cNvSpPr>
            <a:spLocks noGrp="1" noChangeArrowheads="1"/>
          </p:cNvSpPr>
          <p:nvPr>
            <p:ph type="body" idx="4294967295"/>
          </p:nvPr>
        </p:nvSpPr>
        <p:spPr>
          <a:xfrm>
            <a:off x="1028700" y="1943100"/>
            <a:ext cx="7143750" cy="3128963"/>
          </a:xfrm>
          <a:prstGeom prst="rect">
            <a:avLst/>
          </a:prstGeom>
        </p:spPr>
        <p:txBody>
          <a:bodyPr/>
          <a:lstStyle/>
          <a:p>
            <a:pPr marL="0" indent="0">
              <a:buNone/>
              <a:defRPr/>
            </a:pPr>
            <a:r>
              <a:rPr lang="en-US" sz="1800" dirty="0">
                <a:solidFill>
                  <a:schemeClr val="bg1">
                    <a:lumMod val="85000"/>
                  </a:schemeClr>
                </a:solidFill>
                <a:effectLst>
                  <a:outerShdw blurRad="38100" dist="38100" dir="2700000" algn="tl">
                    <a:srgbClr val="000000">
                      <a:alpha val="43137"/>
                    </a:srgbClr>
                  </a:outerShdw>
                </a:effectLst>
                <a:ea typeface="MS PGothic" pitchFamily="34" charset="-128"/>
              </a:rPr>
              <a:t>1.  </a:t>
            </a:r>
            <a:r>
              <a:rPr lang="en-US" sz="1800" dirty="0">
                <a:solidFill>
                  <a:srgbClr val="C0C0C0"/>
                </a:solidFill>
                <a:effectLst>
                  <a:outerShdw blurRad="38100" dist="38100" dir="2700000" algn="tl">
                    <a:srgbClr val="000000">
                      <a:alpha val="43137"/>
                    </a:srgbClr>
                  </a:outerShdw>
                </a:effectLst>
                <a:ea typeface="MS PGothic" pitchFamily="34" charset="-128"/>
              </a:rPr>
              <a:t>Gauge your client’s stage of change; respond accordingly</a:t>
            </a:r>
          </a:p>
          <a:p>
            <a:pPr marL="0" indent="0">
              <a:buNone/>
              <a:defRPr/>
            </a:pPr>
            <a:endParaRPr lang="en-US" sz="1800" dirty="0">
              <a:solidFill>
                <a:srgbClr val="C0C0C0"/>
              </a:solidFill>
              <a:effectLst>
                <a:outerShdw blurRad="38100" dist="38100" dir="2700000" algn="tl">
                  <a:srgbClr val="000000">
                    <a:alpha val="43137"/>
                  </a:srgbClr>
                </a:outerShdw>
              </a:effectLst>
              <a:ea typeface="MS PGothic" pitchFamily="34" charset="-128"/>
            </a:endParaRPr>
          </a:p>
          <a:p>
            <a:pPr>
              <a:buFontTx/>
              <a:buNone/>
              <a:defRPr/>
            </a:pPr>
            <a:r>
              <a:rPr lang="en-US" sz="1800" dirty="0">
                <a:solidFill>
                  <a:srgbClr val="C00000"/>
                </a:solidFill>
                <a:ea typeface="MS PGothic" pitchFamily="34" charset="-128"/>
              </a:rPr>
              <a:t>2</a:t>
            </a:r>
            <a:r>
              <a:rPr lang="en-US" sz="1800" b="1" dirty="0">
                <a:solidFill>
                  <a:srgbClr val="C00000"/>
                </a:solidFill>
                <a:ea typeface="MS PGothic" pitchFamily="34" charset="-128"/>
              </a:rPr>
              <a:t>.</a:t>
            </a:r>
            <a:r>
              <a:rPr lang="en-US" sz="1800" b="1" dirty="0">
                <a:solidFill>
                  <a:srgbClr val="4D4D4D"/>
                </a:solidFill>
                <a:ea typeface="MS PGothic" pitchFamily="34" charset="-128"/>
              </a:rPr>
              <a:t>  </a:t>
            </a:r>
            <a:r>
              <a:rPr lang="en-US" sz="1800" b="1" dirty="0">
                <a:ea typeface="MS PGothic" pitchFamily="34" charset="-128"/>
              </a:rPr>
              <a:t>Non-confrontational interviewing</a:t>
            </a:r>
          </a:p>
          <a:p>
            <a:pPr>
              <a:buFontTx/>
              <a:buNone/>
              <a:defRPr/>
            </a:pPr>
            <a:endParaRPr lang="en-US" sz="1800" dirty="0">
              <a:solidFill>
                <a:srgbClr val="4D4D4D"/>
              </a:solidFill>
              <a:ea typeface="MS PGothic" pitchFamily="34" charset="-128"/>
            </a:endParaRPr>
          </a:p>
          <a:p>
            <a:pPr>
              <a:spcBef>
                <a:spcPct val="50000"/>
              </a:spcBef>
              <a:buFontTx/>
              <a:buNone/>
              <a:defRPr/>
            </a:pPr>
            <a:r>
              <a:rPr lang="en-US" sz="1800" dirty="0">
                <a:solidFill>
                  <a:schemeClr val="bg1">
                    <a:lumMod val="85000"/>
                  </a:schemeClr>
                </a:solidFill>
                <a:effectLst>
                  <a:outerShdw blurRad="38100" dist="38100" dir="2700000" algn="tl">
                    <a:srgbClr val="000000">
                      <a:alpha val="43137"/>
                    </a:srgbClr>
                  </a:outerShdw>
                </a:effectLst>
                <a:ea typeface="MS PGothic" pitchFamily="34" charset="-128"/>
              </a:rPr>
              <a:t>3.  </a:t>
            </a:r>
            <a:r>
              <a:rPr lang="en-US" sz="1800" dirty="0">
                <a:solidFill>
                  <a:srgbClr val="DDDDDD"/>
                </a:solidFill>
                <a:effectLst>
                  <a:outerShdw blurRad="38100" dist="38100" dir="2700000" algn="tl">
                    <a:srgbClr val="000000">
                      <a:alpha val="43137"/>
                    </a:srgbClr>
                  </a:outerShdw>
                </a:effectLst>
                <a:ea typeface="MS PGothic" pitchFamily="34" charset="-128"/>
              </a:rPr>
              <a:t>Five principles of motivational interviewing</a:t>
            </a:r>
          </a:p>
          <a:p>
            <a:pPr>
              <a:spcBef>
                <a:spcPct val="50000"/>
              </a:spcBef>
              <a:buFontTx/>
              <a:buNone/>
              <a:defRPr/>
            </a:pPr>
            <a:endParaRPr lang="en-US" sz="2475" dirty="0">
              <a:solidFill>
                <a:srgbClr val="DDDDDD"/>
              </a:solidFill>
              <a:ea typeface="MS PGothic" pitchFamily="34" charset="-128"/>
            </a:endParaRPr>
          </a:p>
        </p:txBody>
      </p:sp>
    </p:spTree>
    <p:extLst>
      <p:ext uri="{BB962C8B-B14F-4D97-AF65-F5344CB8AC3E}">
        <p14:creationId xmlns:p14="http://schemas.microsoft.com/office/powerpoint/2010/main" val="942674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93019" y="4686300"/>
            <a:ext cx="1607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50179" name="Rectangle 3"/>
          <p:cNvSpPr>
            <a:spLocks noChangeArrowheads="1"/>
          </p:cNvSpPr>
          <p:nvPr/>
        </p:nvSpPr>
        <p:spPr bwMode="auto">
          <a:xfrm>
            <a:off x="3350419" y="4686300"/>
            <a:ext cx="2443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50180" name="Rectangle 4"/>
          <p:cNvSpPr>
            <a:spLocks noChangeArrowheads="1"/>
          </p:cNvSpPr>
          <p:nvPr/>
        </p:nvSpPr>
        <p:spPr bwMode="auto">
          <a:xfrm>
            <a:off x="1293019" y="4686300"/>
            <a:ext cx="1607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50181" name="Rectangle 5"/>
          <p:cNvSpPr>
            <a:spLocks noChangeArrowheads="1"/>
          </p:cNvSpPr>
          <p:nvPr/>
        </p:nvSpPr>
        <p:spPr bwMode="auto">
          <a:xfrm>
            <a:off x="3350419" y="4686300"/>
            <a:ext cx="2443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50182" name="Rectangle 6"/>
          <p:cNvSpPr>
            <a:spLocks noGrp="1" noChangeArrowheads="1"/>
          </p:cNvSpPr>
          <p:nvPr>
            <p:ph type="title" idx="4294967295"/>
          </p:nvPr>
        </p:nvSpPr>
        <p:spPr bwMode="auto">
          <a:xfrm>
            <a:off x="1885950" y="400050"/>
            <a:ext cx="6057900" cy="628650"/>
          </a:xfrm>
          <a:prstGeom prst="rect">
            <a:avLst/>
          </a:prstGeom>
          <a:noFill/>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lstStyle/>
          <a:p>
            <a:r>
              <a:rPr lang="en-US" altLang="en-US" sz="2400" b="1" dirty="0">
                <a:solidFill>
                  <a:srgbClr val="002D73"/>
                </a:solidFill>
                <a:latin typeface="Arial" panose="020B0604020202020204" pitchFamily="34" charset="0"/>
                <a:cs typeface="Arial" panose="020B0604020202020204" pitchFamily="34" charset="0"/>
              </a:rPr>
              <a:t>Contrasts Between Confrontational and Motivational Approaches</a:t>
            </a:r>
            <a:br>
              <a:rPr lang="en-US" altLang="en-US" sz="2400" b="1" dirty="0">
                <a:solidFill>
                  <a:srgbClr val="002D73"/>
                </a:solidFill>
                <a:latin typeface="Arial" panose="020B0604020202020204" pitchFamily="34" charset="0"/>
                <a:cs typeface="Arial" panose="020B0604020202020204" pitchFamily="34" charset="0"/>
              </a:rPr>
            </a:br>
            <a:r>
              <a:rPr lang="en-US" altLang="en-US" sz="1800" b="1" dirty="0">
                <a:solidFill>
                  <a:srgbClr val="002D73"/>
                </a:solidFill>
                <a:latin typeface="Arial" panose="020B0604020202020204" pitchFamily="34" charset="0"/>
                <a:cs typeface="Arial" panose="020B0604020202020204" pitchFamily="34" charset="0"/>
              </a:rPr>
              <a:t>Miller &amp; Rollnick, 1991</a:t>
            </a:r>
          </a:p>
        </p:txBody>
      </p:sp>
      <p:sp>
        <p:nvSpPr>
          <p:cNvPr id="50183" name="Rectangle 7"/>
          <p:cNvSpPr>
            <a:spLocks noChangeArrowheads="1"/>
          </p:cNvSpPr>
          <p:nvPr/>
        </p:nvSpPr>
        <p:spPr bwMode="auto">
          <a:xfrm>
            <a:off x="1143001" y="1657350"/>
            <a:ext cx="7391400" cy="214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7866" tIns="33338" rIns="67866" bIns="33338">
            <a:spAutoFit/>
          </a:bodyPr>
          <a:lstStyle/>
          <a:p>
            <a:r>
              <a:rPr lang="en-US" altLang="en-US" sz="1200" dirty="0">
                <a:solidFill>
                  <a:srgbClr val="000000"/>
                </a:solidFill>
                <a:latin typeface="Calibri" pitchFamily="34" charset="0"/>
                <a:cs typeface="Arial" charset="0"/>
              </a:rPr>
              <a:t>	</a:t>
            </a:r>
            <a:r>
              <a:rPr lang="en-US" altLang="en-US" sz="1500" b="1" dirty="0">
                <a:solidFill>
                  <a:srgbClr val="000000"/>
                </a:solidFill>
                <a:latin typeface="Calibri" pitchFamily="34" charset="0"/>
                <a:cs typeface="Arial" charset="0"/>
              </a:rPr>
              <a:t>Confrontational</a:t>
            </a:r>
            <a:r>
              <a:rPr lang="en-US" altLang="en-US" sz="1200" b="1" dirty="0">
                <a:solidFill>
                  <a:srgbClr val="000000"/>
                </a:solidFill>
                <a:latin typeface="Calibri" pitchFamily="34" charset="0"/>
                <a:cs typeface="Arial" charset="0"/>
              </a:rPr>
              <a:t>		 	</a:t>
            </a:r>
            <a:r>
              <a:rPr lang="en-US" altLang="en-US" sz="1500" b="1" dirty="0">
                <a:solidFill>
                  <a:srgbClr val="000000"/>
                </a:solidFill>
                <a:latin typeface="Calibri" pitchFamily="34" charset="0"/>
                <a:cs typeface="Arial" charset="0"/>
              </a:rPr>
              <a:t>Motivational</a:t>
            </a:r>
          </a:p>
          <a:p>
            <a:endParaRPr lang="en-US" altLang="en-US" sz="1200" b="1" dirty="0">
              <a:solidFill>
                <a:srgbClr val="000000"/>
              </a:solidFill>
              <a:latin typeface="Calibri" pitchFamily="34" charset="0"/>
              <a:cs typeface="Arial" charset="0"/>
            </a:endParaRPr>
          </a:p>
          <a:p>
            <a:r>
              <a:rPr lang="en-US" altLang="en-US" sz="1200" b="1" dirty="0">
                <a:solidFill>
                  <a:srgbClr val="000000"/>
                </a:solidFill>
                <a:latin typeface="Calibri" pitchFamily="34" charset="0"/>
                <a:cs typeface="Arial" charset="0"/>
              </a:rPr>
              <a:t>Heavy emphasis on self as having a problem and	De-emphasis on labels                              </a:t>
            </a:r>
          </a:p>
          <a:p>
            <a:r>
              <a:rPr lang="en-US" altLang="en-US" sz="1200" b="1" dirty="0">
                <a:solidFill>
                  <a:srgbClr val="000000"/>
                </a:solidFill>
                <a:latin typeface="Calibri" pitchFamily="34" charset="0"/>
                <a:cs typeface="Arial" charset="0"/>
              </a:rPr>
              <a:t>acceptance of diagnosis</a:t>
            </a:r>
          </a:p>
          <a:p>
            <a:endParaRPr lang="en-US" altLang="en-US" sz="1200" b="1" dirty="0">
              <a:solidFill>
                <a:srgbClr val="000000"/>
              </a:solidFill>
              <a:latin typeface="Calibri" pitchFamily="34" charset="0"/>
              <a:cs typeface="Arial" charset="0"/>
            </a:endParaRPr>
          </a:p>
          <a:p>
            <a:r>
              <a:rPr lang="en-US" altLang="en-US" sz="1200" b="1" dirty="0">
                <a:solidFill>
                  <a:srgbClr val="000000"/>
                </a:solidFill>
                <a:latin typeface="Calibri" pitchFamily="34" charset="0"/>
                <a:cs typeface="Arial" charset="0"/>
              </a:rPr>
              <a:t>Emphasis on personal pathology; less emphasis on 	Emphasis on personal choice</a:t>
            </a:r>
          </a:p>
          <a:p>
            <a:r>
              <a:rPr lang="en-US" altLang="en-US" sz="1200" b="1" dirty="0">
                <a:solidFill>
                  <a:srgbClr val="000000"/>
                </a:solidFill>
                <a:latin typeface="Calibri" pitchFamily="34" charset="0"/>
                <a:cs typeface="Arial" charset="0"/>
              </a:rPr>
              <a:t>personal choice				</a:t>
            </a:r>
          </a:p>
          <a:p>
            <a:endParaRPr lang="en-US" altLang="en-US" sz="1200" b="1" dirty="0">
              <a:solidFill>
                <a:srgbClr val="000000"/>
              </a:solidFill>
              <a:latin typeface="Calibri" pitchFamily="34" charset="0"/>
              <a:cs typeface="Arial" charset="0"/>
            </a:endParaRPr>
          </a:p>
          <a:p>
            <a:r>
              <a:rPr lang="en-US" altLang="en-US" sz="1200" b="1" dirty="0">
                <a:solidFill>
                  <a:srgbClr val="000000"/>
                </a:solidFill>
                <a:latin typeface="Calibri" pitchFamily="34" charset="0"/>
                <a:cs typeface="Arial" charset="0"/>
              </a:rPr>
              <a:t>Therapist presents evidence of problems		Therapist focuses on eliciting the client’s own concerns</a:t>
            </a:r>
          </a:p>
          <a:p>
            <a:endParaRPr lang="en-US" altLang="en-US" sz="1200" dirty="0">
              <a:solidFill>
                <a:srgbClr val="000000"/>
              </a:solidFill>
              <a:latin typeface="Calibri" pitchFamily="34" charset="0"/>
              <a:cs typeface="Arial" charset="0"/>
            </a:endParaRPr>
          </a:p>
          <a:p>
            <a:r>
              <a:rPr lang="en-US" altLang="en-US" sz="1200" dirty="0">
                <a:solidFill>
                  <a:srgbClr val="000000"/>
                </a:solidFill>
                <a:latin typeface="Calibri" pitchFamily="34" charset="0"/>
                <a:cs typeface="Arial" charset="0"/>
              </a:rPr>
              <a:t>	</a:t>
            </a:r>
          </a:p>
        </p:txBody>
      </p:sp>
      <p:sp>
        <p:nvSpPr>
          <p:cNvPr id="50184" name="Rectangle 8"/>
          <p:cNvSpPr>
            <a:spLocks noChangeArrowheads="1"/>
          </p:cNvSpPr>
          <p:nvPr/>
        </p:nvSpPr>
        <p:spPr bwMode="auto">
          <a:xfrm>
            <a:off x="1143000" y="3314700"/>
            <a:ext cx="7200900" cy="172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7866" tIns="33338" rIns="67866" bIns="33338">
            <a:spAutoFit/>
          </a:bodyPr>
          <a:lstStyle/>
          <a:p>
            <a:r>
              <a:rPr lang="en-US" altLang="en-US" sz="1200" dirty="0">
                <a:solidFill>
                  <a:srgbClr val="000000"/>
                </a:solidFill>
                <a:latin typeface="Calibri" pitchFamily="34" charset="0"/>
                <a:cs typeface="Arial" charset="0"/>
              </a:rPr>
              <a:t>	</a:t>
            </a:r>
            <a:endParaRPr lang="en-US" altLang="en-US" sz="1200" dirty="0" smtClean="0">
              <a:solidFill>
                <a:srgbClr val="000000"/>
              </a:solidFill>
              <a:latin typeface="Calibri" pitchFamily="34" charset="0"/>
              <a:cs typeface="Arial" charset="0"/>
            </a:endParaRPr>
          </a:p>
          <a:p>
            <a:endParaRPr lang="en-US" altLang="en-US" sz="1200" dirty="0">
              <a:solidFill>
                <a:srgbClr val="000000"/>
              </a:solidFill>
              <a:latin typeface="Calibri" pitchFamily="34" charset="0"/>
              <a:cs typeface="Arial" charset="0"/>
            </a:endParaRPr>
          </a:p>
          <a:p>
            <a:r>
              <a:rPr lang="en-US" altLang="en-US" sz="1200" b="1" dirty="0">
                <a:solidFill>
                  <a:srgbClr val="000000"/>
                </a:solidFill>
                <a:latin typeface="Calibri" pitchFamily="34" charset="0"/>
                <a:cs typeface="Arial" charset="0"/>
              </a:rPr>
              <a:t>Resistance is seen as “denial” which is 	</a:t>
            </a:r>
            <a:r>
              <a:rPr lang="en-US" altLang="en-US" sz="1200" b="1" dirty="0" smtClean="0">
                <a:solidFill>
                  <a:srgbClr val="000000"/>
                </a:solidFill>
                <a:latin typeface="Calibri" pitchFamily="34" charset="0"/>
                <a:cs typeface="Arial" charset="0"/>
              </a:rPr>
              <a:t>	Resistance </a:t>
            </a:r>
            <a:r>
              <a:rPr lang="en-US" altLang="en-US" sz="1200" b="1" dirty="0">
                <a:solidFill>
                  <a:srgbClr val="000000"/>
                </a:solidFill>
                <a:latin typeface="Calibri" pitchFamily="34" charset="0"/>
                <a:cs typeface="Arial" charset="0"/>
              </a:rPr>
              <a:t>is met with reflection, non-argumentation</a:t>
            </a:r>
          </a:p>
          <a:p>
            <a:r>
              <a:rPr lang="en-US" altLang="en-US" sz="1200" b="1" dirty="0">
                <a:solidFill>
                  <a:srgbClr val="000000"/>
                </a:solidFill>
                <a:latin typeface="Calibri" pitchFamily="34" charset="0"/>
                <a:cs typeface="Arial" charset="0"/>
              </a:rPr>
              <a:t>confronted		</a:t>
            </a:r>
          </a:p>
          <a:p>
            <a:r>
              <a:rPr lang="en-US" altLang="en-US" sz="1200" b="1" dirty="0">
                <a:solidFill>
                  <a:srgbClr val="000000"/>
                </a:solidFill>
                <a:latin typeface="Calibri" pitchFamily="34" charset="0"/>
                <a:cs typeface="Arial" charset="0"/>
              </a:rPr>
              <a:t>			</a:t>
            </a:r>
          </a:p>
          <a:p>
            <a:r>
              <a:rPr lang="en-US" altLang="en-US" sz="1200" b="1" dirty="0">
                <a:solidFill>
                  <a:srgbClr val="000000"/>
                </a:solidFill>
                <a:latin typeface="Calibri" pitchFamily="34" charset="0"/>
                <a:cs typeface="Arial" charset="0"/>
              </a:rPr>
              <a:t>Goals of treatment and strategies, prescribed,	Treatment goals and strategies are negotiated; client  </a:t>
            </a:r>
            <a:r>
              <a:rPr lang="en-US" altLang="en-US" sz="1200" b="1" dirty="0" smtClean="0">
                <a:solidFill>
                  <a:srgbClr val="000000"/>
                </a:solidFill>
                <a:latin typeface="Calibri" pitchFamily="34" charset="0"/>
                <a:cs typeface="Arial" charset="0"/>
              </a:rPr>
              <a:t>                         </a:t>
            </a:r>
            <a:r>
              <a:rPr lang="en-US" altLang="en-US" sz="1200" b="1" dirty="0" err="1">
                <a:solidFill>
                  <a:srgbClr val="000000"/>
                </a:solidFill>
                <a:latin typeface="Calibri" pitchFamily="34" charset="0"/>
                <a:cs typeface="Arial" charset="0"/>
              </a:rPr>
              <a:t>client</a:t>
            </a:r>
            <a:r>
              <a:rPr lang="en-US" altLang="en-US" sz="1200" b="1" dirty="0">
                <a:solidFill>
                  <a:srgbClr val="000000"/>
                </a:solidFill>
                <a:latin typeface="Calibri" pitchFamily="34" charset="0"/>
                <a:cs typeface="Arial" charset="0"/>
              </a:rPr>
              <a:t> assumed to be incapable of sound decisions	involvement is vital</a:t>
            </a:r>
          </a:p>
          <a:p>
            <a:r>
              <a:rPr lang="en-US" altLang="en-US" sz="1200" dirty="0">
                <a:solidFill>
                  <a:srgbClr val="000000"/>
                </a:solidFill>
                <a:latin typeface="Calibri" pitchFamily="34" charset="0"/>
                <a:cs typeface="Arial" charset="0"/>
              </a:rPr>
              <a:t>	 </a:t>
            </a:r>
          </a:p>
          <a:p>
            <a:r>
              <a:rPr lang="en-US" altLang="en-US" sz="1200" dirty="0">
                <a:solidFill>
                  <a:srgbClr val="000000"/>
                </a:solidFill>
                <a:latin typeface="Calibri" pitchFamily="34" charset="0"/>
                <a:cs typeface="Arial" charset="0"/>
              </a:rPr>
              <a:t>	</a:t>
            </a:r>
          </a:p>
        </p:txBody>
      </p:sp>
    </p:spTree>
    <p:extLst>
      <p:ext uri="{BB962C8B-B14F-4D97-AF65-F5344CB8AC3E}">
        <p14:creationId xmlns:p14="http://schemas.microsoft.com/office/powerpoint/2010/main" val="159763267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bwMode="auto">
          <a:xfrm>
            <a:off x="1943100" y="7429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b="1" dirty="0">
                <a:solidFill>
                  <a:srgbClr val="002D73"/>
                </a:solidFill>
                <a:latin typeface="Arial" panose="020B0604020202020204" pitchFamily="34" charset="0"/>
                <a:cs typeface="Arial" panose="020B0604020202020204" pitchFamily="34" charset="0"/>
              </a:rPr>
              <a:t>Enhancing Motivation</a:t>
            </a:r>
          </a:p>
        </p:txBody>
      </p:sp>
      <p:sp>
        <p:nvSpPr>
          <p:cNvPr id="54275" name="Rectangle 3"/>
          <p:cNvSpPr>
            <a:spLocks noGrp="1" noChangeArrowheads="1"/>
          </p:cNvSpPr>
          <p:nvPr>
            <p:ph type="body" idx="4294967295"/>
          </p:nvPr>
        </p:nvSpPr>
        <p:spPr>
          <a:xfrm>
            <a:off x="1057275" y="1900237"/>
            <a:ext cx="7143750" cy="3128963"/>
          </a:xfrm>
          <a:prstGeom prst="rect">
            <a:avLst/>
          </a:prstGeom>
        </p:spPr>
        <p:txBody>
          <a:bodyPr/>
          <a:lstStyle/>
          <a:p>
            <a:pPr>
              <a:buFontTx/>
              <a:buNone/>
              <a:defRPr/>
            </a:pPr>
            <a:r>
              <a:rPr lang="en-US" sz="2100" dirty="0">
                <a:solidFill>
                  <a:srgbClr val="C0C0C0"/>
                </a:solidFill>
                <a:effectLst>
                  <a:outerShdw blurRad="38100" dist="38100" dir="2700000" algn="tl">
                    <a:srgbClr val="000000">
                      <a:alpha val="43137"/>
                    </a:srgbClr>
                  </a:outerShdw>
                </a:effectLst>
                <a:ea typeface="MS PGothic" pitchFamily="34" charset="-128"/>
              </a:rPr>
              <a:t>1.  Take stock of client’s stage of change; respond accordingly</a:t>
            </a:r>
          </a:p>
          <a:p>
            <a:pPr>
              <a:buFontTx/>
              <a:buNone/>
              <a:defRPr/>
            </a:pPr>
            <a:r>
              <a:rPr lang="en-US" sz="2100" dirty="0">
                <a:solidFill>
                  <a:srgbClr val="C0C0C0"/>
                </a:solidFill>
                <a:effectLst>
                  <a:outerShdw blurRad="38100" dist="38100" dir="2700000" algn="tl">
                    <a:srgbClr val="000000">
                      <a:alpha val="43137"/>
                    </a:srgbClr>
                  </a:outerShdw>
                </a:effectLst>
                <a:ea typeface="MS PGothic" pitchFamily="34" charset="-128"/>
              </a:rPr>
              <a:t>2.  Non-confrontational interviewing</a:t>
            </a:r>
          </a:p>
          <a:p>
            <a:pPr>
              <a:spcBef>
                <a:spcPct val="50000"/>
              </a:spcBef>
              <a:buFontTx/>
              <a:buNone/>
              <a:defRPr/>
            </a:pPr>
            <a:r>
              <a:rPr lang="en-US" sz="2100" b="1" dirty="0">
                <a:solidFill>
                  <a:srgbClr val="002D73"/>
                </a:solidFill>
                <a:ea typeface="MS PGothic" pitchFamily="34" charset="-128"/>
              </a:rPr>
              <a:t>3.  Five principles of motivational interviewing</a:t>
            </a:r>
          </a:p>
          <a:p>
            <a:pPr>
              <a:spcBef>
                <a:spcPct val="50000"/>
              </a:spcBef>
              <a:buFontTx/>
              <a:buNone/>
              <a:defRPr/>
            </a:pPr>
            <a:endParaRPr lang="en-US" sz="2475" dirty="0">
              <a:solidFill>
                <a:srgbClr val="4D4D4D"/>
              </a:solidFill>
              <a:ea typeface="MS PGothic" pitchFamily="34" charset="-128"/>
            </a:endParaRPr>
          </a:p>
        </p:txBody>
      </p:sp>
    </p:spTree>
    <p:extLst>
      <p:ext uri="{BB962C8B-B14F-4D97-AF65-F5344CB8AC3E}">
        <p14:creationId xmlns:p14="http://schemas.microsoft.com/office/powerpoint/2010/main" val="3023402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body" idx="4294967295"/>
          </p:nvPr>
        </p:nvSpPr>
        <p:spPr>
          <a:xfrm>
            <a:off x="1828800" y="1657350"/>
            <a:ext cx="6115050" cy="3128963"/>
          </a:xfrm>
          <a:prstGeom prst="rect">
            <a:avLst/>
          </a:prstGeom>
        </p:spPr>
        <p:txBody>
          <a:bodyPr/>
          <a:lstStyle/>
          <a:p>
            <a:pPr marL="400050" indent="-400050">
              <a:lnSpc>
                <a:spcPct val="90000"/>
              </a:lnSpc>
              <a:buNone/>
            </a:pPr>
            <a:r>
              <a:rPr lang="en-US" altLang="en-US" sz="2100" dirty="0">
                <a:solidFill>
                  <a:srgbClr val="002D73"/>
                </a:solidFill>
              </a:rPr>
              <a:t>EE - Express </a:t>
            </a:r>
            <a:r>
              <a:rPr lang="en-US" altLang="en-US" sz="2100" dirty="0" smtClean="0">
                <a:solidFill>
                  <a:srgbClr val="002D73"/>
                </a:solidFill>
              </a:rPr>
              <a:t>Empathy</a:t>
            </a:r>
          </a:p>
          <a:p>
            <a:pPr marL="400050" indent="-400050">
              <a:lnSpc>
                <a:spcPct val="90000"/>
              </a:lnSpc>
              <a:buNone/>
            </a:pPr>
            <a:endParaRPr lang="en-US" altLang="en-US" sz="2100" dirty="0">
              <a:solidFill>
                <a:srgbClr val="002D73"/>
              </a:solidFill>
            </a:endParaRPr>
          </a:p>
          <a:p>
            <a:pPr marL="400050" indent="-400050">
              <a:lnSpc>
                <a:spcPct val="90000"/>
              </a:lnSpc>
              <a:buNone/>
            </a:pPr>
            <a:r>
              <a:rPr lang="en-US" altLang="en-US" sz="2100" dirty="0">
                <a:solidFill>
                  <a:srgbClr val="002D73"/>
                </a:solidFill>
              </a:rPr>
              <a:t>AA - Avoid Argumentation  </a:t>
            </a:r>
            <a:endParaRPr lang="en-US" altLang="en-US" sz="2100" dirty="0" smtClean="0">
              <a:solidFill>
                <a:srgbClr val="002D73"/>
              </a:solidFill>
            </a:endParaRPr>
          </a:p>
          <a:p>
            <a:pPr marL="400050" indent="-400050">
              <a:lnSpc>
                <a:spcPct val="90000"/>
              </a:lnSpc>
              <a:buNone/>
            </a:pPr>
            <a:endParaRPr lang="en-US" altLang="en-US" sz="2100" dirty="0">
              <a:solidFill>
                <a:srgbClr val="002D73"/>
              </a:solidFill>
            </a:endParaRPr>
          </a:p>
          <a:p>
            <a:pPr marL="400050" indent="-400050">
              <a:lnSpc>
                <a:spcPct val="90000"/>
              </a:lnSpc>
              <a:buNone/>
            </a:pPr>
            <a:r>
              <a:rPr lang="en-US" altLang="en-US" sz="2100" dirty="0">
                <a:solidFill>
                  <a:srgbClr val="002D73"/>
                </a:solidFill>
              </a:rPr>
              <a:t>RR - Roll with </a:t>
            </a:r>
            <a:r>
              <a:rPr lang="en-US" altLang="en-US" sz="2100" dirty="0" smtClean="0">
                <a:solidFill>
                  <a:srgbClr val="002D73"/>
                </a:solidFill>
              </a:rPr>
              <a:t>Resistance</a:t>
            </a:r>
          </a:p>
          <a:p>
            <a:pPr marL="400050" indent="-400050">
              <a:lnSpc>
                <a:spcPct val="90000"/>
              </a:lnSpc>
              <a:buNone/>
            </a:pPr>
            <a:endParaRPr lang="en-US" altLang="en-US" sz="2100" dirty="0">
              <a:solidFill>
                <a:srgbClr val="002D73"/>
              </a:solidFill>
            </a:endParaRPr>
          </a:p>
          <a:p>
            <a:pPr marL="400050" indent="-400050">
              <a:lnSpc>
                <a:spcPct val="90000"/>
              </a:lnSpc>
              <a:buNone/>
            </a:pPr>
            <a:r>
              <a:rPr lang="en-US" altLang="en-US" sz="2100" dirty="0">
                <a:solidFill>
                  <a:srgbClr val="002D73"/>
                </a:solidFill>
              </a:rPr>
              <a:t>SS - Support </a:t>
            </a:r>
            <a:r>
              <a:rPr lang="en-US" altLang="en-US" sz="2100" dirty="0" smtClean="0">
                <a:solidFill>
                  <a:srgbClr val="002D73"/>
                </a:solidFill>
              </a:rPr>
              <a:t>Self-Efficacy</a:t>
            </a:r>
          </a:p>
          <a:p>
            <a:pPr marL="400050" indent="-400050">
              <a:lnSpc>
                <a:spcPct val="90000"/>
              </a:lnSpc>
              <a:buNone/>
            </a:pPr>
            <a:endParaRPr lang="en-US" altLang="en-US" sz="2100" dirty="0">
              <a:solidFill>
                <a:srgbClr val="002D73"/>
              </a:solidFill>
            </a:endParaRPr>
          </a:p>
          <a:p>
            <a:pPr marL="400050" indent="-400050">
              <a:lnSpc>
                <a:spcPct val="90000"/>
              </a:lnSpc>
              <a:buNone/>
            </a:pPr>
            <a:r>
              <a:rPr lang="en-US" altLang="en-US" sz="2100" dirty="0">
                <a:solidFill>
                  <a:srgbClr val="002D73"/>
                </a:solidFill>
              </a:rPr>
              <a:t>DD - Develop Discrepancy</a:t>
            </a:r>
          </a:p>
          <a:p>
            <a:pPr marL="400050" indent="-400050">
              <a:lnSpc>
                <a:spcPct val="90000"/>
              </a:lnSpc>
              <a:buNone/>
            </a:pPr>
            <a:endParaRPr lang="en-US" altLang="en-US" sz="2100" dirty="0">
              <a:solidFill>
                <a:srgbClr val="4D4D4D"/>
              </a:solidFill>
            </a:endParaRPr>
          </a:p>
          <a:p>
            <a:pPr marL="400050" indent="-400050">
              <a:lnSpc>
                <a:spcPct val="90000"/>
              </a:lnSpc>
              <a:buNone/>
            </a:pPr>
            <a:endParaRPr lang="en-US" altLang="en-US" sz="2100" dirty="0">
              <a:solidFill>
                <a:srgbClr val="4D4D4D"/>
              </a:solidFill>
            </a:endParaRPr>
          </a:p>
        </p:txBody>
      </p:sp>
      <p:sp>
        <p:nvSpPr>
          <p:cNvPr id="53251" name="Rectangle 4"/>
          <p:cNvSpPr>
            <a:spLocks noGrp="1" noChangeArrowheads="1"/>
          </p:cNvSpPr>
          <p:nvPr>
            <p:ph type="title" idx="4294967295"/>
          </p:nvPr>
        </p:nvSpPr>
        <p:spPr bwMode="auto">
          <a:xfrm>
            <a:off x="1943100" y="7429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600" b="1" dirty="0">
                <a:solidFill>
                  <a:srgbClr val="002D73"/>
                </a:solidFill>
                <a:latin typeface="Arial" panose="020B0604020202020204" pitchFamily="34" charset="0"/>
                <a:cs typeface="Arial" panose="020B0604020202020204" pitchFamily="34" charset="0"/>
              </a:rPr>
              <a:t>5 Principles</a:t>
            </a:r>
          </a:p>
        </p:txBody>
      </p:sp>
    </p:spTree>
    <p:extLst>
      <p:ext uri="{BB962C8B-B14F-4D97-AF65-F5344CB8AC3E}">
        <p14:creationId xmlns:p14="http://schemas.microsoft.com/office/powerpoint/2010/main" val="3651146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bwMode="auto">
          <a:xfrm>
            <a:off x="1885950" y="7429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b="1" dirty="0">
                <a:solidFill>
                  <a:srgbClr val="002D73"/>
                </a:solidFill>
                <a:latin typeface="Arial" panose="020B0604020202020204" pitchFamily="34" charset="0"/>
                <a:cs typeface="Arial" panose="020B0604020202020204" pitchFamily="34" charset="0"/>
              </a:rPr>
              <a:t>Teen Intervene Research</a:t>
            </a:r>
          </a:p>
        </p:txBody>
      </p:sp>
      <p:sp>
        <p:nvSpPr>
          <p:cNvPr id="63491" name="Rectangle 3"/>
          <p:cNvSpPr>
            <a:spLocks noChangeArrowheads="1"/>
          </p:cNvSpPr>
          <p:nvPr/>
        </p:nvSpPr>
        <p:spPr bwMode="auto">
          <a:xfrm>
            <a:off x="1143000" y="1544725"/>
            <a:ext cx="67437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altLang="en-US" sz="1350" b="1" dirty="0">
                <a:solidFill>
                  <a:srgbClr val="000000"/>
                </a:solidFill>
                <a:latin typeface="Arial" panose="020B0604020202020204" pitchFamily="34" charset="0"/>
                <a:ea typeface="Times New Roman" pitchFamily="18" charset="0"/>
                <a:cs typeface="Arial" panose="020B0604020202020204" pitchFamily="34" charset="0"/>
              </a:rPr>
              <a:t>Abstinence rates at 6-months post-intervention for each of the 3 groups </a:t>
            </a:r>
          </a:p>
        </p:txBody>
      </p:sp>
      <p:graphicFrame>
        <p:nvGraphicFramePr>
          <p:cNvPr id="291844" name="Group 4"/>
          <p:cNvGraphicFramePr>
            <a:graphicFrameLocks noGrp="1"/>
          </p:cNvGraphicFramePr>
          <p:nvPr>
            <p:extLst>
              <p:ext uri="{D42A27DB-BD31-4B8C-83A1-F6EECF244321}">
                <p14:modId xmlns:p14="http://schemas.microsoft.com/office/powerpoint/2010/main" val="678025690"/>
              </p:ext>
            </p:extLst>
          </p:nvPr>
        </p:nvGraphicFramePr>
        <p:xfrm>
          <a:off x="1266825" y="2057400"/>
          <a:ext cx="6426995" cy="2491962"/>
        </p:xfrm>
        <a:graphic>
          <a:graphicData uri="http://schemas.openxmlformats.org/drawingml/2006/table">
            <a:tbl>
              <a:tblPr/>
              <a:tblGrid>
                <a:gridCol w="1587104"/>
                <a:gridCol w="1562100"/>
                <a:gridCol w="1613297"/>
                <a:gridCol w="1664494"/>
              </a:tblGrid>
              <a:tr h="52580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Variable</a:t>
                      </a:r>
                    </a:p>
                  </a:txBody>
                  <a:tcPr marL="68580" marR="68580" marT="34303" marB="3430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Teen Intervene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(3 sessions)</a:t>
                      </a:r>
                      <a:endPar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Teen Intervene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 sessions)</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Arial" panose="020B0604020202020204" pitchFamily="34" charset="0"/>
                          <a:ea typeface="Times New Roman" pitchFamily="18" charset="0"/>
                          <a:cs typeface="Arial" panose="020B0604020202020204" pitchFamily="34" charset="0"/>
                        </a:rPr>
                        <a:t>Control</a:t>
                      </a:r>
                      <a:endParaRPr kumimoji="0" lang="en-US" sz="1500" b="0" i="0" u="none" strike="noStrike" cap="none" normalizeH="0" baseline="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r>
              <a:tr h="98307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Alcohol abstinence, prior 90 days at 6 month follow-up</a:t>
                      </a:r>
                    </a:p>
                  </a:txBody>
                  <a:tcPr marL="68580" marR="68580" marT="34303" marB="3430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59%</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50%</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29%</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98307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Marijuana abstinence, prior 90 days at 6 month follow-up</a:t>
                      </a:r>
                    </a:p>
                  </a:txBody>
                  <a:tcPr marL="68580" marR="68580" marT="34303" marB="3430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68%</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59%</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22%</a:t>
                      </a:r>
                    </a:p>
                  </a:txBody>
                  <a:tcPr marL="68580" marR="68580" marT="34303" marB="34303"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3514" name="Rectangle 26"/>
          <p:cNvSpPr>
            <a:spLocks noChangeArrowheads="1"/>
          </p:cNvSpPr>
          <p:nvPr/>
        </p:nvSpPr>
        <p:spPr bwMode="auto">
          <a:xfrm>
            <a:off x="1266825" y="4514769"/>
            <a:ext cx="6286500"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ltLang="en-US" sz="1050" i="1" dirty="0">
              <a:solidFill>
                <a:srgbClr val="000000"/>
              </a:solidFill>
              <a:latin typeface="Calibri" pitchFamily="34" charset="0"/>
              <a:ea typeface="Times New Roman" pitchFamily="18" charset="0"/>
              <a:cs typeface="Arial" charset="0"/>
            </a:endParaRPr>
          </a:p>
          <a:p>
            <a:r>
              <a:rPr lang="en-US" altLang="en-US" sz="1050" i="1" dirty="0">
                <a:solidFill>
                  <a:srgbClr val="000000"/>
                </a:solidFill>
                <a:latin typeface="Calibri" pitchFamily="34" charset="0"/>
                <a:ea typeface="Times New Roman" pitchFamily="18" charset="0"/>
                <a:cs typeface="Arial" charset="0"/>
              </a:rPr>
              <a:t>Source</a:t>
            </a:r>
            <a:r>
              <a:rPr lang="en-US" altLang="en-US" sz="1050" dirty="0">
                <a:solidFill>
                  <a:srgbClr val="000000"/>
                </a:solidFill>
                <a:latin typeface="Calibri" pitchFamily="34" charset="0"/>
                <a:ea typeface="Times New Roman" pitchFamily="18" charset="0"/>
                <a:cs typeface="Arial" charset="0"/>
              </a:rPr>
              <a:t>: Winters (CPDD, 2008).</a:t>
            </a:r>
          </a:p>
          <a:p>
            <a:r>
              <a:rPr lang="en-US" altLang="en-US" sz="1050" dirty="0">
                <a:solidFill>
                  <a:srgbClr val="000000"/>
                </a:solidFill>
                <a:latin typeface="Calibri" pitchFamily="34" charset="0"/>
                <a:ea typeface="Times New Roman" pitchFamily="18" charset="0"/>
                <a:cs typeface="Arial" charset="0"/>
              </a:rPr>
              <a:t>  </a:t>
            </a:r>
          </a:p>
        </p:txBody>
      </p:sp>
    </p:spTree>
    <p:extLst>
      <p:ext uri="{BB962C8B-B14F-4D97-AF65-F5344CB8AC3E}">
        <p14:creationId xmlns:p14="http://schemas.microsoft.com/office/powerpoint/2010/main" val="837651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bwMode="auto">
          <a:xfrm>
            <a:off x="1943100" y="7429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Teen Intervene Research</a:t>
            </a:r>
          </a:p>
        </p:txBody>
      </p:sp>
      <p:sp>
        <p:nvSpPr>
          <p:cNvPr id="62467" name="Content Placeholder 2"/>
          <p:cNvSpPr>
            <a:spLocks noGrp="1"/>
          </p:cNvSpPr>
          <p:nvPr>
            <p:ph idx="4294967295"/>
          </p:nvPr>
        </p:nvSpPr>
        <p:spPr>
          <a:xfrm>
            <a:off x="685801" y="1733550"/>
            <a:ext cx="3717131" cy="4229100"/>
          </a:xfrm>
          <a:prstGeom prst="rect">
            <a:avLst/>
          </a:prstGeom>
        </p:spPr>
        <p:txBody>
          <a:bodyPr/>
          <a:lstStyle/>
          <a:p>
            <a:pPr lvl="1">
              <a:spcBef>
                <a:spcPct val="0"/>
              </a:spcBef>
              <a:buClr>
                <a:srgbClr val="C00000"/>
              </a:buClr>
              <a:buSzPct val="100000"/>
              <a:buFont typeface="Wingdings" panose="05000000000000000000" pitchFamily="2" charset="2"/>
              <a:buChar char="§"/>
            </a:pPr>
            <a:r>
              <a:rPr lang="en-US" altLang="en-US" sz="1800" dirty="0" smtClean="0">
                <a:solidFill>
                  <a:srgbClr val="4D4D4D"/>
                </a:solidFill>
              </a:rPr>
              <a:t>Follow-up assessments at 6- and 12-months post-intervention showed significant improvement on drug use and related variables for adolescents in a 2-session (adolescent only) and 3-session (parent included) conditions compared to the assessment only group.  </a:t>
            </a:r>
          </a:p>
        </p:txBody>
      </p:sp>
      <p:sp>
        <p:nvSpPr>
          <p:cNvPr id="2" name="Rectangle 1"/>
          <p:cNvSpPr/>
          <p:nvPr/>
        </p:nvSpPr>
        <p:spPr>
          <a:xfrm>
            <a:off x="4155622" y="1743871"/>
            <a:ext cx="4171950" cy="3520194"/>
          </a:xfrm>
          <a:prstGeom prst="rect">
            <a:avLst/>
          </a:prstGeom>
        </p:spPr>
        <p:txBody>
          <a:bodyPr>
            <a:spAutoFit/>
          </a:bodyPr>
          <a:lstStyle/>
          <a:p>
            <a:pPr marL="600075" lvl="1" indent="-257175">
              <a:buClr>
                <a:srgbClr val="C00000"/>
              </a:buClr>
              <a:buSzPct val="100000"/>
              <a:buFont typeface="Wingdings" panose="05000000000000000000" pitchFamily="2" charset="2"/>
              <a:buChar char="§"/>
              <a:defRPr/>
            </a:pPr>
            <a:r>
              <a:rPr lang="en-US" sz="1650" dirty="0">
                <a:solidFill>
                  <a:srgbClr val="4D4D4D"/>
                </a:solidFill>
                <a:latin typeface="Arial" panose="020B0604020202020204" pitchFamily="34" charset="0"/>
                <a:ea typeface="MS PGothic" panose="020B0600070205080204" pitchFamily="34" charset="-128"/>
                <a:cs typeface="Arial" panose="020B0604020202020204" pitchFamily="34" charset="0"/>
              </a:rPr>
              <a:t>Youth in the 3-session group had consistently better outcomes compared to adolescents the 2-sessions.</a:t>
            </a:r>
          </a:p>
          <a:p>
            <a:pPr lvl="1">
              <a:buClr>
                <a:srgbClr val="C00000"/>
              </a:buClr>
              <a:buSzPct val="100000"/>
              <a:defRPr/>
            </a:pPr>
            <a:endParaRPr lang="en-US" sz="825" dirty="0">
              <a:solidFill>
                <a:srgbClr val="4D4D4D"/>
              </a:solidFill>
              <a:latin typeface="Arial" panose="020B0604020202020204" pitchFamily="34" charset="0"/>
              <a:ea typeface="MS PGothic" panose="020B0600070205080204" pitchFamily="34" charset="-128"/>
              <a:cs typeface="Arial" panose="020B0604020202020204" pitchFamily="34" charset="0"/>
            </a:endParaRPr>
          </a:p>
          <a:p>
            <a:pPr marL="600075" lvl="1" indent="-257175">
              <a:buClr>
                <a:srgbClr val="C00000"/>
              </a:buClr>
              <a:buSzPct val="100000"/>
              <a:buFont typeface="Wingdings" panose="05000000000000000000" pitchFamily="2" charset="2"/>
              <a:buChar char="§"/>
              <a:defRPr/>
            </a:pPr>
            <a:r>
              <a:rPr lang="en-US" sz="1650" dirty="0">
                <a:solidFill>
                  <a:srgbClr val="4D4D4D"/>
                </a:solidFill>
                <a:latin typeface="Arial" panose="020B0604020202020204" pitchFamily="34" charset="0"/>
                <a:ea typeface="MS PGothic" panose="020B0600070205080204" pitchFamily="34" charset="-128"/>
                <a:cs typeface="Arial" panose="020B0604020202020204" pitchFamily="34" charset="0"/>
              </a:rPr>
              <a:t>The most significant mediators of positive effects at 6-months were </a:t>
            </a:r>
            <a:r>
              <a:rPr lang="en-US" sz="1650" u="sng" dirty="0">
                <a:solidFill>
                  <a:srgbClr val="4D4D4D"/>
                </a:solidFill>
                <a:latin typeface="Arial" panose="020B0604020202020204" pitchFamily="34" charset="0"/>
                <a:ea typeface="MS PGothic" panose="020B0600070205080204" pitchFamily="34" charset="-128"/>
                <a:cs typeface="Arial" panose="020B0604020202020204" pitchFamily="34" charset="0"/>
              </a:rPr>
              <a:t>improved problem solving </a:t>
            </a:r>
            <a:r>
              <a:rPr lang="en-US" sz="1650" dirty="0">
                <a:solidFill>
                  <a:srgbClr val="4D4D4D"/>
                </a:solidFill>
                <a:latin typeface="Arial" panose="020B0604020202020204" pitchFamily="34" charset="0"/>
                <a:ea typeface="MS PGothic" panose="020B0600070205080204" pitchFamily="34" charset="-128"/>
                <a:cs typeface="Arial" panose="020B0604020202020204" pitchFamily="34" charset="0"/>
              </a:rPr>
              <a:t>and </a:t>
            </a:r>
            <a:r>
              <a:rPr lang="en-US" sz="1650" u="sng" dirty="0">
                <a:solidFill>
                  <a:srgbClr val="4D4D4D"/>
                </a:solidFill>
                <a:latin typeface="Arial" panose="020B0604020202020204" pitchFamily="34" charset="0"/>
                <a:ea typeface="MS PGothic" panose="020B0600070205080204" pitchFamily="34" charset="-128"/>
                <a:cs typeface="Arial" panose="020B0604020202020204" pitchFamily="34" charset="0"/>
              </a:rPr>
              <a:t>use of community services </a:t>
            </a:r>
            <a:r>
              <a:rPr lang="en-US" sz="1650" dirty="0">
                <a:solidFill>
                  <a:srgbClr val="4D4D4D"/>
                </a:solidFill>
                <a:latin typeface="Arial" panose="020B0604020202020204" pitchFamily="34" charset="0"/>
                <a:ea typeface="MS PGothic" panose="020B0600070205080204" pitchFamily="34" charset="-128"/>
                <a:cs typeface="Arial" panose="020B0604020202020204" pitchFamily="34" charset="0"/>
              </a:rPr>
              <a:t>after the intervention.  At 12-months outcome, </a:t>
            </a:r>
            <a:r>
              <a:rPr lang="en-US" sz="1650" u="sng" dirty="0">
                <a:solidFill>
                  <a:srgbClr val="4D4D4D"/>
                </a:solidFill>
                <a:latin typeface="Arial" panose="020B0604020202020204" pitchFamily="34" charset="0"/>
                <a:ea typeface="MS PGothic" panose="020B0600070205080204" pitchFamily="34" charset="-128"/>
                <a:cs typeface="Arial" panose="020B0604020202020204" pitchFamily="34" charset="0"/>
              </a:rPr>
              <a:t>improved problem solving </a:t>
            </a:r>
            <a:r>
              <a:rPr lang="en-US" sz="1650" dirty="0">
                <a:solidFill>
                  <a:srgbClr val="4D4D4D"/>
                </a:solidFill>
                <a:latin typeface="Arial" panose="020B0604020202020204" pitchFamily="34" charset="0"/>
                <a:ea typeface="MS PGothic" panose="020B0600070205080204" pitchFamily="34" charset="-128"/>
                <a:cs typeface="Arial" panose="020B0604020202020204" pitchFamily="34" charset="0"/>
              </a:rPr>
              <a:t>continued to show a mediation effect. </a:t>
            </a:r>
          </a:p>
          <a:p>
            <a:pPr marL="257175" indent="-257175">
              <a:buSzPct val="150000"/>
              <a:buFont typeface="Wingdings" panose="05000000000000000000" pitchFamily="2" charset="2"/>
              <a:buChar char="§"/>
              <a:defRPr/>
            </a:pPr>
            <a:endParaRPr lang="en-US" sz="1650" b="1" dirty="0">
              <a:solidFill>
                <a:srgbClr val="4D4D4D"/>
              </a:solidFill>
              <a:latin typeface="Arial" panose="020B0604020202020204" pitchFamily="34" charset="0"/>
              <a:ea typeface="MS PGothic" panose="020B0600070205080204" pitchFamily="34" charset="-128"/>
              <a:cs typeface="Arial" panose="020B0604020202020204" pitchFamily="34" charset="0"/>
            </a:endParaRPr>
          </a:p>
        </p:txBody>
      </p:sp>
      <p:sp>
        <p:nvSpPr>
          <p:cNvPr id="62469" name="Rectangle 2"/>
          <p:cNvSpPr>
            <a:spLocks noChangeArrowheads="1"/>
          </p:cNvSpPr>
          <p:nvPr/>
        </p:nvSpPr>
        <p:spPr bwMode="auto">
          <a:xfrm>
            <a:off x="2508823" y="1276350"/>
            <a:ext cx="37882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SzPct val="150000"/>
            </a:pPr>
            <a:r>
              <a:rPr lang="en-US" altLang="en-US" sz="2000" b="1" dirty="0">
                <a:solidFill>
                  <a:srgbClr val="4D4D4D"/>
                </a:solidFill>
                <a:latin typeface="Arial" panose="020B0604020202020204" pitchFamily="34" charset="0"/>
                <a:cs typeface="Arial" panose="020B0604020202020204" pitchFamily="34" charset="0"/>
              </a:rPr>
              <a:t>Efficacy Research – 2 studies</a:t>
            </a:r>
          </a:p>
        </p:txBody>
      </p:sp>
    </p:spTree>
    <p:extLst>
      <p:ext uri="{BB962C8B-B14F-4D97-AF65-F5344CB8AC3E}">
        <p14:creationId xmlns:p14="http://schemas.microsoft.com/office/powerpoint/2010/main" val="1451043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293019" y="4686300"/>
            <a:ext cx="1607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61443" name="Rectangle 3"/>
          <p:cNvSpPr>
            <a:spLocks noChangeArrowheads="1"/>
          </p:cNvSpPr>
          <p:nvPr/>
        </p:nvSpPr>
        <p:spPr bwMode="auto">
          <a:xfrm>
            <a:off x="3350419" y="4686300"/>
            <a:ext cx="2443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63492" name="Rectangle 5"/>
          <p:cNvSpPr>
            <a:spLocks noChangeArrowheads="1"/>
          </p:cNvSpPr>
          <p:nvPr/>
        </p:nvSpPr>
        <p:spPr bwMode="auto">
          <a:xfrm>
            <a:off x="971550" y="1504950"/>
            <a:ext cx="7113985" cy="384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p>
            <a:pPr lvl="1">
              <a:spcBef>
                <a:spcPct val="50000"/>
              </a:spcBef>
              <a:buClr>
                <a:srgbClr val="FF0000"/>
              </a:buClr>
              <a:tabLst>
                <a:tab pos="216694" algn="l"/>
                <a:tab pos="500063" algn="l"/>
                <a:tab pos="785813" algn="l"/>
              </a:tabLst>
              <a:defRPr/>
            </a:pPr>
            <a:r>
              <a:rPr lang="en-US" sz="2100" dirty="0">
                <a:solidFill>
                  <a:srgbClr val="002D73"/>
                </a:solidFill>
                <a:latin typeface="Arial" panose="020B0604020202020204" pitchFamily="34" charset="0"/>
                <a:ea typeface="MS PGothic" panose="020B0600070205080204" pitchFamily="34" charset="-128"/>
                <a:cs typeface="Arial" panose="020B0604020202020204" pitchFamily="34" charset="0"/>
              </a:rPr>
              <a:t>Organized around these strategies:</a:t>
            </a:r>
          </a:p>
          <a:p>
            <a:pPr marL="1332310" lvl="1" indent="-303610">
              <a:lnSpc>
                <a:spcPct val="90000"/>
              </a:lnSpc>
              <a:spcBef>
                <a:spcPct val="50000"/>
              </a:spcBef>
              <a:buClr>
                <a:srgbClr val="C00000"/>
              </a:buClr>
              <a:buFont typeface="Wingdings" panose="05000000000000000000" pitchFamily="2" charset="2"/>
              <a:buChar char="§"/>
              <a:defRPr/>
            </a:pPr>
            <a:r>
              <a:rPr lang="en-US" sz="2100" dirty="0">
                <a:solidFill>
                  <a:srgbClr val="002D73"/>
                </a:solidFill>
                <a:latin typeface="Arial" panose="020B0604020202020204" pitchFamily="34" charset="0"/>
                <a:ea typeface="MS PGothic" panose="020B0600070205080204" pitchFamily="34" charset="-128"/>
                <a:cs typeface="Arial" panose="020B0604020202020204" pitchFamily="34" charset="0"/>
              </a:rPr>
              <a:t>	Motivational interviewing</a:t>
            </a:r>
          </a:p>
          <a:p>
            <a:pPr marL="1332310" lvl="1" indent="-303610">
              <a:lnSpc>
                <a:spcPct val="90000"/>
              </a:lnSpc>
              <a:spcBef>
                <a:spcPct val="50000"/>
              </a:spcBef>
              <a:buClr>
                <a:srgbClr val="C00000"/>
              </a:buClr>
              <a:buFont typeface="Wingdings" panose="05000000000000000000" pitchFamily="2" charset="2"/>
              <a:buChar char="§"/>
              <a:defRPr/>
            </a:pPr>
            <a:r>
              <a:rPr lang="en-US" sz="2100" dirty="0">
                <a:solidFill>
                  <a:srgbClr val="002D73"/>
                </a:solidFill>
                <a:latin typeface="Arial" panose="020B0604020202020204" pitchFamily="34" charset="0"/>
                <a:ea typeface="MS PGothic" panose="020B0600070205080204" pitchFamily="34" charset="-128"/>
                <a:cs typeface="Arial" panose="020B0604020202020204" pitchFamily="34" charset="0"/>
              </a:rPr>
              <a:t>	Stages of change</a:t>
            </a:r>
          </a:p>
          <a:p>
            <a:pPr marL="1332310" lvl="1" indent="-303610">
              <a:lnSpc>
                <a:spcPct val="90000"/>
              </a:lnSpc>
              <a:spcBef>
                <a:spcPct val="50000"/>
              </a:spcBef>
              <a:buClr>
                <a:srgbClr val="C00000"/>
              </a:buClr>
              <a:buFont typeface="Wingdings" panose="05000000000000000000" pitchFamily="2" charset="2"/>
              <a:buChar char="§"/>
              <a:defRPr/>
            </a:pPr>
            <a:r>
              <a:rPr lang="en-US" sz="2100" dirty="0">
                <a:solidFill>
                  <a:srgbClr val="002D73"/>
                </a:solidFill>
                <a:latin typeface="Arial" panose="020B0604020202020204" pitchFamily="34" charset="0"/>
                <a:ea typeface="MS PGothic" panose="020B0600070205080204" pitchFamily="34" charset="-128"/>
                <a:cs typeface="Arial" panose="020B0604020202020204" pitchFamily="34" charset="0"/>
              </a:rPr>
              <a:t>	Cognitive-behavioral</a:t>
            </a:r>
          </a:p>
          <a:p>
            <a:pPr lvl="1">
              <a:lnSpc>
                <a:spcPct val="80000"/>
              </a:lnSpc>
              <a:spcBef>
                <a:spcPct val="50000"/>
              </a:spcBef>
              <a:buClr>
                <a:srgbClr val="FF0000"/>
              </a:buClr>
              <a:tabLst>
                <a:tab pos="216694" algn="l"/>
                <a:tab pos="500063" algn="l"/>
                <a:tab pos="785813" algn="l"/>
              </a:tabLst>
              <a:defRPr/>
            </a:pPr>
            <a:r>
              <a:rPr lang="en-US" sz="2100" dirty="0">
                <a:solidFill>
                  <a:srgbClr val="002D73"/>
                </a:solidFill>
                <a:latin typeface="Arial" panose="020B0604020202020204" pitchFamily="34" charset="0"/>
                <a:ea typeface="MS PGothic" panose="020B0600070205080204" pitchFamily="34" charset="-128"/>
                <a:cs typeface="Arial" panose="020B0604020202020204" pitchFamily="34" charset="0"/>
              </a:rPr>
              <a:t>Modeled after existing evidence-based </a:t>
            </a:r>
            <a:r>
              <a:rPr lang="en-US" sz="2100" dirty="0" smtClean="0">
                <a:solidFill>
                  <a:srgbClr val="002D73"/>
                </a:solidFill>
                <a:latin typeface="Arial" panose="020B0604020202020204" pitchFamily="34" charset="0"/>
                <a:ea typeface="MS PGothic" panose="020B0600070205080204" pitchFamily="34" charset="-128"/>
                <a:cs typeface="Arial" panose="020B0604020202020204" pitchFamily="34" charset="0"/>
              </a:rPr>
              <a:t>approaches</a:t>
            </a:r>
          </a:p>
          <a:p>
            <a:pPr lvl="1">
              <a:lnSpc>
                <a:spcPct val="80000"/>
              </a:lnSpc>
              <a:spcBef>
                <a:spcPct val="50000"/>
              </a:spcBef>
              <a:buClr>
                <a:srgbClr val="FF0000"/>
              </a:buClr>
              <a:tabLst>
                <a:tab pos="216694" algn="l"/>
                <a:tab pos="500063" algn="l"/>
                <a:tab pos="785813" algn="l"/>
              </a:tabLst>
              <a:defRPr/>
            </a:pPr>
            <a:endParaRPr lang="en-US" sz="2100" dirty="0" smtClean="0">
              <a:solidFill>
                <a:srgbClr val="002D73"/>
              </a:solidFill>
              <a:latin typeface="Arial" panose="020B0604020202020204" pitchFamily="34" charset="0"/>
              <a:ea typeface="MS PGothic" panose="020B0600070205080204" pitchFamily="34" charset="-128"/>
              <a:cs typeface="Arial" panose="020B0604020202020204" pitchFamily="34" charset="0"/>
            </a:endParaRPr>
          </a:p>
          <a:p>
            <a:pPr lvl="1">
              <a:lnSpc>
                <a:spcPct val="80000"/>
              </a:lnSpc>
              <a:spcBef>
                <a:spcPct val="50000"/>
              </a:spcBef>
              <a:buClr>
                <a:srgbClr val="FF0000"/>
              </a:buClr>
              <a:tabLst>
                <a:tab pos="216694" algn="l"/>
                <a:tab pos="500063" algn="l"/>
                <a:tab pos="785813" algn="l"/>
              </a:tabLst>
              <a:defRPr/>
            </a:pPr>
            <a:r>
              <a:rPr lang="en-US" altLang="en-US" sz="2100" dirty="0">
                <a:solidFill>
                  <a:srgbClr val="002D73"/>
                </a:solidFill>
                <a:latin typeface="Arial" panose="020B0604020202020204" pitchFamily="34" charset="0"/>
                <a:cs typeface="Arial" panose="020B0604020202020204" pitchFamily="34" charset="0"/>
              </a:rPr>
              <a:t>Fidelity instruments for sessions 1,2 and 3  </a:t>
            </a:r>
          </a:p>
          <a:p>
            <a:pPr lvl="1">
              <a:lnSpc>
                <a:spcPct val="80000"/>
              </a:lnSpc>
              <a:spcBef>
                <a:spcPct val="50000"/>
              </a:spcBef>
              <a:buClr>
                <a:srgbClr val="FF0000"/>
              </a:buClr>
              <a:tabLst>
                <a:tab pos="216694" algn="l"/>
                <a:tab pos="500063" algn="l"/>
                <a:tab pos="785813" algn="l"/>
              </a:tabLst>
              <a:defRPr/>
            </a:pPr>
            <a:r>
              <a:rPr lang="en-US" sz="2100" dirty="0" smtClean="0">
                <a:solidFill>
                  <a:srgbClr val="4D4D4D"/>
                </a:solidFill>
                <a:latin typeface="Calibri" panose="020F0502020204030204" pitchFamily="34" charset="0"/>
                <a:ea typeface="MS PGothic" panose="020B0600070205080204" pitchFamily="34" charset="-128"/>
              </a:rPr>
              <a:t> </a:t>
            </a:r>
            <a:endParaRPr lang="en-US" sz="2100" dirty="0">
              <a:solidFill>
                <a:srgbClr val="4D4D4D"/>
              </a:solidFill>
              <a:latin typeface="Calibri" panose="020F0502020204030204" pitchFamily="34" charset="0"/>
              <a:ea typeface="MS PGothic" panose="020B0600070205080204" pitchFamily="34" charset="-128"/>
            </a:endParaRPr>
          </a:p>
          <a:p>
            <a:pPr lvl="2">
              <a:lnSpc>
                <a:spcPct val="80000"/>
              </a:lnSpc>
              <a:spcBef>
                <a:spcPct val="50000"/>
              </a:spcBef>
              <a:buClr>
                <a:srgbClr val="FF0000"/>
              </a:buClr>
              <a:buFont typeface="Wingdings" pitchFamily="2" charset="2"/>
              <a:buChar char="§"/>
              <a:tabLst>
                <a:tab pos="216694" algn="l"/>
                <a:tab pos="500063" algn="l"/>
                <a:tab pos="785813" algn="l"/>
              </a:tabLst>
              <a:defRPr/>
            </a:pPr>
            <a:endParaRPr lang="en-US" sz="2100" b="1" i="1" dirty="0">
              <a:solidFill>
                <a:srgbClr val="4D4D4D"/>
              </a:solidFill>
              <a:latin typeface="Calibri" panose="020F0502020204030204" pitchFamily="34" charset="0"/>
              <a:ea typeface="MS PGothic" panose="020B0600070205080204" pitchFamily="34" charset="-128"/>
            </a:endParaRPr>
          </a:p>
        </p:txBody>
      </p:sp>
      <p:sp>
        <p:nvSpPr>
          <p:cNvPr id="61445" name="Rectangle 6"/>
          <p:cNvSpPr>
            <a:spLocks noGrp="1" noChangeArrowheads="1"/>
          </p:cNvSpPr>
          <p:nvPr>
            <p:ph type="title" idx="4294967295"/>
          </p:nvPr>
        </p:nvSpPr>
        <p:spPr bwMode="auto">
          <a:xfrm>
            <a:off x="1943100" y="685800"/>
            <a:ext cx="42291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800" b="1" dirty="0">
                <a:solidFill>
                  <a:srgbClr val="002D73"/>
                </a:solidFill>
                <a:latin typeface="Arial" panose="020B0604020202020204" pitchFamily="34" charset="0"/>
                <a:cs typeface="Arial" panose="020B0604020202020204" pitchFamily="34" charset="0"/>
              </a:rPr>
              <a:t>Building Teen Intervene</a:t>
            </a:r>
          </a:p>
        </p:txBody>
      </p:sp>
    </p:spTree>
    <p:extLst>
      <p:ext uri="{BB962C8B-B14F-4D97-AF65-F5344CB8AC3E}">
        <p14:creationId xmlns:p14="http://schemas.microsoft.com/office/powerpoint/2010/main" val="21247390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
          <p:cNvSpPr>
            <a:spLocks noGrp="1" noChangeArrowheads="1"/>
          </p:cNvSpPr>
          <p:nvPr>
            <p:ph type="sldNum" sz="quarter" idx="4294967295"/>
          </p:nvPr>
        </p:nvSpPr>
        <p:spPr>
          <a:xfrm>
            <a:off x="6243638" y="4683919"/>
            <a:ext cx="1800225" cy="3571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Times New Roman" pitchFamily="18" charset="0"/>
                <a:ea typeface="ＭＳ Ｐゴシック" pitchFamily="34" charset="-128"/>
              </a:defRPr>
            </a:lvl1pPr>
            <a:lvl2pPr marL="557213" indent="-214313">
              <a:defRPr sz="1800">
                <a:solidFill>
                  <a:schemeClr val="tx1"/>
                </a:solidFill>
                <a:latin typeface="Times New Roman" pitchFamily="18" charset="0"/>
                <a:ea typeface="ＭＳ Ｐゴシック" pitchFamily="34" charset="-128"/>
              </a:defRPr>
            </a:lvl2pPr>
            <a:lvl3pPr marL="857250" indent="-171450">
              <a:defRPr sz="1800">
                <a:solidFill>
                  <a:schemeClr val="tx1"/>
                </a:solidFill>
                <a:latin typeface="Times New Roman" pitchFamily="18" charset="0"/>
                <a:ea typeface="ＭＳ Ｐゴシック" pitchFamily="34" charset="-128"/>
              </a:defRPr>
            </a:lvl3pPr>
            <a:lvl4pPr marL="1200150" indent="-171450">
              <a:defRPr sz="1800">
                <a:solidFill>
                  <a:schemeClr val="tx1"/>
                </a:solidFill>
                <a:latin typeface="Times New Roman" pitchFamily="18" charset="0"/>
                <a:ea typeface="ＭＳ Ｐゴシック" pitchFamily="34" charset="-128"/>
              </a:defRPr>
            </a:lvl4pPr>
            <a:lvl5pPr marL="1543050" indent="-171450">
              <a:defRPr sz="1800">
                <a:solidFill>
                  <a:schemeClr val="tx1"/>
                </a:solidFill>
                <a:latin typeface="Times New Roman" pitchFamily="18" charset="0"/>
                <a:ea typeface="ＭＳ Ｐゴシック" pitchFamily="34" charset="-128"/>
              </a:defRPr>
            </a:lvl5pPr>
            <a:lvl6pPr marL="1885950" indent="-171450" eaLnBrk="0" fontAlgn="base" hangingPunct="0">
              <a:spcBef>
                <a:spcPct val="0"/>
              </a:spcBef>
              <a:spcAft>
                <a:spcPct val="0"/>
              </a:spcAft>
              <a:defRPr sz="1800">
                <a:solidFill>
                  <a:schemeClr val="tx1"/>
                </a:solidFill>
                <a:latin typeface="Times New Roman" pitchFamily="18" charset="0"/>
                <a:ea typeface="ＭＳ Ｐゴシック" pitchFamily="34" charset="-128"/>
              </a:defRPr>
            </a:lvl6pPr>
            <a:lvl7pPr marL="2228850" indent="-171450" eaLnBrk="0" fontAlgn="base" hangingPunct="0">
              <a:spcBef>
                <a:spcPct val="0"/>
              </a:spcBef>
              <a:spcAft>
                <a:spcPct val="0"/>
              </a:spcAft>
              <a:defRPr sz="1800">
                <a:solidFill>
                  <a:schemeClr val="tx1"/>
                </a:solidFill>
                <a:latin typeface="Times New Roman" pitchFamily="18" charset="0"/>
                <a:ea typeface="ＭＳ Ｐゴシック" pitchFamily="34" charset="-128"/>
              </a:defRPr>
            </a:lvl7pPr>
            <a:lvl8pPr marL="2571750" indent="-171450" eaLnBrk="0" fontAlgn="base" hangingPunct="0">
              <a:spcBef>
                <a:spcPct val="0"/>
              </a:spcBef>
              <a:spcAft>
                <a:spcPct val="0"/>
              </a:spcAft>
              <a:defRPr sz="1800">
                <a:solidFill>
                  <a:schemeClr val="tx1"/>
                </a:solidFill>
                <a:latin typeface="Times New Roman" pitchFamily="18" charset="0"/>
                <a:ea typeface="ＭＳ Ｐゴシック" pitchFamily="34" charset="-128"/>
              </a:defRPr>
            </a:lvl8pPr>
            <a:lvl9pPr marL="2914650" indent="-171450" eaLnBrk="0" fontAlgn="base" hangingPunct="0">
              <a:spcBef>
                <a:spcPct val="0"/>
              </a:spcBef>
              <a:spcAft>
                <a:spcPct val="0"/>
              </a:spcAft>
              <a:defRPr sz="1800">
                <a:solidFill>
                  <a:schemeClr val="tx1"/>
                </a:solidFill>
                <a:latin typeface="Times New Roman" pitchFamily="18" charset="0"/>
                <a:ea typeface="ＭＳ Ｐゴシック" pitchFamily="34" charset="-128"/>
              </a:defRPr>
            </a:lvl9pPr>
          </a:lstStyle>
          <a:p>
            <a:fld id="{7F6E0927-E823-4301-A3E4-4DB4BF893B42}" type="slidenum">
              <a:rPr lang="en-US" altLang="en-US" sz="1500">
                <a:latin typeface="Garamond" pitchFamily="18" charset="0"/>
              </a:rPr>
              <a:pPr/>
              <a:t>27</a:t>
            </a:fld>
            <a:endParaRPr lang="en-US" altLang="en-US" sz="1500">
              <a:latin typeface="Garamond" pitchFamily="18" charset="0"/>
            </a:endParaRPr>
          </a:p>
        </p:txBody>
      </p:sp>
      <p:sp>
        <p:nvSpPr>
          <p:cNvPr id="65539" name="Title 1"/>
          <p:cNvSpPr>
            <a:spLocks noGrp="1"/>
          </p:cNvSpPr>
          <p:nvPr>
            <p:ph type="title" idx="4294967295"/>
          </p:nvPr>
        </p:nvSpPr>
        <p:spPr bwMode="auto">
          <a:xfrm>
            <a:off x="1885950" y="5905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Overview</a:t>
            </a:r>
          </a:p>
        </p:txBody>
      </p:sp>
      <p:sp>
        <p:nvSpPr>
          <p:cNvPr id="65540" name="Content Placeholder 2"/>
          <p:cNvSpPr>
            <a:spLocks noGrp="1"/>
          </p:cNvSpPr>
          <p:nvPr>
            <p:ph idx="4294967295"/>
          </p:nvPr>
        </p:nvSpPr>
        <p:spPr>
          <a:xfrm>
            <a:off x="1066800" y="971550"/>
            <a:ext cx="7391400" cy="4057650"/>
          </a:xfrm>
          <a:prstGeom prst="rect">
            <a:avLst/>
          </a:prstGeom>
        </p:spPr>
        <p:txBody>
          <a:bodyPr/>
          <a:lstStyle/>
          <a:p>
            <a:pPr marL="0" indent="0">
              <a:buClr>
                <a:srgbClr val="C00000"/>
              </a:buClr>
              <a:buSzPct val="100000"/>
              <a:buNone/>
            </a:pPr>
            <a:r>
              <a:rPr lang="en-US" altLang="en-US" sz="1800" dirty="0">
                <a:solidFill>
                  <a:srgbClr val="4D4D4D"/>
                </a:solidFill>
              </a:rPr>
              <a:t>Classified as an evidence based practice </a:t>
            </a:r>
            <a:r>
              <a:rPr lang="en-US" altLang="en-US" sz="1800" dirty="0" smtClean="0">
                <a:solidFill>
                  <a:srgbClr val="4D4D4D"/>
                </a:solidFill>
              </a:rPr>
              <a:t>(EBP) by </a:t>
            </a:r>
            <a:r>
              <a:rPr lang="en-US" altLang="en-US" sz="1800" dirty="0">
                <a:solidFill>
                  <a:srgbClr val="4D4D4D"/>
                </a:solidFill>
              </a:rPr>
              <a:t>OASAS and NREPP </a:t>
            </a:r>
            <a:endParaRPr lang="en-US" altLang="en-US" sz="1800" dirty="0" smtClean="0">
              <a:solidFill>
                <a:srgbClr val="4D4D4D"/>
              </a:solidFill>
            </a:endParaRPr>
          </a:p>
          <a:p>
            <a:pPr marL="0" indent="0">
              <a:buClr>
                <a:srgbClr val="C00000"/>
              </a:buClr>
              <a:buSzPct val="100000"/>
              <a:buNone/>
            </a:pPr>
            <a:r>
              <a:rPr lang="en-US" altLang="en-US" sz="1800" dirty="0" smtClean="0">
                <a:solidFill>
                  <a:srgbClr val="4D4D4D"/>
                </a:solidFill>
              </a:rPr>
              <a:t>3 </a:t>
            </a:r>
            <a:r>
              <a:rPr lang="en-US" altLang="en-US" sz="1800" dirty="0">
                <a:solidFill>
                  <a:srgbClr val="4D4D4D"/>
                </a:solidFill>
              </a:rPr>
              <a:t>sessions:</a:t>
            </a:r>
          </a:p>
          <a:p>
            <a:pPr lvl="1" eaLnBrk="1" hangingPunct="1">
              <a:buClr>
                <a:srgbClr val="C00000"/>
              </a:buClr>
              <a:buSzPct val="100000"/>
              <a:buFont typeface="Wingdings" panose="05000000000000000000" pitchFamily="2" charset="2"/>
              <a:buChar char="§"/>
            </a:pPr>
            <a:r>
              <a:rPr lang="en-US" altLang="en-US" sz="1800" dirty="0">
                <a:solidFill>
                  <a:srgbClr val="4D4D4D"/>
                </a:solidFill>
              </a:rPr>
              <a:t>2 with the adolescent</a:t>
            </a:r>
          </a:p>
          <a:p>
            <a:pPr lvl="1" eaLnBrk="1" hangingPunct="1">
              <a:buClr>
                <a:srgbClr val="C00000"/>
              </a:buClr>
              <a:buSzPct val="100000"/>
              <a:buFont typeface="Wingdings" panose="05000000000000000000" pitchFamily="2" charset="2"/>
              <a:buChar char="§"/>
            </a:pPr>
            <a:r>
              <a:rPr lang="en-US" altLang="en-US" sz="1800" dirty="0">
                <a:solidFill>
                  <a:srgbClr val="4D4D4D"/>
                </a:solidFill>
              </a:rPr>
              <a:t>Followed by 1 with the parent</a:t>
            </a:r>
          </a:p>
          <a:p>
            <a:pPr lvl="1" eaLnBrk="1" hangingPunct="1">
              <a:buClr>
                <a:srgbClr val="C00000"/>
              </a:buClr>
              <a:buSzPct val="100000"/>
              <a:buFont typeface="Wingdings" panose="05000000000000000000" pitchFamily="2" charset="2"/>
              <a:buChar char="§"/>
            </a:pPr>
            <a:r>
              <a:rPr lang="en-US" altLang="en-US" sz="1800" dirty="0">
                <a:solidFill>
                  <a:srgbClr val="4D4D4D"/>
                </a:solidFill>
              </a:rPr>
              <a:t>Number of sessions will depend upon length of sessions (up to 6 sessions allowed)</a:t>
            </a:r>
          </a:p>
          <a:p>
            <a:pPr lvl="1" eaLnBrk="1" hangingPunct="1">
              <a:buClr>
                <a:srgbClr val="C00000"/>
              </a:buClr>
              <a:buSzPct val="100000"/>
              <a:buFont typeface="Wingdings" panose="05000000000000000000" pitchFamily="2" charset="2"/>
              <a:buChar char="§"/>
            </a:pPr>
            <a:r>
              <a:rPr lang="en-US" altLang="en-US" sz="1800" dirty="0">
                <a:solidFill>
                  <a:srgbClr val="4D4D4D"/>
                </a:solidFill>
              </a:rPr>
              <a:t>Each session: 60-75 minutes (30 – 40 minutes more likely)</a:t>
            </a:r>
          </a:p>
          <a:p>
            <a:pPr lvl="1" eaLnBrk="1" hangingPunct="1">
              <a:buClr>
                <a:srgbClr val="C00000"/>
              </a:buClr>
              <a:buSzPct val="100000"/>
              <a:buFont typeface="Wingdings" panose="05000000000000000000" pitchFamily="2" charset="2"/>
              <a:buChar char="§"/>
            </a:pPr>
            <a:r>
              <a:rPr lang="en-US" altLang="en-US" sz="1800" dirty="0">
                <a:solidFill>
                  <a:srgbClr val="4D4D4D"/>
                </a:solidFill>
              </a:rPr>
              <a:t>7 – 10 day interval between sessions</a:t>
            </a:r>
          </a:p>
          <a:p>
            <a:pPr marL="0" indent="0">
              <a:buClr>
                <a:srgbClr val="C00000"/>
              </a:buClr>
              <a:buSzPct val="100000"/>
              <a:buNone/>
            </a:pPr>
            <a:r>
              <a:rPr lang="en-US" altLang="en-US" sz="1800" dirty="0">
                <a:solidFill>
                  <a:srgbClr val="4D4D4D"/>
                </a:solidFill>
              </a:rPr>
              <a:t>End the last session with a few minutes for a concluding discussion with parent and adolescent client</a:t>
            </a:r>
          </a:p>
          <a:p>
            <a:pPr marL="0" indent="0">
              <a:buClr>
                <a:srgbClr val="C00000"/>
              </a:buClr>
              <a:buSzPct val="100000"/>
              <a:buNone/>
            </a:pPr>
            <a:endParaRPr lang="en-US" altLang="en-US" sz="1800" b="1" dirty="0">
              <a:solidFill>
                <a:srgbClr val="4D4D4D"/>
              </a:solidFill>
            </a:endParaRPr>
          </a:p>
        </p:txBody>
      </p:sp>
    </p:spTree>
    <p:extLst>
      <p:ext uri="{BB962C8B-B14F-4D97-AF65-F5344CB8AC3E}">
        <p14:creationId xmlns:p14="http://schemas.microsoft.com/office/powerpoint/2010/main" val="3611598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bwMode="auto">
          <a:xfrm>
            <a:off x="1885951" y="628650"/>
            <a:ext cx="4822031"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Session 1-Youth - Overview</a:t>
            </a:r>
          </a:p>
        </p:txBody>
      </p:sp>
      <p:sp>
        <p:nvSpPr>
          <p:cNvPr id="69636" name="Content Placeholder 2"/>
          <p:cNvSpPr>
            <a:spLocks noGrp="1"/>
          </p:cNvSpPr>
          <p:nvPr>
            <p:ph idx="4294967295"/>
          </p:nvPr>
        </p:nvSpPr>
        <p:spPr>
          <a:xfrm>
            <a:off x="1219200" y="1428750"/>
            <a:ext cx="6972300" cy="4114800"/>
          </a:xfrm>
          <a:prstGeom prst="rect">
            <a:avLst/>
          </a:prstGeom>
        </p:spPr>
        <p:txBody>
          <a:bodyPr/>
          <a:lstStyle/>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Introduce the </a:t>
            </a:r>
            <a:r>
              <a:rPr lang="en-US" sz="2100" dirty="0" smtClean="0">
                <a:solidFill>
                  <a:srgbClr val="002D73"/>
                </a:solidFill>
                <a:ea typeface="MS PGothic" pitchFamily="34" charset="-128"/>
              </a:rPr>
              <a:t>program</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Client Questionnaire (CQ</a:t>
            </a:r>
            <a:r>
              <a:rPr lang="en-US" sz="2100" dirty="0" smtClean="0">
                <a:solidFill>
                  <a:srgbClr val="002D73"/>
                </a:solidFill>
                <a:ea typeface="MS PGothic" pitchFamily="34" charset="-128"/>
              </a:rPr>
              <a:t>)</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the Pros/Cons </a:t>
            </a:r>
            <a:r>
              <a:rPr lang="en-US" sz="2100" dirty="0" smtClean="0">
                <a:solidFill>
                  <a:srgbClr val="002D73"/>
                </a:solidFill>
                <a:ea typeface="MS PGothic" pitchFamily="34" charset="-128"/>
              </a:rPr>
              <a:t>Worksheet</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the Triggers and Cravings </a:t>
            </a:r>
            <a:r>
              <a:rPr lang="en-US" sz="2100" dirty="0" smtClean="0">
                <a:solidFill>
                  <a:srgbClr val="002D73"/>
                </a:solidFill>
                <a:ea typeface="MS PGothic" pitchFamily="34" charset="-128"/>
              </a:rPr>
              <a:t>Worksheet</a:t>
            </a:r>
          </a:p>
          <a:p>
            <a:pPr>
              <a:lnSpc>
                <a:spcPct val="35000"/>
              </a:lnSpc>
              <a:buClr>
                <a:srgbClr val="C00000"/>
              </a:buClr>
              <a:buSzPct val="100000"/>
              <a:buFont typeface="+mj-lt"/>
              <a:buAutoNum type="arabicPeriod"/>
              <a:defRPr/>
            </a:pPr>
            <a:endParaRPr lang="en-US" sz="2100" i="1"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Give Feedback from the Client </a:t>
            </a:r>
            <a:r>
              <a:rPr lang="en-US" sz="2100" dirty="0" smtClean="0">
                <a:solidFill>
                  <a:srgbClr val="002D73"/>
                </a:solidFill>
                <a:ea typeface="MS PGothic" pitchFamily="34" charset="-128"/>
              </a:rPr>
              <a:t>Questionnaire</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the Ready to Change </a:t>
            </a:r>
            <a:r>
              <a:rPr lang="en-US" sz="2100" dirty="0" smtClean="0">
                <a:solidFill>
                  <a:srgbClr val="002D73"/>
                </a:solidFill>
                <a:ea typeface="MS PGothic" pitchFamily="34" charset="-128"/>
              </a:rPr>
              <a:t>Worksheet</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the Establish Goals </a:t>
            </a:r>
            <a:r>
              <a:rPr lang="en-US" sz="2100" dirty="0" smtClean="0">
                <a:solidFill>
                  <a:srgbClr val="002D73"/>
                </a:solidFill>
                <a:ea typeface="MS PGothic" pitchFamily="34" charset="-128"/>
              </a:rPr>
              <a:t>Worksheet</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a:solidFill>
                  <a:srgbClr val="002D73"/>
                </a:solidFill>
                <a:ea typeface="MS PGothic" pitchFamily="34" charset="-128"/>
              </a:rPr>
              <a:t>Administer the What Sets Off Your Drug Use </a:t>
            </a:r>
            <a:endParaRPr lang="en-US" sz="2100" dirty="0" smtClean="0">
              <a:solidFill>
                <a:srgbClr val="002D73"/>
              </a:solidFill>
              <a:ea typeface="MS PGothic" pitchFamily="34" charset="-128"/>
            </a:endParaRPr>
          </a:p>
          <a:p>
            <a:pPr>
              <a:lnSpc>
                <a:spcPct val="35000"/>
              </a:lnSpc>
              <a:buClr>
                <a:srgbClr val="C00000"/>
              </a:buClr>
              <a:buSzPct val="100000"/>
              <a:buFont typeface="+mj-lt"/>
              <a:buAutoNum type="arabicPeriod"/>
              <a:defRPr/>
            </a:pPr>
            <a:endParaRPr lang="en-US" sz="2100" dirty="0" smtClean="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smtClean="0">
                <a:solidFill>
                  <a:srgbClr val="002D73"/>
                </a:solidFill>
                <a:ea typeface="MS PGothic" pitchFamily="34" charset="-128"/>
              </a:rPr>
              <a:t>Worksheet</a:t>
            </a:r>
          </a:p>
          <a:p>
            <a:pPr>
              <a:lnSpc>
                <a:spcPct val="35000"/>
              </a:lnSpc>
              <a:buClr>
                <a:srgbClr val="C00000"/>
              </a:buClr>
              <a:buSzPct val="100000"/>
              <a:buFont typeface="+mj-lt"/>
              <a:buAutoNum type="arabicPeriod"/>
              <a:defRPr/>
            </a:pPr>
            <a:endParaRPr lang="en-US" sz="2100" dirty="0">
              <a:solidFill>
                <a:srgbClr val="002D73"/>
              </a:solidFill>
              <a:ea typeface="MS PGothic" pitchFamily="34" charset="-128"/>
            </a:endParaRPr>
          </a:p>
          <a:p>
            <a:pPr>
              <a:lnSpc>
                <a:spcPct val="35000"/>
              </a:lnSpc>
              <a:buClr>
                <a:srgbClr val="C00000"/>
              </a:buClr>
              <a:buSzPct val="100000"/>
              <a:buFont typeface="+mj-lt"/>
              <a:buAutoNum type="arabicPeriod"/>
              <a:defRPr/>
            </a:pPr>
            <a:r>
              <a:rPr lang="en-US" sz="2100" dirty="0" smtClean="0">
                <a:solidFill>
                  <a:srgbClr val="002D73"/>
                </a:solidFill>
                <a:ea typeface="MS PGothic" pitchFamily="34" charset="-128"/>
              </a:rPr>
              <a:t> Conclusion</a:t>
            </a:r>
            <a:endParaRPr lang="en-US" sz="2100" dirty="0">
              <a:solidFill>
                <a:srgbClr val="002D73"/>
              </a:solidFill>
              <a:ea typeface="MS PGothic" pitchFamily="34" charset="-128"/>
            </a:endParaRPr>
          </a:p>
          <a:p>
            <a:pPr marL="0" indent="0">
              <a:lnSpc>
                <a:spcPct val="35000"/>
              </a:lnSpc>
              <a:buNone/>
              <a:defRPr/>
            </a:pPr>
            <a:endParaRPr lang="en-US" sz="2100" dirty="0">
              <a:solidFill>
                <a:srgbClr val="4D4D4D"/>
              </a:solidFill>
              <a:ea typeface="MS PGothic" pitchFamily="34" charset="-128"/>
            </a:endParaRPr>
          </a:p>
        </p:txBody>
      </p:sp>
    </p:spTree>
    <p:extLst>
      <p:ext uri="{BB962C8B-B14F-4D97-AF65-F5344CB8AC3E}">
        <p14:creationId xmlns:p14="http://schemas.microsoft.com/office/powerpoint/2010/main" val="915714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4294967295"/>
          </p:nvPr>
        </p:nvSpPr>
        <p:spPr>
          <a:xfrm>
            <a:off x="1302544" y="1657350"/>
            <a:ext cx="6927056" cy="2743200"/>
          </a:xfrm>
          <a:prstGeom prst="rect">
            <a:avLst/>
          </a:prstGeom>
        </p:spPr>
        <p:txBody>
          <a:bodyPr/>
          <a:lstStyle/>
          <a:p>
            <a:pPr marL="385763" indent="-385763">
              <a:buNone/>
            </a:pPr>
            <a:r>
              <a:rPr lang="en-US" altLang="en-US" sz="2100" dirty="0">
                <a:solidFill>
                  <a:srgbClr val="4D4D4D"/>
                </a:solidFill>
              </a:rPr>
              <a:t> </a:t>
            </a:r>
            <a:r>
              <a:rPr lang="en-US" altLang="en-US" sz="2100" dirty="0">
                <a:solidFill>
                  <a:srgbClr val="002D73"/>
                </a:solidFill>
              </a:rPr>
              <a:t>Step 3   Administer the </a:t>
            </a:r>
            <a:r>
              <a:rPr lang="en-US" altLang="en-US" sz="2100" i="1" dirty="0">
                <a:solidFill>
                  <a:srgbClr val="002D73"/>
                </a:solidFill>
              </a:rPr>
              <a:t>Pros and Cons Worksheet </a:t>
            </a:r>
          </a:p>
          <a:p>
            <a:pPr marL="771525" lvl="1" indent="-385763">
              <a:buClr>
                <a:srgbClr val="C00000"/>
              </a:buClr>
              <a:buSzPct val="100000"/>
              <a:buFont typeface="Wingdings" panose="05000000000000000000" pitchFamily="2" charset="2"/>
              <a:buChar char="§"/>
            </a:pPr>
            <a:r>
              <a:rPr lang="en-US" altLang="en-US" sz="2100" dirty="0">
                <a:solidFill>
                  <a:srgbClr val="002D73"/>
                </a:solidFill>
              </a:rPr>
              <a:t>Guided interview</a:t>
            </a:r>
          </a:p>
          <a:p>
            <a:pPr marL="771525" lvl="1" indent="-385763">
              <a:buClr>
                <a:srgbClr val="C00000"/>
              </a:buClr>
              <a:buSzPct val="100000"/>
              <a:buFont typeface="Wingdings" panose="05000000000000000000" pitchFamily="2" charset="2"/>
              <a:buChar char="§"/>
            </a:pPr>
            <a:r>
              <a:rPr lang="en-US" altLang="en-US" sz="2100" dirty="0">
                <a:solidFill>
                  <a:srgbClr val="002D73"/>
                </a:solidFill>
              </a:rPr>
              <a:t>Allows discussion of perceived negative and positive experiences/consequences</a:t>
            </a:r>
          </a:p>
          <a:p>
            <a:pPr marL="771525" lvl="1" indent="-385763">
              <a:buClr>
                <a:srgbClr val="C00000"/>
              </a:buClr>
              <a:buSzPct val="100000"/>
              <a:buFont typeface="Wingdings" panose="05000000000000000000" pitchFamily="2" charset="2"/>
              <a:buChar char="§"/>
            </a:pPr>
            <a:r>
              <a:rPr lang="en-US" altLang="en-US" sz="2100" dirty="0">
                <a:solidFill>
                  <a:srgbClr val="002D73"/>
                </a:solidFill>
              </a:rPr>
              <a:t>Record answers on worksheet</a:t>
            </a:r>
          </a:p>
          <a:p>
            <a:pPr marL="771525" lvl="1" indent="-385763">
              <a:buClr>
                <a:srgbClr val="C00000"/>
              </a:buClr>
              <a:buSzPct val="100000"/>
            </a:pPr>
            <a:endParaRPr lang="en-US" altLang="en-US" sz="2100" b="1" dirty="0">
              <a:solidFill>
                <a:srgbClr val="4D4D4D"/>
              </a:solidFill>
            </a:endParaRPr>
          </a:p>
          <a:p>
            <a:pPr marL="771525" lvl="1" indent="-385763">
              <a:buClr>
                <a:srgbClr val="C00000"/>
              </a:buClr>
              <a:buSzPct val="100000"/>
            </a:pPr>
            <a:endParaRPr lang="en-US" altLang="en-US" sz="2100" b="1" dirty="0">
              <a:solidFill>
                <a:srgbClr val="4D4D4D"/>
              </a:solidFill>
            </a:endParaRPr>
          </a:p>
          <a:p>
            <a:pPr marL="385763" indent="-385763">
              <a:buNone/>
            </a:pPr>
            <a:r>
              <a:rPr lang="en-US" altLang="en-US" sz="2100" dirty="0">
                <a:solidFill>
                  <a:srgbClr val="4D4D4D"/>
                </a:solidFill>
              </a:rPr>
              <a:t> </a:t>
            </a:r>
          </a:p>
          <a:p>
            <a:pPr marL="385763" indent="-385763"/>
            <a:endParaRPr lang="en-US" altLang="en-US" sz="2100" dirty="0">
              <a:solidFill>
                <a:srgbClr val="4D4D4D"/>
              </a:solidFill>
            </a:endParaRPr>
          </a:p>
        </p:txBody>
      </p:sp>
      <p:sp>
        <p:nvSpPr>
          <p:cNvPr id="70659" name="Title 1"/>
          <p:cNvSpPr txBox="1">
            <a:spLocks/>
          </p:cNvSpPr>
          <p:nvPr/>
        </p:nvSpPr>
        <p:spPr bwMode="auto">
          <a:xfrm>
            <a:off x="1885950" y="742950"/>
            <a:ext cx="39862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dirty="0">
                <a:solidFill>
                  <a:srgbClr val="002D73"/>
                </a:solidFill>
                <a:latin typeface="Arial" panose="020B0604020202020204" pitchFamily="34" charset="0"/>
                <a:cs typeface="Arial" panose="020B0604020202020204" pitchFamily="34" charset="0"/>
              </a:rPr>
              <a:t>Session 1-Youth </a:t>
            </a:r>
          </a:p>
        </p:txBody>
      </p:sp>
    </p:spTree>
    <p:extLst>
      <p:ext uri="{BB962C8B-B14F-4D97-AF65-F5344CB8AC3E}">
        <p14:creationId xmlns:p14="http://schemas.microsoft.com/office/powerpoint/2010/main" val="170781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707886"/>
          </a:xfrm>
          <a:prstGeom prst="rect">
            <a:avLst/>
          </a:prstGeom>
          <a:noFill/>
          <a:ln>
            <a:noFill/>
          </a:ln>
        </p:spPr>
        <p:txBody>
          <a:bodyPr wrap="square" rtlCol="0">
            <a:spAutoFit/>
          </a:bodyPr>
          <a:lstStyle/>
          <a:p>
            <a:r>
              <a:rPr lang="en-US" sz="4000" dirty="0"/>
              <a:t>NYS Youth Alcohol and Other Drug </a:t>
            </a:r>
            <a:r>
              <a:rPr lang="en-US" sz="4000" dirty="0" smtClean="0"/>
              <a:t>Use</a:t>
            </a:r>
            <a:r>
              <a:rPr lang="en-US" sz="4000" baseline="30000" dirty="0" smtClean="0"/>
              <a:t>*</a:t>
            </a:r>
            <a:endParaRPr lang="en-US" sz="1400" b="1" baseline="30000"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123950"/>
            <a:ext cx="8763000" cy="3908762"/>
          </a:xfrm>
          <a:prstGeom prst="rect">
            <a:avLst/>
          </a:prstGeom>
          <a:noFill/>
          <a:ln>
            <a:noFill/>
          </a:ln>
        </p:spPr>
        <p:txBody>
          <a:bodyPr wrap="square" rtlCol="0">
            <a:spAutoFit/>
          </a:bodyPr>
          <a:lstStyle/>
          <a:p>
            <a:pPr>
              <a:buFont typeface="Wingdings" panose="05000000000000000000" pitchFamily="2" charset="2"/>
              <a:buChar char="§"/>
            </a:pPr>
            <a:r>
              <a:rPr lang="en-US" sz="2400" dirty="0"/>
              <a:t>32.5 % currently drink alcohol </a:t>
            </a:r>
            <a:r>
              <a:rPr lang="en-US" sz="1200" dirty="0"/>
              <a:t>(last 30 days)</a:t>
            </a:r>
          </a:p>
          <a:p>
            <a:pPr>
              <a:buFont typeface="Wingdings" panose="05000000000000000000" pitchFamily="2" charset="2"/>
              <a:buChar char="§"/>
            </a:pPr>
            <a:r>
              <a:rPr lang="en-US" sz="2400" dirty="0"/>
              <a:t>18.4% report drinking 5 or more drinks in a row </a:t>
            </a:r>
            <a:r>
              <a:rPr lang="en-US" sz="1200" dirty="0"/>
              <a:t>(within a couple of hours on at least 1 day during the 30 days before the survey) </a:t>
            </a:r>
          </a:p>
          <a:p>
            <a:pPr>
              <a:buFont typeface="Wingdings" panose="05000000000000000000" pitchFamily="2" charset="2"/>
              <a:buChar char="§"/>
            </a:pPr>
            <a:r>
              <a:rPr lang="en-US" sz="2400" dirty="0"/>
              <a:t>21.4% currently use marijuana </a:t>
            </a:r>
            <a:r>
              <a:rPr lang="en-US" sz="1100" dirty="0"/>
              <a:t>(last 30 days)</a:t>
            </a:r>
          </a:p>
          <a:p>
            <a:pPr>
              <a:buFont typeface="Wingdings" panose="05000000000000000000" pitchFamily="2" charset="2"/>
              <a:buChar char="§"/>
            </a:pPr>
            <a:r>
              <a:rPr lang="en-US" sz="2400" dirty="0"/>
              <a:t>3.7 % ever used </a:t>
            </a:r>
            <a:r>
              <a:rPr lang="en-US" sz="2400" dirty="0" smtClean="0"/>
              <a:t>heroin</a:t>
            </a:r>
            <a:endParaRPr lang="en-US" sz="2400" dirty="0"/>
          </a:p>
          <a:p>
            <a:pPr>
              <a:buFont typeface="Wingdings" panose="05000000000000000000" pitchFamily="2" charset="2"/>
              <a:buChar char="§"/>
            </a:pPr>
            <a:r>
              <a:rPr lang="en-US" sz="2400" dirty="0"/>
              <a:t>17.8% ever took prescription drugs without a doctor's prescription </a:t>
            </a:r>
            <a:r>
              <a:rPr lang="en-US" sz="1200" dirty="0"/>
              <a:t>(national data)</a:t>
            </a:r>
          </a:p>
          <a:p>
            <a:pPr>
              <a:buFont typeface="Wingdings" panose="05000000000000000000" pitchFamily="2" charset="2"/>
              <a:buChar char="§"/>
            </a:pPr>
            <a:r>
              <a:rPr lang="en-US" sz="2400" dirty="0"/>
              <a:t>27.7% drank alcohol or used drugs before last sexual intercourse </a:t>
            </a:r>
            <a:r>
              <a:rPr lang="en-US" sz="1400" dirty="0"/>
              <a:t>(among students currently sexually active)</a:t>
            </a:r>
          </a:p>
          <a:p>
            <a:pPr>
              <a:buFont typeface="Wingdings" panose="05000000000000000000" pitchFamily="2" charset="2"/>
              <a:buChar char="§"/>
            </a:pPr>
            <a:r>
              <a:rPr lang="en-US" sz="2400" dirty="0"/>
              <a:t>10.2% drove when drinking alcohol </a:t>
            </a:r>
            <a:r>
              <a:rPr lang="en-US" sz="1400" dirty="0"/>
              <a:t>(one or more times during the 30 days before the survey, among students who had driven a car or other vehicle during the 30 days before the survey</a:t>
            </a:r>
            <a:r>
              <a:rPr lang="en-US" sz="1400" dirty="0" smtClean="0"/>
              <a:t>)</a:t>
            </a:r>
          </a:p>
          <a:p>
            <a:pPr>
              <a:buFont typeface="Wingdings" panose="05000000000000000000" pitchFamily="2" charset="2"/>
              <a:buChar char="§"/>
            </a:pPr>
            <a:endParaRPr lang="en-US" sz="1400" dirty="0"/>
          </a:p>
          <a:p>
            <a:r>
              <a:rPr lang="en-US" sz="1400" dirty="0" smtClean="0"/>
              <a:t>*2013 Youth Risk Behavior Survey (YRBS) 9-12</a:t>
            </a:r>
            <a:r>
              <a:rPr lang="en-US" sz="1400" baseline="30000" dirty="0" smtClean="0"/>
              <a:t>th</a:t>
            </a:r>
            <a:r>
              <a:rPr lang="en-US" sz="1400" dirty="0" smtClean="0"/>
              <a:t> graders</a:t>
            </a:r>
            <a:endParaRPr lang="en-US" sz="1400" dirty="0"/>
          </a:p>
        </p:txBody>
      </p:sp>
    </p:spTree>
    <p:extLst>
      <p:ext uri="{BB962C8B-B14F-4D97-AF65-F5344CB8AC3E}">
        <p14:creationId xmlns:p14="http://schemas.microsoft.com/office/powerpoint/2010/main" val="3570340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bwMode="auto">
          <a:xfrm>
            <a:off x="1943100" y="742950"/>
            <a:ext cx="46863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Pros &amp; Cons of Using/Drinking</a:t>
            </a:r>
          </a:p>
        </p:txBody>
      </p:sp>
      <p:sp>
        <p:nvSpPr>
          <p:cNvPr id="71683" name="Content Placeholder 2"/>
          <p:cNvSpPr>
            <a:spLocks noGrp="1"/>
          </p:cNvSpPr>
          <p:nvPr>
            <p:ph idx="4294967295"/>
          </p:nvPr>
        </p:nvSpPr>
        <p:spPr>
          <a:xfrm>
            <a:off x="1293019" y="1485900"/>
            <a:ext cx="6707981" cy="3371850"/>
          </a:xfrm>
          <a:prstGeom prst="rect">
            <a:avLst/>
          </a:prstGeom>
        </p:spPr>
        <p:txBody>
          <a:bodyPr/>
          <a:lstStyle/>
          <a:p>
            <a:pPr eaLnBrk="1" hangingPunct="1">
              <a:buFont typeface="Wingdings" pitchFamily="2" charset="2"/>
              <a:buNone/>
            </a:pPr>
            <a:r>
              <a:rPr lang="en-US" altLang="en-US" sz="2100" dirty="0">
                <a:solidFill>
                  <a:srgbClr val="002D73"/>
                </a:solidFill>
              </a:rPr>
              <a:t>Pros</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do you like about using drugs and alcohol?  </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are the good things about using/drinking?</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else?</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positive effects of using matter the most to you?</a:t>
            </a:r>
          </a:p>
        </p:txBody>
      </p:sp>
    </p:spTree>
    <p:extLst>
      <p:ext uri="{BB962C8B-B14F-4D97-AF65-F5344CB8AC3E}">
        <p14:creationId xmlns:p14="http://schemas.microsoft.com/office/powerpoint/2010/main" val="4051097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4294967295"/>
          </p:nvPr>
        </p:nvSpPr>
        <p:spPr>
          <a:xfrm>
            <a:off x="1228725" y="1485900"/>
            <a:ext cx="7115175" cy="3429000"/>
          </a:xfrm>
          <a:prstGeom prst="rect">
            <a:avLst/>
          </a:prstGeom>
        </p:spPr>
        <p:txBody>
          <a:bodyPr/>
          <a:lstStyle/>
          <a:p>
            <a:pPr eaLnBrk="1" hangingPunct="1">
              <a:buFont typeface="Wingdings" pitchFamily="2" charset="2"/>
              <a:buNone/>
            </a:pPr>
            <a:r>
              <a:rPr lang="en-US" altLang="en-US" sz="2100" dirty="0">
                <a:solidFill>
                  <a:srgbClr val="002D73"/>
                </a:solidFill>
              </a:rPr>
              <a:t>Cons</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don’t you like as much about using/drinking? </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are the not-so-good things about using/drinking?</a:t>
            </a:r>
          </a:p>
          <a:p>
            <a:pPr eaLnBrk="1" hangingPunct="1">
              <a:buClr>
                <a:srgbClr val="C00000"/>
              </a:buClr>
              <a:buSzPct val="100000"/>
              <a:buFont typeface="Wingdings" panose="05000000000000000000" pitchFamily="2" charset="2"/>
              <a:buChar char="§"/>
            </a:pPr>
            <a:r>
              <a:rPr lang="en-US" altLang="en-US" sz="2100" dirty="0">
                <a:solidFill>
                  <a:srgbClr val="002D73"/>
                </a:solidFill>
              </a:rPr>
              <a:t>What else?</a:t>
            </a:r>
          </a:p>
          <a:p>
            <a:pPr eaLnBrk="1" hangingPunct="1">
              <a:buClr>
                <a:srgbClr val="C00000"/>
              </a:buClr>
              <a:buSzPct val="100000"/>
              <a:buFont typeface="Wingdings" panose="05000000000000000000" pitchFamily="2" charset="2"/>
              <a:buChar char="§"/>
            </a:pPr>
            <a:r>
              <a:rPr lang="en-US" altLang="en-US" sz="2100" dirty="0">
                <a:solidFill>
                  <a:srgbClr val="002D73"/>
                </a:solidFill>
              </a:rPr>
              <a:t>Which negative effects of using matter the most to you?</a:t>
            </a:r>
          </a:p>
        </p:txBody>
      </p:sp>
      <p:sp>
        <p:nvSpPr>
          <p:cNvPr id="72707" name="Title 1"/>
          <p:cNvSpPr txBox="1">
            <a:spLocks/>
          </p:cNvSpPr>
          <p:nvPr/>
        </p:nvSpPr>
        <p:spPr bwMode="auto">
          <a:xfrm>
            <a:off x="1676400" y="742950"/>
            <a:ext cx="5257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dirty="0">
                <a:solidFill>
                  <a:srgbClr val="002D73"/>
                </a:solidFill>
                <a:latin typeface="Arial" panose="020B0604020202020204" pitchFamily="34" charset="0"/>
                <a:cs typeface="Arial" panose="020B0604020202020204" pitchFamily="34" charset="0"/>
              </a:rPr>
              <a:t>Pros &amp; Cons of Using/Drinking</a:t>
            </a:r>
          </a:p>
        </p:txBody>
      </p:sp>
    </p:spTree>
    <p:extLst>
      <p:ext uri="{BB962C8B-B14F-4D97-AF65-F5344CB8AC3E}">
        <p14:creationId xmlns:p14="http://schemas.microsoft.com/office/powerpoint/2010/main" val="21376594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Content Placeholder 2"/>
          <p:cNvSpPr>
            <a:spLocks noGrp="1"/>
          </p:cNvSpPr>
          <p:nvPr>
            <p:ph idx="4294967295"/>
          </p:nvPr>
        </p:nvSpPr>
        <p:spPr>
          <a:xfrm>
            <a:off x="762000" y="1123950"/>
            <a:ext cx="7772400" cy="3829050"/>
          </a:xfrm>
          <a:prstGeom prst="rect">
            <a:avLst/>
          </a:prstGeom>
        </p:spPr>
        <p:txBody>
          <a:bodyPr/>
          <a:lstStyle/>
          <a:p>
            <a:pPr marL="0" indent="0">
              <a:spcBef>
                <a:spcPts val="0"/>
              </a:spcBef>
              <a:buNone/>
              <a:defRPr/>
            </a:pPr>
            <a:r>
              <a:rPr lang="en-US" sz="1800" dirty="0">
                <a:solidFill>
                  <a:srgbClr val="002D73"/>
                </a:solidFill>
                <a:ea typeface="MS PGothic" pitchFamily="34" charset="-128"/>
              </a:rPr>
              <a:t>More Probing</a:t>
            </a:r>
          </a:p>
          <a:p>
            <a:pPr>
              <a:spcBef>
                <a:spcPts val="0"/>
              </a:spcBef>
              <a:buFont typeface="Wingdings" panose="05000000000000000000" pitchFamily="2" charset="2"/>
              <a:buChar char="§"/>
              <a:defRPr/>
            </a:pPr>
            <a:endParaRPr lang="en-US" sz="1800" dirty="0">
              <a:solidFill>
                <a:srgbClr val="002D73"/>
              </a:solidFill>
              <a:ea typeface="MS PGothic" pitchFamily="34" charset="-128"/>
            </a:endParaRPr>
          </a:p>
          <a:p>
            <a:pPr>
              <a:spcBef>
                <a:spcPts val="0"/>
              </a:spcBef>
              <a:buClr>
                <a:srgbClr val="C00000"/>
              </a:buClr>
              <a:buSzPct val="100000"/>
              <a:buFont typeface="Wingdings" panose="05000000000000000000" pitchFamily="2" charset="2"/>
              <a:buChar char="§"/>
              <a:defRPr/>
            </a:pPr>
            <a:r>
              <a:rPr lang="en-US" sz="1800" dirty="0">
                <a:solidFill>
                  <a:srgbClr val="002D73"/>
                </a:solidFill>
                <a:ea typeface="MS PGothic" pitchFamily="34" charset="-128"/>
              </a:rPr>
              <a:t>What would be the good things if you </a:t>
            </a:r>
            <a:r>
              <a:rPr lang="en-US" sz="1800" u="sng" dirty="0">
                <a:solidFill>
                  <a:srgbClr val="002D73"/>
                </a:solidFill>
                <a:ea typeface="MS PGothic" pitchFamily="34" charset="-128"/>
              </a:rPr>
              <a:t>reduced or stopped</a:t>
            </a:r>
            <a:r>
              <a:rPr lang="en-US" sz="1800" dirty="0">
                <a:solidFill>
                  <a:srgbClr val="002D73"/>
                </a:solidFill>
                <a:ea typeface="MS PGothic" pitchFamily="34" charset="-128"/>
              </a:rPr>
              <a:t> using?</a:t>
            </a:r>
          </a:p>
          <a:p>
            <a:pPr>
              <a:spcBef>
                <a:spcPts val="0"/>
              </a:spcBef>
              <a:buClr>
                <a:srgbClr val="C00000"/>
              </a:buClr>
              <a:buSzPct val="100000"/>
              <a:buFont typeface="Wingdings" panose="05000000000000000000" pitchFamily="2" charset="2"/>
              <a:buChar char="§"/>
              <a:defRPr/>
            </a:pPr>
            <a:endParaRPr lang="en-US" sz="1800" dirty="0">
              <a:solidFill>
                <a:srgbClr val="002D73"/>
              </a:solidFill>
              <a:ea typeface="MS PGothic" pitchFamily="34" charset="-128"/>
            </a:endParaRPr>
          </a:p>
          <a:p>
            <a:pPr>
              <a:spcBef>
                <a:spcPts val="0"/>
              </a:spcBef>
              <a:buClr>
                <a:srgbClr val="C00000"/>
              </a:buClr>
              <a:buSzPct val="100000"/>
              <a:buFont typeface="Wingdings" panose="05000000000000000000" pitchFamily="2" charset="2"/>
              <a:buChar char="§"/>
              <a:defRPr/>
            </a:pPr>
            <a:r>
              <a:rPr lang="en-US" sz="1800" dirty="0">
                <a:solidFill>
                  <a:srgbClr val="002D73"/>
                </a:solidFill>
                <a:ea typeface="MS PGothic" pitchFamily="34" charset="-128"/>
              </a:rPr>
              <a:t>What would be the not so good things if you </a:t>
            </a:r>
            <a:r>
              <a:rPr lang="en-US" sz="1800" u="sng" dirty="0">
                <a:solidFill>
                  <a:srgbClr val="002D73"/>
                </a:solidFill>
                <a:ea typeface="MS PGothic" pitchFamily="34" charset="-128"/>
              </a:rPr>
              <a:t>reduced or stopped</a:t>
            </a:r>
            <a:r>
              <a:rPr lang="en-US" sz="1800" dirty="0">
                <a:solidFill>
                  <a:srgbClr val="002D73"/>
                </a:solidFill>
                <a:ea typeface="MS PGothic" pitchFamily="34" charset="-128"/>
              </a:rPr>
              <a:t> using?</a:t>
            </a:r>
          </a:p>
          <a:p>
            <a:pPr>
              <a:spcBef>
                <a:spcPts val="0"/>
              </a:spcBef>
              <a:buClr>
                <a:srgbClr val="C00000"/>
              </a:buClr>
              <a:buSzPct val="100000"/>
              <a:buFont typeface="Wingdings" panose="05000000000000000000" pitchFamily="2" charset="2"/>
              <a:buChar char="§"/>
              <a:defRPr/>
            </a:pPr>
            <a:endParaRPr lang="en-US" sz="1800" dirty="0">
              <a:solidFill>
                <a:srgbClr val="002D73"/>
              </a:solidFill>
              <a:ea typeface="MS PGothic" pitchFamily="34" charset="-128"/>
            </a:endParaRPr>
          </a:p>
          <a:p>
            <a:pPr>
              <a:spcBef>
                <a:spcPts val="0"/>
              </a:spcBef>
              <a:buClr>
                <a:srgbClr val="C00000"/>
              </a:buClr>
              <a:buSzPct val="100000"/>
              <a:buFont typeface="Wingdings" panose="05000000000000000000" pitchFamily="2" charset="2"/>
              <a:buChar char="§"/>
              <a:defRPr/>
            </a:pPr>
            <a:r>
              <a:rPr lang="en-US" sz="1700" dirty="0">
                <a:solidFill>
                  <a:srgbClr val="002D73"/>
                </a:solidFill>
                <a:ea typeface="MS PGothic" pitchFamily="34" charset="-128"/>
              </a:rPr>
              <a:t>What do you think will happen if you continue to use the same way? </a:t>
            </a:r>
          </a:p>
          <a:p>
            <a:pPr>
              <a:spcBef>
                <a:spcPts val="0"/>
              </a:spcBef>
              <a:buClr>
                <a:srgbClr val="C00000"/>
              </a:buClr>
              <a:buSzPct val="100000"/>
              <a:buFont typeface="Wingdings" panose="05000000000000000000" pitchFamily="2" charset="2"/>
              <a:buChar char="§"/>
              <a:defRPr/>
            </a:pPr>
            <a:endParaRPr lang="en-US" sz="1800" dirty="0">
              <a:solidFill>
                <a:srgbClr val="002D73"/>
              </a:solidFill>
              <a:ea typeface="MS PGothic" pitchFamily="34" charset="-128"/>
            </a:endParaRPr>
          </a:p>
          <a:p>
            <a:pPr>
              <a:spcBef>
                <a:spcPts val="0"/>
              </a:spcBef>
              <a:buClr>
                <a:srgbClr val="C00000"/>
              </a:buClr>
              <a:buSzPct val="100000"/>
              <a:buFont typeface="Wingdings" panose="05000000000000000000" pitchFamily="2" charset="2"/>
              <a:buChar char="§"/>
              <a:defRPr/>
            </a:pPr>
            <a:r>
              <a:rPr lang="en-US" sz="1800" dirty="0">
                <a:solidFill>
                  <a:srgbClr val="002D73"/>
                </a:solidFill>
                <a:ea typeface="MS PGothic" pitchFamily="34" charset="-128"/>
              </a:rPr>
              <a:t>What do your friends think about your using? How does this affect your decision to use?</a:t>
            </a:r>
          </a:p>
          <a:p>
            <a:pPr>
              <a:spcBef>
                <a:spcPts val="0"/>
              </a:spcBef>
              <a:buClr>
                <a:srgbClr val="C00000"/>
              </a:buClr>
              <a:buSzPct val="100000"/>
              <a:buFont typeface="Wingdings" panose="05000000000000000000" pitchFamily="2" charset="2"/>
              <a:buChar char="§"/>
              <a:defRPr/>
            </a:pPr>
            <a:endParaRPr lang="en-US" sz="1800" dirty="0">
              <a:solidFill>
                <a:srgbClr val="002D73"/>
              </a:solidFill>
              <a:ea typeface="MS PGothic" pitchFamily="34" charset="-128"/>
            </a:endParaRPr>
          </a:p>
          <a:p>
            <a:pPr>
              <a:spcBef>
                <a:spcPts val="0"/>
              </a:spcBef>
              <a:buClr>
                <a:srgbClr val="C00000"/>
              </a:buClr>
              <a:buSzPct val="100000"/>
              <a:buFont typeface="Wingdings" panose="05000000000000000000" pitchFamily="2" charset="2"/>
              <a:buChar char="§"/>
              <a:defRPr/>
            </a:pPr>
            <a:r>
              <a:rPr lang="en-US" sz="1800" dirty="0">
                <a:solidFill>
                  <a:srgbClr val="002D73"/>
                </a:solidFill>
                <a:ea typeface="MS PGothic" pitchFamily="34" charset="-128"/>
              </a:rPr>
              <a:t>What about your parents?  Do their attitudes affect your decisions about using? </a:t>
            </a:r>
            <a:r>
              <a:rPr lang="en-US" sz="1800" dirty="0" smtClean="0">
                <a:solidFill>
                  <a:srgbClr val="002D73"/>
                </a:solidFill>
                <a:ea typeface="MS PGothic" pitchFamily="34" charset="-128"/>
              </a:rPr>
              <a:t>		</a:t>
            </a:r>
            <a:r>
              <a:rPr lang="en-US" sz="1800" b="1" u="sng" dirty="0" smtClean="0">
                <a:solidFill>
                  <a:srgbClr val="002D73"/>
                </a:solidFill>
                <a:ea typeface="MS PGothic" pitchFamily="34" charset="-128"/>
              </a:rPr>
              <a:t>EXERCISE</a:t>
            </a:r>
            <a:endParaRPr lang="en-US" sz="1800" b="1" u="sng" dirty="0">
              <a:solidFill>
                <a:srgbClr val="002D73"/>
              </a:solidFill>
              <a:ea typeface="MS PGothic" pitchFamily="34" charset="-128"/>
            </a:endParaRPr>
          </a:p>
          <a:p>
            <a:pPr>
              <a:spcBef>
                <a:spcPts val="0"/>
              </a:spcBef>
              <a:buClr>
                <a:srgbClr val="C00000"/>
              </a:buClr>
              <a:buSzPct val="100000"/>
              <a:defRPr/>
            </a:pPr>
            <a:endParaRPr lang="en-US" sz="1800" dirty="0">
              <a:solidFill>
                <a:srgbClr val="4D4D4D"/>
              </a:solidFill>
              <a:ea typeface="MS PGothic" pitchFamily="34" charset="-128"/>
            </a:endParaRPr>
          </a:p>
          <a:p>
            <a:pPr marL="0" indent="0" algn="ctr">
              <a:spcBef>
                <a:spcPts val="0"/>
              </a:spcBef>
              <a:buClr>
                <a:srgbClr val="C00000"/>
              </a:buClr>
              <a:buSzPct val="100000"/>
              <a:buNone/>
              <a:defRPr/>
            </a:pPr>
            <a:endParaRPr lang="en-US" sz="1800" dirty="0">
              <a:solidFill>
                <a:srgbClr val="4D4D4D"/>
              </a:solidFill>
              <a:ea typeface="MS PGothic" pitchFamily="34" charset="-128"/>
            </a:endParaRPr>
          </a:p>
        </p:txBody>
      </p:sp>
      <p:sp>
        <p:nvSpPr>
          <p:cNvPr id="73731" name="Title 1"/>
          <p:cNvSpPr txBox="1">
            <a:spLocks/>
          </p:cNvSpPr>
          <p:nvPr/>
        </p:nvSpPr>
        <p:spPr bwMode="auto">
          <a:xfrm>
            <a:off x="1943100" y="514350"/>
            <a:ext cx="4610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dirty="0">
                <a:solidFill>
                  <a:srgbClr val="002D73"/>
                </a:solidFill>
                <a:latin typeface="Calibri" pitchFamily="34" charset="0"/>
                <a:cs typeface="Arial" charset="0"/>
              </a:rPr>
              <a:t>Pros &amp; Cons of Using/Drinking</a:t>
            </a:r>
          </a:p>
        </p:txBody>
      </p:sp>
    </p:spTree>
    <p:extLst>
      <p:ext uri="{BB962C8B-B14F-4D97-AF65-F5344CB8AC3E}">
        <p14:creationId xmlns:p14="http://schemas.microsoft.com/office/powerpoint/2010/main" val="3163673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bwMode="auto">
          <a:xfrm>
            <a:off x="2000250" y="62865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800" b="1" dirty="0">
                <a:solidFill>
                  <a:srgbClr val="002D73"/>
                </a:solidFill>
                <a:latin typeface="Arial" panose="020B0604020202020204" pitchFamily="34" charset="0"/>
                <a:cs typeface="Arial" panose="020B0604020202020204" pitchFamily="34" charset="0"/>
              </a:rPr>
              <a:t>Session 1-Youth </a:t>
            </a:r>
          </a:p>
        </p:txBody>
      </p:sp>
      <p:sp>
        <p:nvSpPr>
          <p:cNvPr id="75779" name="Content Placeholder 2"/>
          <p:cNvSpPr>
            <a:spLocks noGrp="1"/>
          </p:cNvSpPr>
          <p:nvPr>
            <p:ph idx="4294967295"/>
          </p:nvPr>
        </p:nvSpPr>
        <p:spPr>
          <a:xfrm>
            <a:off x="1200150" y="1314450"/>
            <a:ext cx="7143750" cy="3600450"/>
          </a:xfrm>
          <a:prstGeom prst="rect">
            <a:avLst/>
          </a:prstGeom>
        </p:spPr>
        <p:txBody>
          <a:bodyPr/>
          <a:lstStyle/>
          <a:p>
            <a:pPr marL="357188" indent="-357188">
              <a:buSzPct val="105000"/>
              <a:buNone/>
            </a:pPr>
            <a:r>
              <a:rPr lang="en-US" altLang="en-US" sz="1950" b="1" dirty="0">
                <a:solidFill>
                  <a:srgbClr val="002D73"/>
                </a:solidFill>
              </a:rPr>
              <a:t> </a:t>
            </a:r>
            <a:r>
              <a:rPr lang="en-US" altLang="en-US" sz="1950" dirty="0">
                <a:solidFill>
                  <a:srgbClr val="002D73"/>
                </a:solidFill>
              </a:rPr>
              <a:t>Step 5  Give feedback from the </a:t>
            </a:r>
            <a:r>
              <a:rPr lang="en-US" altLang="en-US" sz="1950" i="1" dirty="0">
                <a:solidFill>
                  <a:srgbClr val="002D73"/>
                </a:solidFill>
              </a:rPr>
              <a:t>Client Questionnaire </a:t>
            </a:r>
          </a:p>
          <a:p>
            <a:pPr marL="728663" lvl="1" indent="-342900">
              <a:buClr>
                <a:srgbClr val="C00000"/>
              </a:buClr>
              <a:buSzPct val="100000"/>
              <a:buFont typeface="Wingdings" panose="05000000000000000000" pitchFamily="2" charset="2"/>
              <a:buChar char="§"/>
            </a:pPr>
            <a:r>
              <a:rPr lang="en-US" altLang="en-US" sz="1950" dirty="0">
                <a:solidFill>
                  <a:srgbClr val="002D73"/>
                </a:solidFill>
              </a:rPr>
              <a:t>Guided interview</a:t>
            </a:r>
          </a:p>
          <a:p>
            <a:pPr marL="728663" lvl="1" indent="-342900">
              <a:buClr>
                <a:srgbClr val="C00000"/>
              </a:buClr>
              <a:buSzPct val="100000"/>
              <a:buFont typeface="Wingdings" panose="05000000000000000000" pitchFamily="2" charset="2"/>
              <a:buChar char="§"/>
            </a:pPr>
            <a:r>
              <a:rPr lang="en-US" altLang="en-US" sz="1950" dirty="0">
                <a:solidFill>
                  <a:srgbClr val="002D73"/>
                </a:solidFill>
              </a:rPr>
              <a:t>This provides personalized feedback; helps promote the change process</a:t>
            </a:r>
          </a:p>
          <a:p>
            <a:pPr marL="728663" lvl="1" indent="-342900">
              <a:buClr>
                <a:srgbClr val="C00000"/>
              </a:buClr>
              <a:buSzPct val="100000"/>
              <a:buFont typeface="Wingdings" panose="05000000000000000000" pitchFamily="2" charset="2"/>
              <a:buChar char="§"/>
            </a:pPr>
            <a:r>
              <a:rPr lang="en-US" altLang="en-US" sz="1950" dirty="0">
                <a:solidFill>
                  <a:srgbClr val="002D73"/>
                </a:solidFill>
              </a:rPr>
              <a:t>Part 1: “What do you think of all this?  Can you tell me more about your use of alcohol and other drugs? What else was going on in your life?”</a:t>
            </a:r>
          </a:p>
          <a:p>
            <a:pPr marL="728663" lvl="1" indent="-342900">
              <a:buClr>
                <a:srgbClr val="C00000"/>
              </a:buClr>
              <a:buSzPct val="100000"/>
              <a:buFont typeface="Wingdings" panose="05000000000000000000" pitchFamily="2" charset="2"/>
              <a:buChar char="§"/>
            </a:pPr>
            <a:r>
              <a:rPr lang="en-US" altLang="en-US" sz="1950" dirty="0">
                <a:solidFill>
                  <a:srgbClr val="002D73"/>
                </a:solidFill>
              </a:rPr>
              <a:t>Part 2: Review total score (if known) or review select items; solicit the client’s reactions</a:t>
            </a:r>
          </a:p>
          <a:p>
            <a:pPr marL="685800" lvl="2" indent="0">
              <a:buNone/>
            </a:pPr>
            <a:r>
              <a:rPr lang="en-US" altLang="en-US" sz="1950" dirty="0">
                <a:solidFill>
                  <a:srgbClr val="002D73"/>
                </a:solidFill>
              </a:rPr>
              <a:t>(Example: items 7, 10, 12, 18 and 19.)</a:t>
            </a:r>
          </a:p>
          <a:p>
            <a:pPr marL="700088" lvl="1" indent="-314325">
              <a:buNone/>
            </a:pPr>
            <a:endParaRPr lang="en-US" altLang="en-US" sz="1950" b="1" dirty="0">
              <a:solidFill>
                <a:srgbClr val="4D4D4D"/>
              </a:solidFill>
            </a:endParaRPr>
          </a:p>
          <a:p>
            <a:pPr marL="357188" indent="-357188">
              <a:buNone/>
            </a:pPr>
            <a:endParaRPr lang="en-US" altLang="en-US" sz="1950" dirty="0">
              <a:solidFill>
                <a:srgbClr val="4D4D4D"/>
              </a:solidFill>
            </a:endParaRPr>
          </a:p>
          <a:p>
            <a:pPr marL="357188" indent="-357188"/>
            <a:endParaRPr lang="en-US" altLang="en-US" sz="1950" dirty="0">
              <a:solidFill>
                <a:srgbClr val="4D4D4D"/>
              </a:solidFill>
            </a:endParaRPr>
          </a:p>
        </p:txBody>
      </p:sp>
    </p:spTree>
    <p:extLst>
      <p:ext uri="{BB962C8B-B14F-4D97-AF65-F5344CB8AC3E}">
        <p14:creationId xmlns:p14="http://schemas.microsoft.com/office/powerpoint/2010/main" val="382996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971550" y="1600200"/>
            <a:ext cx="7265194" cy="4057650"/>
          </a:xfrm>
          <a:prstGeom prst="rect">
            <a:avLst/>
          </a:prstGeom>
        </p:spPr>
        <p:txBody>
          <a:bodyPr/>
          <a:lstStyle/>
          <a:p>
            <a:pPr marL="0" indent="0">
              <a:buNone/>
            </a:pPr>
            <a:r>
              <a:rPr lang="en-US" altLang="en-US" sz="1800" dirty="0"/>
              <a:t>Here is a scale that will help us determine how ready you are to change your use of alcohol and other drugs.  </a:t>
            </a:r>
            <a:endParaRPr lang="en-US" altLang="en-US" sz="1800" dirty="0" smtClean="0"/>
          </a:p>
          <a:p>
            <a:pPr marL="0" indent="0">
              <a:buNone/>
            </a:pPr>
            <a:endParaRPr lang="en-US" altLang="en-US" sz="1800" dirty="0"/>
          </a:p>
          <a:p>
            <a:pPr marL="0" indent="0">
              <a:buNone/>
            </a:pPr>
            <a:r>
              <a:rPr lang="en-US" altLang="en-US" sz="1800" dirty="0"/>
              <a:t>Place a number on the scale that indicates how you feel right now about this.</a:t>
            </a:r>
          </a:p>
          <a:p>
            <a:pPr marL="0" indent="0">
              <a:buNone/>
            </a:pPr>
            <a:endParaRPr lang="en-US" altLang="en-US" sz="1800" dirty="0" smtClean="0"/>
          </a:p>
          <a:p>
            <a:pPr marL="0" indent="0">
              <a:buNone/>
            </a:pPr>
            <a:endParaRPr lang="en-US" altLang="en-US" sz="1800" dirty="0"/>
          </a:p>
          <a:p>
            <a:pPr marL="0" indent="0">
              <a:buNone/>
            </a:pPr>
            <a:endParaRPr lang="en-US" altLang="en-US" sz="1800" dirty="0"/>
          </a:p>
          <a:p>
            <a:pPr marL="0" indent="0">
              <a:buNone/>
            </a:pPr>
            <a:r>
              <a:rPr lang="en-US" altLang="en-US" sz="1800" dirty="0"/>
              <a:t>1          2          3         4          5          6          7          8         9         10 	</a:t>
            </a:r>
          </a:p>
          <a:p>
            <a:pPr marL="0" indent="0">
              <a:buNone/>
            </a:pPr>
            <a:endParaRPr lang="en-US" altLang="en-US" sz="1800" dirty="0"/>
          </a:p>
          <a:p>
            <a:pPr marL="0" indent="0" algn="ctr">
              <a:buNone/>
            </a:pPr>
            <a:endParaRPr lang="en-US" altLang="en-US" sz="1800" u="sng" dirty="0"/>
          </a:p>
        </p:txBody>
      </p:sp>
      <p:sp>
        <p:nvSpPr>
          <p:cNvPr id="45059" name="Text Box 3"/>
          <p:cNvSpPr txBox="1">
            <a:spLocks noChangeArrowheads="1"/>
          </p:cNvSpPr>
          <p:nvPr/>
        </p:nvSpPr>
        <p:spPr bwMode="auto">
          <a:xfrm>
            <a:off x="1028700" y="3144619"/>
            <a:ext cx="713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dirty="0">
                <a:latin typeface="Calibri" pitchFamily="34" charset="0"/>
                <a:cs typeface="Arial" charset="0"/>
              </a:rPr>
              <a:t>Not</a:t>
            </a:r>
          </a:p>
          <a:p>
            <a:r>
              <a:rPr lang="en-US" altLang="en-US" sz="1800" dirty="0">
                <a:latin typeface="Calibri" pitchFamily="34" charset="0"/>
                <a:cs typeface="Arial" charset="0"/>
              </a:rPr>
              <a:t>ready</a:t>
            </a:r>
          </a:p>
        </p:txBody>
      </p:sp>
      <p:sp>
        <p:nvSpPr>
          <p:cNvPr id="45060" name="Text Box 4"/>
          <p:cNvSpPr txBox="1">
            <a:spLocks noChangeArrowheads="1"/>
          </p:cNvSpPr>
          <p:nvPr/>
        </p:nvSpPr>
        <p:spPr bwMode="auto">
          <a:xfrm>
            <a:off x="7287150" y="3068419"/>
            <a:ext cx="713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dirty="0">
                <a:latin typeface="Calibri" pitchFamily="34" charset="0"/>
                <a:cs typeface="Arial" charset="0"/>
              </a:rPr>
              <a:t>Very</a:t>
            </a:r>
          </a:p>
          <a:p>
            <a:r>
              <a:rPr lang="en-US" altLang="en-US" sz="1800" dirty="0">
                <a:latin typeface="Calibri" pitchFamily="34" charset="0"/>
                <a:cs typeface="Arial" charset="0"/>
              </a:rPr>
              <a:t>ready</a:t>
            </a:r>
          </a:p>
        </p:txBody>
      </p:sp>
      <p:sp>
        <p:nvSpPr>
          <p:cNvPr id="45061" name="Rectangle 8"/>
          <p:cNvSpPr>
            <a:spLocks noChangeArrowheads="1"/>
          </p:cNvSpPr>
          <p:nvPr/>
        </p:nvSpPr>
        <p:spPr bwMode="auto">
          <a:xfrm>
            <a:off x="1950244" y="685800"/>
            <a:ext cx="599360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2800" dirty="0">
                <a:solidFill>
                  <a:srgbClr val="002D73"/>
                </a:solidFill>
                <a:latin typeface="Arial" panose="020B0604020202020204" pitchFamily="34" charset="0"/>
                <a:cs typeface="Arial" panose="020B0604020202020204" pitchFamily="34" charset="0"/>
              </a:rPr>
              <a:t>Ready to Change Worksheet</a:t>
            </a:r>
          </a:p>
        </p:txBody>
      </p:sp>
    </p:spTree>
    <p:extLst>
      <p:ext uri="{BB962C8B-B14F-4D97-AF65-F5344CB8AC3E}">
        <p14:creationId xmlns:p14="http://schemas.microsoft.com/office/powerpoint/2010/main" val="23266721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idx="4294967295"/>
          </p:nvPr>
        </p:nvSpPr>
        <p:spPr bwMode="auto">
          <a:xfrm>
            <a:off x="2000250" y="685800"/>
            <a:ext cx="3986213"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800" b="1" dirty="0">
                <a:solidFill>
                  <a:srgbClr val="002D73"/>
                </a:solidFill>
                <a:latin typeface="Arial" panose="020B0604020202020204" pitchFamily="34" charset="0"/>
                <a:cs typeface="Arial" panose="020B0604020202020204" pitchFamily="34" charset="0"/>
              </a:rPr>
              <a:t>Setting Goals</a:t>
            </a:r>
          </a:p>
        </p:txBody>
      </p:sp>
      <p:sp>
        <p:nvSpPr>
          <p:cNvPr id="80899" name="Content Placeholder 2"/>
          <p:cNvSpPr>
            <a:spLocks noGrp="1"/>
          </p:cNvSpPr>
          <p:nvPr>
            <p:ph idx="4294967295"/>
          </p:nvPr>
        </p:nvSpPr>
        <p:spPr>
          <a:xfrm>
            <a:off x="1460897" y="1809750"/>
            <a:ext cx="6415088" cy="3200400"/>
          </a:xfrm>
          <a:prstGeom prst="rect">
            <a:avLst/>
          </a:prstGeom>
        </p:spPr>
        <p:txBody>
          <a:bodyPr/>
          <a:lstStyle/>
          <a:p>
            <a:pPr eaLnBrk="1" hangingPunct="1">
              <a:buClr>
                <a:srgbClr val="C00000"/>
              </a:buClr>
              <a:buSzPct val="100000"/>
              <a:buFont typeface="Wingdings" panose="05000000000000000000" pitchFamily="2" charset="2"/>
              <a:buChar char="§"/>
            </a:pPr>
            <a:r>
              <a:rPr lang="en-US" altLang="en-US" sz="1800" u="sng" dirty="0" smtClean="0">
                <a:solidFill>
                  <a:srgbClr val="4D4D4D"/>
                </a:solidFill>
              </a:rPr>
              <a:t>Abstinence</a:t>
            </a:r>
          </a:p>
          <a:p>
            <a:pPr eaLnBrk="1" hangingPunct="1">
              <a:buClr>
                <a:srgbClr val="C00000"/>
              </a:buClr>
              <a:buSzPct val="100000"/>
              <a:buFont typeface="Wingdings" panose="05000000000000000000" pitchFamily="2" charset="2"/>
              <a:buChar char="§"/>
            </a:pPr>
            <a:endParaRPr lang="en-US" altLang="en-US" sz="1800" u="sng" dirty="0">
              <a:solidFill>
                <a:srgbClr val="4D4D4D"/>
              </a:solidFill>
            </a:endParaRPr>
          </a:p>
          <a:p>
            <a:pPr eaLnBrk="1" hangingPunct="1">
              <a:buClr>
                <a:srgbClr val="C00000"/>
              </a:buClr>
              <a:buSzPct val="100000"/>
              <a:buFont typeface="Wingdings" panose="05000000000000000000" pitchFamily="2" charset="2"/>
              <a:buChar char="§"/>
            </a:pPr>
            <a:r>
              <a:rPr lang="en-US" altLang="en-US" sz="1800" u="sng" dirty="0">
                <a:solidFill>
                  <a:srgbClr val="4D4D4D"/>
                </a:solidFill>
              </a:rPr>
              <a:t>Risk/harm reduction</a:t>
            </a:r>
          </a:p>
          <a:p>
            <a:pPr marL="642938" lvl="1" indent="-342900">
              <a:buClr>
                <a:srgbClr val="C00000"/>
              </a:buClr>
              <a:buSzPct val="100000"/>
            </a:pPr>
            <a:r>
              <a:rPr lang="en-US" altLang="en-US" sz="1800" dirty="0">
                <a:solidFill>
                  <a:srgbClr val="4D4D4D"/>
                </a:solidFill>
              </a:rPr>
              <a:t>Reduce frequency/quantity/drug choice</a:t>
            </a:r>
          </a:p>
          <a:p>
            <a:pPr marL="642938" lvl="1" indent="-342900">
              <a:buClr>
                <a:srgbClr val="C00000"/>
              </a:buClr>
              <a:buSzPct val="100000"/>
            </a:pPr>
            <a:r>
              <a:rPr lang="en-US" altLang="en-US" sz="1800" dirty="0">
                <a:solidFill>
                  <a:srgbClr val="4D4D4D"/>
                </a:solidFill>
              </a:rPr>
              <a:t>Alter setting</a:t>
            </a:r>
          </a:p>
          <a:p>
            <a:pPr marL="642938" lvl="1" indent="-342900">
              <a:buClr>
                <a:srgbClr val="C00000"/>
              </a:buClr>
              <a:buSzPct val="100000"/>
            </a:pPr>
            <a:r>
              <a:rPr lang="en-US" altLang="en-US" sz="1800" dirty="0">
                <a:solidFill>
                  <a:srgbClr val="4D4D4D"/>
                </a:solidFill>
              </a:rPr>
              <a:t>Alter </a:t>
            </a:r>
            <a:r>
              <a:rPr lang="en-US" altLang="en-US" sz="1800" dirty="0" smtClean="0">
                <a:solidFill>
                  <a:srgbClr val="4D4D4D"/>
                </a:solidFill>
              </a:rPr>
              <a:t>administration</a:t>
            </a:r>
          </a:p>
          <a:p>
            <a:pPr marL="642938" lvl="1" indent="-342900">
              <a:buClr>
                <a:srgbClr val="C00000"/>
              </a:buClr>
              <a:buSzPct val="100000"/>
            </a:pPr>
            <a:endParaRPr lang="en-US" altLang="en-US" sz="1800" b="1" dirty="0">
              <a:solidFill>
                <a:srgbClr val="4D4D4D"/>
              </a:solidFill>
            </a:endParaRPr>
          </a:p>
          <a:p>
            <a:pPr>
              <a:buClr>
                <a:srgbClr val="C00000"/>
              </a:buClr>
              <a:buSzPct val="100000"/>
              <a:buFont typeface="Wingdings" panose="05000000000000000000" pitchFamily="2" charset="2"/>
              <a:buChar char="§"/>
            </a:pPr>
            <a:r>
              <a:rPr lang="en-US" altLang="en-US" sz="1800" u="sng" dirty="0">
                <a:solidFill>
                  <a:srgbClr val="4D4D4D"/>
                </a:solidFill>
              </a:rPr>
              <a:t>Monitor use </a:t>
            </a:r>
            <a:r>
              <a:rPr lang="en-US" altLang="en-US" sz="1800" dirty="0">
                <a:solidFill>
                  <a:srgbClr val="4D4D4D"/>
                </a:solidFill>
              </a:rPr>
              <a:t>if abstinence or risk/harm reduction rejected</a:t>
            </a:r>
          </a:p>
        </p:txBody>
      </p:sp>
      <p:sp>
        <p:nvSpPr>
          <p:cNvPr id="80900" name="Rectangle 3"/>
          <p:cNvSpPr>
            <a:spLocks noChangeArrowheads="1"/>
          </p:cNvSpPr>
          <p:nvPr/>
        </p:nvSpPr>
        <p:spPr bwMode="auto">
          <a:xfrm>
            <a:off x="1371600" y="1428750"/>
            <a:ext cx="64579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244" indent="-45244">
              <a:lnSpc>
                <a:spcPct val="80000"/>
              </a:lnSpc>
            </a:pPr>
            <a:r>
              <a:rPr lang="en-US" altLang="en-US" b="1" dirty="0">
                <a:solidFill>
                  <a:srgbClr val="4D4D4D"/>
                </a:solidFill>
                <a:latin typeface="Arial" panose="020B0604020202020204" pitchFamily="34" charset="0"/>
                <a:cs typeface="Arial" panose="020B0604020202020204" pitchFamily="34" charset="0"/>
              </a:rPr>
              <a:t>Establishing Goals Looking for Therapeutic Entry Points</a:t>
            </a:r>
          </a:p>
        </p:txBody>
      </p:sp>
    </p:spTree>
    <p:extLst>
      <p:ext uri="{BB962C8B-B14F-4D97-AF65-F5344CB8AC3E}">
        <p14:creationId xmlns:p14="http://schemas.microsoft.com/office/powerpoint/2010/main" val="959562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4294967295"/>
          </p:nvPr>
        </p:nvSpPr>
        <p:spPr>
          <a:xfrm>
            <a:off x="1471612" y="1733550"/>
            <a:ext cx="6243638" cy="3200400"/>
          </a:xfrm>
          <a:prstGeom prst="rect">
            <a:avLst/>
          </a:prstGeom>
        </p:spPr>
        <p:txBody>
          <a:bodyPr/>
          <a:lstStyle/>
          <a:p>
            <a:pPr eaLnBrk="1" hangingPunct="1">
              <a:buClr>
                <a:srgbClr val="C00000"/>
              </a:buClr>
              <a:buSzTx/>
              <a:buFont typeface="Wingdings" panose="05000000000000000000" pitchFamily="2" charset="2"/>
              <a:buChar char="§"/>
            </a:pPr>
            <a:r>
              <a:rPr lang="en-US" altLang="en-US" sz="1800" u="sng" dirty="0">
                <a:solidFill>
                  <a:srgbClr val="4D4D4D"/>
                </a:solidFill>
              </a:rPr>
              <a:t>Replacing</a:t>
            </a:r>
            <a:r>
              <a:rPr lang="en-US" altLang="en-US" sz="1800" dirty="0">
                <a:solidFill>
                  <a:srgbClr val="4D4D4D"/>
                </a:solidFill>
              </a:rPr>
              <a:t> functional value of drug use</a:t>
            </a:r>
          </a:p>
          <a:p>
            <a:pPr marL="642938" lvl="1" indent="-342900">
              <a:buClr>
                <a:srgbClr val="C00000"/>
              </a:buClr>
            </a:pPr>
            <a:r>
              <a:rPr lang="en-US" altLang="en-US" sz="1800" b="1" dirty="0">
                <a:solidFill>
                  <a:srgbClr val="4D4D4D"/>
                </a:solidFill>
              </a:rPr>
              <a:t>	</a:t>
            </a:r>
            <a:r>
              <a:rPr lang="en-US" altLang="en-US" sz="1800" dirty="0">
                <a:solidFill>
                  <a:srgbClr val="4D4D4D"/>
                </a:solidFill>
              </a:rPr>
              <a:t>social benefits</a:t>
            </a:r>
          </a:p>
          <a:p>
            <a:pPr marL="642938" lvl="1" indent="-342900">
              <a:buClr>
                <a:srgbClr val="C00000"/>
              </a:buClr>
            </a:pPr>
            <a:r>
              <a:rPr lang="en-US" altLang="en-US" sz="1800" dirty="0">
                <a:solidFill>
                  <a:srgbClr val="4D4D4D"/>
                </a:solidFill>
              </a:rPr>
              <a:t>	psychological benefits</a:t>
            </a:r>
          </a:p>
          <a:p>
            <a:pPr marL="642938" lvl="1" indent="-342900">
              <a:buClr>
                <a:srgbClr val="C00000"/>
              </a:buClr>
            </a:pPr>
            <a:r>
              <a:rPr lang="en-US" altLang="en-US" sz="1800" dirty="0">
                <a:solidFill>
                  <a:srgbClr val="4D4D4D"/>
                </a:solidFill>
              </a:rPr>
              <a:t>	coping benefits </a:t>
            </a:r>
            <a:endParaRPr lang="en-US" altLang="en-US" sz="1800" dirty="0" smtClean="0">
              <a:solidFill>
                <a:srgbClr val="4D4D4D"/>
              </a:solidFill>
            </a:endParaRPr>
          </a:p>
          <a:p>
            <a:pPr marL="300038" lvl="1" indent="0">
              <a:buClr>
                <a:srgbClr val="C00000"/>
              </a:buClr>
              <a:buNone/>
            </a:pPr>
            <a:endParaRPr lang="en-US" altLang="en-US" sz="1800" b="1" dirty="0">
              <a:solidFill>
                <a:srgbClr val="4D4D4D"/>
              </a:solidFill>
            </a:endParaRPr>
          </a:p>
          <a:p>
            <a:pPr eaLnBrk="1" hangingPunct="1">
              <a:buClr>
                <a:srgbClr val="C00000"/>
              </a:buClr>
              <a:buSzTx/>
              <a:buFont typeface="Wingdings" panose="05000000000000000000" pitchFamily="2" charset="2"/>
              <a:buChar char="§"/>
            </a:pPr>
            <a:r>
              <a:rPr lang="en-US" altLang="en-US" sz="1800" u="sng" dirty="0">
                <a:solidFill>
                  <a:srgbClr val="4D4D4D"/>
                </a:solidFill>
              </a:rPr>
              <a:t>Restoring</a:t>
            </a:r>
            <a:r>
              <a:rPr lang="en-US" altLang="en-US" sz="1800" dirty="0">
                <a:solidFill>
                  <a:srgbClr val="4D4D4D"/>
                </a:solidFill>
              </a:rPr>
              <a:t> </a:t>
            </a:r>
            <a:r>
              <a:rPr lang="en-US" altLang="en-US" sz="1800" dirty="0" smtClean="0">
                <a:solidFill>
                  <a:srgbClr val="4D4D4D"/>
                </a:solidFill>
              </a:rPr>
              <a:t>privileges</a:t>
            </a:r>
          </a:p>
          <a:p>
            <a:pPr eaLnBrk="1" hangingPunct="1">
              <a:buClr>
                <a:srgbClr val="C00000"/>
              </a:buClr>
              <a:buSzTx/>
              <a:buFont typeface="Wingdings" panose="05000000000000000000" pitchFamily="2" charset="2"/>
              <a:buChar char="§"/>
            </a:pPr>
            <a:endParaRPr lang="en-US" altLang="en-US" sz="1800" dirty="0">
              <a:solidFill>
                <a:srgbClr val="4D4D4D"/>
              </a:solidFill>
            </a:endParaRPr>
          </a:p>
          <a:p>
            <a:pPr eaLnBrk="1" hangingPunct="1">
              <a:buClr>
                <a:srgbClr val="C00000"/>
              </a:buClr>
              <a:buSzTx/>
              <a:buFont typeface="Wingdings" panose="05000000000000000000" pitchFamily="2" charset="2"/>
              <a:buChar char="§"/>
            </a:pPr>
            <a:r>
              <a:rPr lang="en-US" altLang="en-US" sz="1800" u="sng" dirty="0">
                <a:solidFill>
                  <a:srgbClr val="4D4D4D"/>
                </a:solidFill>
              </a:rPr>
              <a:t>Reducing</a:t>
            </a:r>
            <a:r>
              <a:rPr lang="en-US" altLang="en-US" sz="1800" dirty="0">
                <a:solidFill>
                  <a:srgbClr val="4D4D4D"/>
                </a:solidFill>
              </a:rPr>
              <a:t> </a:t>
            </a:r>
            <a:r>
              <a:rPr lang="en-US" altLang="en-US" sz="1800" dirty="0" smtClean="0">
                <a:solidFill>
                  <a:srgbClr val="4D4D4D"/>
                </a:solidFill>
              </a:rPr>
              <a:t>hassles</a:t>
            </a:r>
          </a:p>
          <a:p>
            <a:pPr eaLnBrk="1" hangingPunct="1">
              <a:buClr>
                <a:srgbClr val="C00000"/>
              </a:buClr>
              <a:buSzTx/>
              <a:buFont typeface="Wingdings" panose="05000000000000000000" pitchFamily="2" charset="2"/>
              <a:buChar char="§"/>
            </a:pPr>
            <a:endParaRPr lang="en-US" altLang="en-US" sz="1800" dirty="0">
              <a:solidFill>
                <a:srgbClr val="4D4D4D"/>
              </a:solidFill>
            </a:endParaRPr>
          </a:p>
          <a:p>
            <a:pPr eaLnBrk="1" hangingPunct="1">
              <a:buClr>
                <a:srgbClr val="C00000"/>
              </a:buClr>
              <a:buSzTx/>
              <a:buFont typeface="Wingdings" panose="05000000000000000000" pitchFamily="2" charset="2"/>
              <a:buChar char="§"/>
            </a:pPr>
            <a:r>
              <a:rPr lang="en-US" altLang="en-US" sz="1800" u="sng" dirty="0">
                <a:solidFill>
                  <a:srgbClr val="4D4D4D"/>
                </a:solidFill>
              </a:rPr>
              <a:t>Promoting</a:t>
            </a:r>
            <a:r>
              <a:rPr lang="en-US" altLang="en-US" sz="1800" dirty="0">
                <a:solidFill>
                  <a:srgbClr val="4D4D4D"/>
                </a:solidFill>
              </a:rPr>
              <a:t> personal growth</a:t>
            </a:r>
          </a:p>
        </p:txBody>
      </p:sp>
      <p:sp>
        <p:nvSpPr>
          <p:cNvPr id="81923" name="Title 1"/>
          <p:cNvSpPr txBox="1">
            <a:spLocks/>
          </p:cNvSpPr>
          <p:nvPr/>
        </p:nvSpPr>
        <p:spPr bwMode="auto">
          <a:xfrm>
            <a:off x="2000250" y="685800"/>
            <a:ext cx="39862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b="1" dirty="0">
                <a:solidFill>
                  <a:srgbClr val="002D73"/>
                </a:solidFill>
                <a:latin typeface="Arial" panose="020B0604020202020204" pitchFamily="34" charset="0"/>
                <a:cs typeface="Arial" panose="020B0604020202020204" pitchFamily="34" charset="0"/>
              </a:rPr>
              <a:t>Setting Goals</a:t>
            </a:r>
          </a:p>
        </p:txBody>
      </p:sp>
      <p:sp>
        <p:nvSpPr>
          <p:cNvPr id="81924" name="Rectangle 3"/>
          <p:cNvSpPr>
            <a:spLocks noChangeArrowheads="1"/>
          </p:cNvSpPr>
          <p:nvPr/>
        </p:nvSpPr>
        <p:spPr bwMode="auto">
          <a:xfrm>
            <a:off x="1371600" y="1352550"/>
            <a:ext cx="64579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244" indent="-45244">
              <a:lnSpc>
                <a:spcPct val="80000"/>
              </a:lnSpc>
            </a:pPr>
            <a:r>
              <a:rPr lang="en-US" altLang="en-US" b="1" dirty="0">
                <a:solidFill>
                  <a:srgbClr val="002D73"/>
                </a:solidFill>
                <a:latin typeface="Arial" panose="020B0604020202020204" pitchFamily="34" charset="0"/>
                <a:cs typeface="Arial" panose="020B0604020202020204" pitchFamily="34" charset="0"/>
              </a:rPr>
              <a:t>Establishing Goals Looking for Therapeutic Entry Points</a:t>
            </a:r>
          </a:p>
        </p:txBody>
      </p:sp>
    </p:spTree>
    <p:extLst>
      <p:ext uri="{BB962C8B-B14F-4D97-AF65-F5344CB8AC3E}">
        <p14:creationId xmlns:p14="http://schemas.microsoft.com/office/powerpoint/2010/main" val="11028596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idx="4294967295"/>
          </p:nvPr>
        </p:nvSpPr>
        <p:spPr bwMode="auto">
          <a:xfrm>
            <a:off x="1143000" y="590550"/>
            <a:ext cx="4724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800" b="1" dirty="0">
                <a:solidFill>
                  <a:srgbClr val="002D73"/>
                </a:solidFill>
                <a:latin typeface="Arial" panose="020B0604020202020204" pitchFamily="34" charset="0"/>
                <a:cs typeface="Arial" panose="020B0604020202020204" pitchFamily="34" charset="0"/>
              </a:rPr>
              <a:t>Session 2-Youth Overview</a:t>
            </a:r>
          </a:p>
        </p:txBody>
      </p:sp>
      <p:sp>
        <p:nvSpPr>
          <p:cNvPr id="87043" name="Content Placeholder 2"/>
          <p:cNvSpPr>
            <a:spLocks noGrp="1"/>
          </p:cNvSpPr>
          <p:nvPr>
            <p:ph idx="4294967295"/>
          </p:nvPr>
        </p:nvSpPr>
        <p:spPr>
          <a:xfrm>
            <a:off x="1143000" y="1657350"/>
            <a:ext cx="6836569" cy="3200400"/>
          </a:xfrm>
          <a:prstGeom prst="rect">
            <a:avLst/>
          </a:prstGeom>
        </p:spPr>
        <p:txBody>
          <a:bodyPr/>
          <a:lstStyle/>
          <a:p>
            <a:pPr marL="385763" indent="-385763">
              <a:buClr>
                <a:srgbClr val="C00000"/>
              </a:buClr>
              <a:buSzPct val="100000"/>
              <a:buFont typeface="Garamond" pitchFamily="18" charset="0"/>
              <a:buAutoNum type="arabicPeriod"/>
            </a:pPr>
            <a:r>
              <a:rPr lang="en-US" altLang="en-US" sz="2400" dirty="0">
                <a:solidFill>
                  <a:srgbClr val="4D4D4D"/>
                </a:solidFill>
              </a:rPr>
              <a:t>Review Session 1</a:t>
            </a:r>
          </a:p>
          <a:p>
            <a:pPr marL="385763" indent="-385763">
              <a:buClr>
                <a:srgbClr val="C00000"/>
              </a:buClr>
              <a:buSzPct val="100000"/>
              <a:buFont typeface="Garamond" pitchFamily="18" charset="0"/>
              <a:buAutoNum type="arabicPeriod"/>
            </a:pPr>
            <a:r>
              <a:rPr lang="en-US" altLang="en-US" sz="2400" dirty="0">
                <a:solidFill>
                  <a:srgbClr val="4D4D4D"/>
                </a:solidFill>
              </a:rPr>
              <a:t>Administer </a:t>
            </a:r>
            <a:r>
              <a:rPr lang="en-US" altLang="en-US" sz="2400" i="1" dirty="0">
                <a:solidFill>
                  <a:srgbClr val="4D4D4D"/>
                </a:solidFill>
              </a:rPr>
              <a:t>Ready to Change Worksheet-2</a:t>
            </a:r>
          </a:p>
          <a:p>
            <a:pPr marL="385763" indent="-385763">
              <a:buClr>
                <a:srgbClr val="C00000"/>
              </a:buClr>
              <a:buSzPct val="100000"/>
              <a:buFont typeface="Garamond" pitchFamily="18" charset="0"/>
              <a:buAutoNum type="arabicPeriod"/>
            </a:pPr>
            <a:r>
              <a:rPr lang="en-US" altLang="en-US" sz="2400" dirty="0">
                <a:solidFill>
                  <a:srgbClr val="4D4D4D"/>
                </a:solidFill>
              </a:rPr>
              <a:t>Acquire New skills</a:t>
            </a:r>
          </a:p>
          <a:p>
            <a:pPr lvl="1" eaLnBrk="1" hangingPunct="1">
              <a:buClr>
                <a:srgbClr val="C00000"/>
              </a:buClr>
              <a:buSzPct val="100000"/>
              <a:buFont typeface="Wingdings" panose="05000000000000000000" pitchFamily="2" charset="2"/>
              <a:buChar char="§"/>
            </a:pPr>
            <a:r>
              <a:rPr lang="en-US" altLang="en-US" sz="2000" dirty="0" smtClean="0">
                <a:solidFill>
                  <a:srgbClr val="4D4D4D"/>
                </a:solidFill>
              </a:rPr>
              <a:t>Dealing with Peer Pressure</a:t>
            </a:r>
          </a:p>
          <a:p>
            <a:pPr lvl="1" eaLnBrk="1" hangingPunct="1">
              <a:buClr>
                <a:srgbClr val="C00000"/>
              </a:buClr>
              <a:buSzPct val="100000"/>
              <a:buFont typeface="Wingdings" panose="05000000000000000000" pitchFamily="2" charset="2"/>
              <a:buChar char="§"/>
            </a:pPr>
            <a:r>
              <a:rPr lang="en-US" altLang="en-US" sz="2000" dirty="0" smtClean="0">
                <a:solidFill>
                  <a:srgbClr val="4D4D4D"/>
                </a:solidFill>
              </a:rPr>
              <a:t>Enhancing Decision Making Skills</a:t>
            </a:r>
          </a:p>
          <a:p>
            <a:pPr lvl="1" eaLnBrk="1" hangingPunct="1">
              <a:buClr>
                <a:srgbClr val="C00000"/>
              </a:buClr>
              <a:buSzPct val="100000"/>
              <a:buFont typeface="Wingdings" panose="05000000000000000000" pitchFamily="2" charset="2"/>
              <a:buChar char="§"/>
            </a:pPr>
            <a:r>
              <a:rPr lang="en-US" altLang="en-US" sz="2000" dirty="0" smtClean="0">
                <a:solidFill>
                  <a:srgbClr val="4D4D4D"/>
                </a:solidFill>
              </a:rPr>
              <a:t>Reinforcing Social Supports</a:t>
            </a:r>
          </a:p>
          <a:p>
            <a:pPr marL="385763" indent="-385763">
              <a:buClr>
                <a:srgbClr val="C00000"/>
              </a:buClr>
              <a:buSzPct val="100000"/>
              <a:buFont typeface="Garamond" pitchFamily="18" charset="0"/>
              <a:buAutoNum type="arabicPeriod"/>
            </a:pPr>
            <a:r>
              <a:rPr lang="en-US" altLang="en-US" sz="2400" dirty="0">
                <a:solidFill>
                  <a:srgbClr val="4D4D4D"/>
                </a:solidFill>
              </a:rPr>
              <a:t>Conclusion</a:t>
            </a:r>
          </a:p>
        </p:txBody>
      </p:sp>
    </p:spTree>
    <p:extLst>
      <p:ext uri="{BB962C8B-B14F-4D97-AF65-F5344CB8AC3E}">
        <p14:creationId xmlns:p14="http://schemas.microsoft.com/office/powerpoint/2010/main" val="31948531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txBox="1">
            <a:spLocks/>
          </p:cNvSpPr>
          <p:nvPr/>
        </p:nvSpPr>
        <p:spPr bwMode="auto">
          <a:xfrm>
            <a:off x="1314477" y="400050"/>
            <a:ext cx="630552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b="1" dirty="0">
                <a:solidFill>
                  <a:srgbClr val="002D73"/>
                </a:solidFill>
                <a:latin typeface="Arial" panose="020B0604020202020204" pitchFamily="34" charset="0"/>
                <a:cs typeface="Arial" panose="020B0604020202020204" pitchFamily="34" charset="0"/>
              </a:rPr>
              <a:t>Guided Discussion – Refusal Techniques</a:t>
            </a:r>
          </a:p>
          <a:p>
            <a:pPr eaLnBrk="1" hangingPunct="1"/>
            <a:endParaRPr lang="en-US" altLang="en-US" b="1" dirty="0">
              <a:solidFill>
                <a:srgbClr val="C00000"/>
              </a:solidFill>
              <a:latin typeface="Calibri" pitchFamily="34" charset="0"/>
              <a:cs typeface="Arial" charset="0"/>
            </a:endParaRPr>
          </a:p>
          <a:p>
            <a:pPr eaLnBrk="1" hangingPunct="1"/>
            <a:r>
              <a:rPr lang="en-US" dirty="0">
                <a:solidFill>
                  <a:srgbClr val="FF0000"/>
                </a:solidFill>
                <a:latin typeface="Arial" panose="020B0604020202020204" pitchFamily="34" charset="0"/>
                <a:ea typeface="MS PGothic" pitchFamily="34" charset="-128"/>
                <a:cs typeface="Arial" panose="020B0604020202020204" pitchFamily="34" charset="0"/>
              </a:rPr>
              <a:t>Example 1</a:t>
            </a:r>
            <a:r>
              <a:rPr lang="en-US" dirty="0">
                <a:solidFill>
                  <a:srgbClr val="002D73"/>
                </a:solidFill>
                <a:latin typeface="Arial" panose="020B0604020202020204" pitchFamily="34" charset="0"/>
                <a:ea typeface="MS PGothic" pitchFamily="34" charset="-128"/>
                <a:cs typeface="Arial" panose="020B0604020202020204" pitchFamily="34" charset="0"/>
              </a:rPr>
              <a:t>: Dealing with Peer Pressure</a:t>
            </a:r>
            <a:endParaRPr lang="en-US" altLang="en-US" dirty="0">
              <a:solidFill>
                <a:srgbClr val="002D73"/>
              </a:solidFill>
              <a:latin typeface="Arial" panose="020B0604020202020204" pitchFamily="34" charset="0"/>
              <a:cs typeface="Arial" panose="020B0604020202020204" pitchFamily="34" charset="0"/>
            </a:endParaRPr>
          </a:p>
          <a:p>
            <a:pPr eaLnBrk="1" hangingPunct="1"/>
            <a:endParaRPr lang="en-US" altLang="en-US" b="1" dirty="0">
              <a:solidFill>
                <a:srgbClr val="C00000"/>
              </a:solidFill>
              <a:latin typeface="Calibri" pitchFamily="34" charset="0"/>
              <a:cs typeface="Arial" charset="0"/>
            </a:endParaRPr>
          </a:p>
          <a:p>
            <a:pPr eaLnBrk="1" hangingPunct="1"/>
            <a:endParaRPr lang="en-US" altLang="en-US" b="1" dirty="0">
              <a:solidFill>
                <a:srgbClr val="C00000"/>
              </a:solidFill>
              <a:latin typeface="Calibri" pitchFamily="34" charset="0"/>
              <a:cs typeface="Arial" charset="0"/>
            </a:endParaRPr>
          </a:p>
          <a:p>
            <a:pPr eaLnBrk="1" hangingPunct="1"/>
            <a:endParaRPr lang="en-US" altLang="en-US" b="1" dirty="0">
              <a:solidFill>
                <a:srgbClr val="C00000"/>
              </a:solidFill>
              <a:latin typeface="Calibri" pitchFamily="34" charset="0"/>
              <a:cs typeface="Arial" charset="0"/>
            </a:endParaRPr>
          </a:p>
        </p:txBody>
      </p:sp>
      <p:sp>
        <p:nvSpPr>
          <p:cNvPr id="92163" name="Rectangle 1"/>
          <p:cNvSpPr>
            <a:spLocks noChangeArrowheads="1"/>
          </p:cNvSpPr>
          <p:nvPr/>
        </p:nvSpPr>
        <p:spPr bwMode="auto">
          <a:xfrm>
            <a:off x="2000250" y="4670823"/>
            <a:ext cx="5029200" cy="49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25000"/>
              </a:lnSpc>
            </a:pPr>
            <a:r>
              <a:rPr lang="en-US" altLang="en-US" sz="1050" b="1" dirty="0">
                <a:latin typeface="Arial" panose="020B0604020202020204" pitchFamily="34" charset="0"/>
                <a:cs typeface="Arial" panose="020B0604020202020204" pitchFamily="34" charset="0"/>
              </a:rPr>
              <a:t>(Adapted from </a:t>
            </a:r>
            <a:r>
              <a:rPr lang="en-US" altLang="en-US" sz="1050" b="1" u="sng" dirty="0">
                <a:latin typeface="Arial" panose="020B0604020202020204" pitchFamily="34" charset="0"/>
                <a:cs typeface="Arial" panose="020B0604020202020204" pitchFamily="34" charset="0"/>
              </a:rPr>
              <a:t>A Parent &amp; Community Handbook, 4th Edition</a:t>
            </a:r>
            <a:r>
              <a:rPr lang="en-US" altLang="en-US" sz="1050" b="1" dirty="0">
                <a:latin typeface="Arial" panose="020B0604020202020204" pitchFamily="34" charset="0"/>
                <a:cs typeface="Arial" panose="020B0604020202020204" pitchFamily="34" charset="0"/>
              </a:rPr>
              <a:t>, Parents Against Drugs (PAD) Toronto, Canada, 1999).</a:t>
            </a:r>
          </a:p>
        </p:txBody>
      </p:sp>
      <p:grpSp>
        <p:nvGrpSpPr>
          <p:cNvPr id="92164" name="Group 3"/>
          <p:cNvGrpSpPr>
            <a:grpSpLocks/>
          </p:cNvGrpSpPr>
          <p:nvPr/>
        </p:nvGrpSpPr>
        <p:grpSpPr bwMode="auto">
          <a:xfrm>
            <a:off x="1022748" y="1600200"/>
            <a:ext cx="7378303" cy="3226654"/>
            <a:chOff x="411126" y="2357735"/>
            <a:chExt cx="9837774" cy="4301903"/>
          </a:xfrm>
        </p:grpSpPr>
        <p:sp>
          <p:nvSpPr>
            <p:cNvPr id="106498" name="Text Box 4"/>
            <p:cNvSpPr txBox="1">
              <a:spLocks noChangeArrowheads="1"/>
            </p:cNvSpPr>
            <p:nvPr/>
          </p:nvSpPr>
          <p:spPr bwMode="auto">
            <a:xfrm>
              <a:off x="411126" y="2819665"/>
              <a:ext cx="4876818" cy="381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“Not now, I’m not ready.”</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Just say “no thank you” and leave it at that.</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Give a reason or excuse (e.g., “No thanks, I have a test/big game     tomorrow”).</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Broken record – keeping saying “no” over and over again.</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Walk away – ignore the person and the situation.</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Avoid the situation – if you know there will be drugs/alcohol at the party don’t go.</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Change the subject – start talking about something else.</a:t>
              </a:r>
            </a:p>
            <a:p>
              <a:pPr eaLnBrk="1" hangingPunct="1">
                <a:lnSpc>
                  <a:spcPct val="125000"/>
                </a:lnSpc>
                <a:defRPr/>
              </a:pPr>
              <a:endParaRPr lang="en-US" sz="1200" dirty="0">
                <a:latin typeface="Calibri" panose="020F0502020204030204" pitchFamily="34" charset="0"/>
              </a:endParaRPr>
            </a:p>
          </p:txBody>
        </p:sp>
        <p:sp>
          <p:nvSpPr>
            <p:cNvPr id="6" name="Text Box 4"/>
            <p:cNvSpPr txBox="1">
              <a:spLocks noChangeArrowheads="1"/>
            </p:cNvSpPr>
            <p:nvPr/>
          </p:nvSpPr>
          <p:spPr bwMode="auto">
            <a:xfrm>
              <a:off x="5372082" y="2843476"/>
              <a:ext cx="4876818" cy="381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Strength in numbers – be with friends that you can trust. </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Use humor – make a joke of the situation.</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Use your health as an excuse – (e.g., “I’m allergic to smoke”).</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Reverse the pressure  - (e.g., “If you want a beer so badly get one yourself”).</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Be honest- tell them you are not into it (e.g., “It’s just not my thing”).</a:t>
              </a:r>
            </a:p>
            <a:p>
              <a:pPr marL="214313" indent="-214313" eaLnBrk="1" hangingPunct="1">
                <a:lnSpc>
                  <a:spcPct val="125000"/>
                </a:lnSpc>
                <a:buClr>
                  <a:srgbClr val="C00000"/>
                </a:buClr>
                <a:buFont typeface="Wingdings" panose="05000000000000000000" pitchFamily="2" charset="2"/>
                <a:buChar char="§"/>
                <a:defRPr/>
              </a:pPr>
              <a:r>
                <a:rPr lang="en-US" sz="1200" b="1" dirty="0">
                  <a:latin typeface="Calibri" panose="020F0502020204030204" pitchFamily="34" charset="0"/>
                </a:rPr>
                <a:t>Suggest an alternative – try something else to do.</a:t>
              </a:r>
            </a:p>
            <a:p>
              <a:pPr eaLnBrk="1" hangingPunct="1">
                <a:lnSpc>
                  <a:spcPct val="125000"/>
                </a:lnSpc>
                <a:defRPr/>
              </a:pPr>
              <a:endParaRPr lang="en-US" sz="1200" dirty="0">
                <a:latin typeface="Calibri" panose="020F0502020204030204" pitchFamily="34" charset="0"/>
              </a:endParaRPr>
            </a:p>
            <a:p>
              <a:pPr eaLnBrk="1" hangingPunct="1">
                <a:lnSpc>
                  <a:spcPct val="125000"/>
                </a:lnSpc>
                <a:defRPr/>
              </a:pPr>
              <a:r>
                <a:rPr lang="en-US" sz="1200" dirty="0">
                  <a:latin typeface="Calibri" panose="020F0502020204030204" pitchFamily="34" charset="0"/>
                </a:rPr>
                <a:t> </a:t>
              </a:r>
            </a:p>
          </p:txBody>
        </p:sp>
        <p:sp>
          <p:nvSpPr>
            <p:cNvPr id="92167" name="Rectangle 2"/>
            <p:cNvSpPr>
              <a:spLocks noChangeArrowheads="1"/>
            </p:cNvSpPr>
            <p:nvPr/>
          </p:nvSpPr>
          <p:spPr bwMode="auto">
            <a:xfrm>
              <a:off x="800099" y="2357735"/>
              <a:ext cx="9143999" cy="45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1600" b="1" dirty="0">
                  <a:latin typeface="Calibri" pitchFamily="34" charset="0"/>
                  <a:cs typeface="Arial" charset="0"/>
                </a:rPr>
                <a:t>Tell me what you think about the following ways to refuse effectively. </a:t>
              </a:r>
            </a:p>
          </p:txBody>
        </p:sp>
      </p:grpSp>
    </p:spTree>
    <p:extLst>
      <p:ext uri="{BB962C8B-B14F-4D97-AF65-F5344CB8AC3E}">
        <p14:creationId xmlns:p14="http://schemas.microsoft.com/office/powerpoint/2010/main" val="41017432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085850" y="1445419"/>
            <a:ext cx="7258050" cy="4301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dirty="0">
                <a:solidFill>
                  <a:srgbClr val="FF0000"/>
                </a:solidFill>
                <a:latin typeface="Arial" panose="020B0604020202020204" pitchFamily="34" charset="0"/>
                <a:ea typeface="MS PGothic" pitchFamily="34" charset="-128"/>
                <a:cs typeface="Arial" panose="020B0604020202020204" pitchFamily="34" charset="0"/>
              </a:rPr>
              <a:t>Example 2: </a:t>
            </a:r>
            <a:r>
              <a:rPr lang="en-US" altLang="en-US" dirty="0">
                <a:solidFill>
                  <a:srgbClr val="002D73"/>
                </a:solidFill>
                <a:latin typeface="Arial" panose="020B0604020202020204" pitchFamily="34" charset="0"/>
                <a:cs typeface="Arial" panose="020B0604020202020204" pitchFamily="34" charset="0"/>
              </a:rPr>
              <a:t>Enhancing Decision-Making Skills</a:t>
            </a:r>
          </a:p>
          <a:p>
            <a:pPr eaLnBrk="1" hangingPunct="1"/>
            <a:endParaRPr lang="en-US" altLang="en-US" sz="1350" b="1" dirty="0">
              <a:solidFill>
                <a:srgbClr val="FF0000"/>
              </a:solidFill>
              <a:latin typeface="Calibri" pitchFamily="34" charset="0"/>
              <a:ea typeface="MS PGothic" pitchFamily="34" charset="-128"/>
              <a:cs typeface="Arial" charset="0"/>
            </a:endParaRPr>
          </a:p>
          <a:p>
            <a:pPr eaLnBrk="1" hangingPunct="1"/>
            <a:r>
              <a:rPr lang="en-US" altLang="en-US" sz="1400" dirty="0">
                <a:solidFill>
                  <a:srgbClr val="000000"/>
                </a:solidFill>
                <a:latin typeface="Arial" panose="020B0604020202020204" pitchFamily="34" charset="0"/>
                <a:cs typeface="Arial" panose="020B0604020202020204" pitchFamily="34" charset="0"/>
              </a:rPr>
              <a:t>Let’s think about how people use effective skills to make good decisions when faced with unclear situations in life. </a:t>
            </a:r>
          </a:p>
          <a:p>
            <a:pPr eaLnBrk="1" hangingPunct="1"/>
            <a:endParaRPr lang="en-US" altLang="en-US" sz="1400" dirty="0">
              <a:solidFill>
                <a:srgbClr val="000000"/>
              </a:solidFill>
              <a:latin typeface="Arial" panose="020B0604020202020204" pitchFamily="34" charset="0"/>
              <a:cs typeface="Arial" panose="020B0604020202020204" pitchFamily="34" charset="0"/>
            </a:endParaRPr>
          </a:p>
          <a:p>
            <a:pPr eaLnBrk="1" hangingPunct="1"/>
            <a:r>
              <a:rPr lang="en-US" altLang="en-US" sz="1400" dirty="0">
                <a:solidFill>
                  <a:srgbClr val="C00000"/>
                </a:solidFill>
                <a:latin typeface="Arial" panose="020B0604020202020204" pitchFamily="34" charset="0"/>
                <a:cs typeface="Arial" panose="020B0604020202020204" pitchFamily="34" charset="0"/>
              </a:rPr>
              <a:t>Stop!</a:t>
            </a:r>
            <a:r>
              <a:rPr lang="en-US" altLang="en-US" sz="1400" dirty="0">
                <a:solidFill>
                  <a:srgbClr val="FF0000"/>
                </a:solidFill>
                <a:latin typeface="Arial" panose="020B0604020202020204" pitchFamily="34" charset="0"/>
                <a:cs typeface="Arial" panose="020B0604020202020204" pitchFamily="34" charset="0"/>
              </a:rPr>
              <a:t>  </a:t>
            </a:r>
            <a:r>
              <a:rPr lang="en-US" altLang="en-US" sz="1400" dirty="0">
                <a:solidFill>
                  <a:srgbClr val="000000"/>
                </a:solidFill>
                <a:latin typeface="Arial" panose="020B0604020202020204" pitchFamily="34" charset="0"/>
                <a:cs typeface="Arial" panose="020B0604020202020204" pitchFamily="34" charset="0"/>
              </a:rPr>
              <a:t>Ask yourself, ‘Do I really want to use in this situation?’  Maybe you could do something other than using.</a:t>
            </a:r>
          </a:p>
          <a:p>
            <a:pPr eaLnBrk="1" hangingPunct="1"/>
            <a:endParaRPr lang="en-US" altLang="en-US" sz="1400" dirty="0">
              <a:solidFill>
                <a:srgbClr val="000000"/>
              </a:solidFill>
              <a:latin typeface="Arial" panose="020B0604020202020204" pitchFamily="34" charset="0"/>
              <a:cs typeface="Arial" panose="020B0604020202020204" pitchFamily="34" charset="0"/>
            </a:endParaRPr>
          </a:p>
          <a:p>
            <a:pPr eaLnBrk="1" hangingPunct="1"/>
            <a:r>
              <a:rPr lang="en-US" altLang="en-US" sz="1400" dirty="0">
                <a:solidFill>
                  <a:srgbClr val="C00000"/>
                </a:solidFill>
                <a:latin typeface="Arial" panose="020B0604020202020204" pitchFamily="34" charset="0"/>
                <a:cs typeface="Arial" panose="020B0604020202020204" pitchFamily="34" charset="0"/>
              </a:rPr>
              <a:t>Think!  </a:t>
            </a:r>
            <a:r>
              <a:rPr lang="en-US" altLang="en-US" sz="1400" dirty="0">
                <a:solidFill>
                  <a:srgbClr val="000000"/>
                </a:solidFill>
                <a:latin typeface="Arial" panose="020B0604020202020204" pitchFamily="34" charset="0"/>
                <a:cs typeface="Arial" panose="020B0604020202020204" pitchFamily="34" charset="0"/>
              </a:rPr>
              <a:t>What are some ways you can decide to get out of using?  List at least three.</a:t>
            </a:r>
          </a:p>
          <a:p>
            <a:pPr eaLnBrk="1" hangingPunct="1"/>
            <a:endParaRPr lang="en-US" altLang="en-US" sz="1400" dirty="0">
              <a:solidFill>
                <a:srgbClr val="000000"/>
              </a:solidFill>
              <a:latin typeface="Arial" panose="020B0604020202020204" pitchFamily="34" charset="0"/>
              <a:cs typeface="Arial" panose="020B0604020202020204" pitchFamily="34" charset="0"/>
            </a:endParaRPr>
          </a:p>
          <a:p>
            <a:pPr eaLnBrk="1" hangingPunct="1"/>
            <a:r>
              <a:rPr lang="en-US" altLang="en-US" sz="1400" dirty="0">
                <a:solidFill>
                  <a:srgbClr val="C00000"/>
                </a:solidFill>
                <a:latin typeface="Arial" panose="020B0604020202020204" pitchFamily="34" charset="0"/>
                <a:cs typeface="Arial" panose="020B0604020202020204" pitchFamily="34" charset="0"/>
              </a:rPr>
              <a:t>Choose</a:t>
            </a:r>
            <a:r>
              <a:rPr lang="en-US" altLang="en-US" sz="1400" dirty="0">
                <a:solidFill>
                  <a:srgbClr val="FFC000"/>
                </a:solidFill>
                <a:latin typeface="Arial" panose="020B0604020202020204" pitchFamily="34" charset="0"/>
                <a:cs typeface="Arial" panose="020B0604020202020204" pitchFamily="34" charset="0"/>
              </a:rPr>
              <a:t> </a:t>
            </a:r>
            <a:r>
              <a:rPr lang="en-US" altLang="en-US" sz="1400" dirty="0">
                <a:solidFill>
                  <a:srgbClr val="000000"/>
                </a:solidFill>
                <a:latin typeface="Arial" panose="020B0604020202020204" pitchFamily="34" charset="0"/>
                <a:cs typeface="Arial" panose="020B0604020202020204" pitchFamily="34" charset="0"/>
              </a:rPr>
              <a:t>one</a:t>
            </a:r>
          </a:p>
          <a:p>
            <a:pPr eaLnBrk="1" hangingPunct="1"/>
            <a:endParaRPr lang="en-US" altLang="en-US" sz="1400" dirty="0">
              <a:solidFill>
                <a:srgbClr val="000000"/>
              </a:solidFill>
              <a:latin typeface="Arial" panose="020B0604020202020204" pitchFamily="34" charset="0"/>
              <a:cs typeface="Arial" panose="020B0604020202020204" pitchFamily="34" charset="0"/>
            </a:endParaRPr>
          </a:p>
          <a:p>
            <a:pPr eaLnBrk="1" hangingPunct="1"/>
            <a:r>
              <a:rPr lang="en-US" altLang="en-US" sz="1400" dirty="0">
                <a:solidFill>
                  <a:srgbClr val="C00000"/>
                </a:solidFill>
                <a:latin typeface="Arial" panose="020B0604020202020204" pitchFamily="34" charset="0"/>
                <a:cs typeface="Arial" panose="020B0604020202020204" pitchFamily="34" charset="0"/>
              </a:rPr>
              <a:t>Act!</a:t>
            </a:r>
            <a:r>
              <a:rPr lang="en-US" altLang="en-US" sz="1400" dirty="0">
                <a:solidFill>
                  <a:srgbClr val="00B050"/>
                </a:solidFill>
                <a:latin typeface="Arial" panose="020B0604020202020204" pitchFamily="34" charset="0"/>
                <a:cs typeface="Arial" panose="020B0604020202020204" pitchFamily="34" charset="0"/>
              </a:rPr>
              <a:t> </a:t>
            </a:r>
            <a:r>
              <a:rPr lang="en-US" altLang="en-US" sz="1400" dirty="0">
                <a:solidFill>
                  <a:srgbClr val="000000"/>
                </a:solidFill>
                <a:latin typeface="Arial" panose="020B0604020202020204" pitchFamily="34" charset="0"/>
                <a:cs typeface="Arial" panose="020B0604020202020204" pitchFamily="34" charset="0"/>
              </a:rPr>
              <a:t>Do it</a:t>
            </a:r>
          </a:p>
          <a:p>
            <a:pPr eaLnBrk="1" hangingPunct="1"/>
            <a:endParaRPr lang="en-US" altLang="en-US" sz="1400" dirty="0">
              <a:solidFill>
                <a:srgbClr val="C00000"/>
              </a:solidFill>
              <a:latin typeface="Arial" panose="020B0604020202020204" pitchFamily="34" charset="0"/>
              <a:cs typeface="Arial" panose="020B0604020202020204" pitchFamily="34" charset="0"/>
            </a:endParaRPr>
          </a:p>
          <a:p>
            <a:pPr eaLnBrk="1" hangingPunct="1"/>
            <a:r>
              <a:rPr lang="en-US" altLang="en-US" sz="1400" dirty="0">
                <a:solidFill>
                  <a:srgbClr val="C00000"/>
                </a:solidFill>
                <a:latin typeface="Arial" panose="020B0604020202020204" pitchFamily="34" charset="0"/>
                <a:cs typeface="Arial" panose="020B0604020202020204" pitchFamily="34" charset="0"/>
              </a:rPr>
              <a:t>Evaluate!</a:t>
            </a:r>
            <a:r>
              <a:rPr lang="en-US" altLang="en-US" sz="1400" dirty="0">
                <a:solidFill>
                  <a:srgbClr val="00B050"/>
                </a:solidFill>
                <a:latin typeface="Arial" panose="020B0604020202020204" pitchFamily="34" charset="0"/>
                <a:cs typeface="Arial" panose="020B0604020202020204" pitchFamily="34" charset="0"/>
              </a:rPr>
              <a:t>  </a:t>
            </a:r>
            <a:r>
              <a:rPr lang="en-US" altLang="en-US" sz="1400" dirty="0">
                <a:solidFill>
                  <a:srgbClr val="000000"/>
                </a:solidFill>
                <a:latin typeface="Arial" panose="020B0604020202020204" pitchFamily="34" charset="0"/>
                <a:cs typeface="Arial" panose="020B0604020202020204" pitchFamily="34" charset="0"/>
              </a:rPr>
              <a:t>Ask yourself, “How did it work?”</a:t>
            </a:r>
          </a:p>
          <a:p>
            <a:pPr eaLnBrk="1" hangingPunct="1"/>
            <a:endParaRPr lang="en-US" altLang="en-US" sz="1350" b="1" dirty="0">
              <a:solidFill>
                <a:srgbClr val="000000"/>
              </a:solidFill>
              <a:latin typeface="Calibri" pitchFamily="34" charset="0"/>
              <a:cs typeface="Arial" charset="0"/>
            </a:endParaRPr>
          </a:p>
          <a:p>
            <a:pPr eaLnBrk="1" hangingPunct="1"/>
            <a:endParaRPr lang="en-US" altLang="en-US" sz="1350" b="1" dirty="0">
              <a:solidFill>
                <a:srgbClr val="000000"/>
              </a:solidFill>
              <a:latin typeface="Calibri" pitchFamily="34" charset="0"/>
              <a:cs typeface="Arial" charset="0"/>
            </a:endParaRPr>
          </a:p>
          <a:p>
            <a:pPr eaLnBrk="1" hangingPunct="1"/>
            <a:endParaRPr lang="en-US" altLang="en-US" sz="1350" b="1" dirty="0">
              <a:solidFill>
                <a:srgbClr val="000000"/>
              </a:solidFill>
              <a:latin typeface="Calibri" pitchFamily="34" charset="0"/>
              <a:cs typeface="Arial" charset="0"/>
            </a:endParaRPr>
          </a:p>
          <a:p>
            <a:pPr eaLnBrk="1" hangingPunct="1"/>
            <a:r>
              <a:rPr lang="en-US" altLang="en-US" sz="1350" b="1" dirty="0">
                <a:solidFill>
                  <a:srgbClr val="000000"/>
                </a:solidFill>
                <a:latin typeface="Calibri" pitchFamily="34" charset="0"/>
                <a:cs typeface="Arial" charset="0"/>
              </a:rPr>
              <a:t> </a:t>
            </a:r>
            <a:endParaRPr lang="en-US" altLang="en-US" sz="1350" b="1" dirty="0">
              <a:latin typeface="Calibri" pitchFamily="34" charset="0"/>
              <a:cs typeface="Arial" charset="0"/>
            </a:endParaRPr>
          </a:p>
        </p:txBody>
      </p:sp>
      <p:sp>
        <p:nvSpPr>
          <p:cNvPr id="94211" name="Title 1"/>
          <p:cNvSpPr txBox="1">
            <a:spLocks/>
          </p:cNvSpPr>
          <p:nvPr/>
        </p:nvSpPr>
        <p:spPr bwMode="auto">
          <a:xfrm>
            <a:off x="1219200" y="514350"/>
            <a:ext cx="6858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dirty="0">
                <a:solidFill>
                  <a:srgbClr val="002D73"/>
                </a:solidFill>
                <a:latin typeface="Arial" panose="020B0604020202020204" pitchFamily="34" charset="0"/>
                <a:cs typeface="Arial" panose="020B0604020202020204" pitchFamily="34" charset="0"/>
              </a:rPr>
              <a:t>Guided </a:t>
            </a:r>
            <a:r>
              <a:rPr lang="en-US" altLang="en-US" dirty="0" smtClean="0">
                <a:solidFill>
                  <a:srgbClr val="002D73"/>
                </a:solidFill>
                <a:latin typeface="Arial" panose="020B0604020202020204" pitchFamily="34" charset="0"/>
                <a:cs typeface="Arial" panose="020B0604020202020204" pitchFamily="34" charset="0"/>
              </a:rPr>
              <a:t>Discussion: Enhancing </a:t>
            </a:r>
            <a:r>
              <a:rPr lang="en-US" altLang="en-US" dirty="0">
                <a:solidFill>
                  <a:srgbClr val="002D73"/>
                </a:solidFill>
                <a:latin typeface="Arial" panose="020B0604020202020204" pitchFamily="34" charset="0"/>
                <a:cs typeface="Arial" panose="020B0604020202020204" pitchFamily="34" charset="0"/>
              </a:rPr>
              <a:t>Decision-Making Skills</a:t>
            </a:r>
          </a:p>
        </p:txBody>
      </p:sp>
    </p:spTree>
    <p:extLst>
      <p:ext uri="{BB962C8B-B14F-4D97-AF65-F5344CB8AC3E}">
        <p14:creationId xmlns:p14="http://schemas.microsoft.com/office/powerpoint/2010/main" val="2142575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053237353"/>
              </p:ext>
            </p:extLst>
          </p:nvPr>
        </p:nvGraphicFramePr>
        <p:xfrm>
          <a:off x="457200" y="438150"/>
          <a:ext cx="6436519" cy="436483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010400" y="1657350"/>
            <a:ext cx="1965603" cy="1200329"/>
          </a:xfrm>
          <a:prstGeom prst="rect">
            <a:avLst/>
          </a:prstGeom>
          <a:solidFill>
            <a:schemeClr val="bg1"/>
          </a:solidFill>
          <a:ln>
            <a:solidFill>
              <a:srgbClr val="000000"/>
            </a:solidFill>
          </a:ln>
        </p:spPr>
        <p:txBody>
          <a:bodyPr wrap="none" rtlCol="0">
            <a:spAutoFit/>
          </a:bodyPr>
          <a:lstStyle/>
          <a:p>
            <a:r>
              <a:rPr lang="en-US" dirty="0" smtClean="0"/>
              <a:t>% of NYS students </a:t>
            </a:r>
          </a:p>
          <a:p>
            <a:r>
              <a:rPr lang="en-US" dirty="0" smtClean="0"/>
              <a:t>9-12 reporting </a:t>
            </a:r>
          </a:p>
          <a:p>
            <a:r>
              <a:rPr lang="en-US" dirty="0" smtClean="0"/>
              <a:t>lifetime use </a:t>
            </a:r>
          </a:p>
          <a:p>
            <a:r>
              <a:rPr lang="en-US" dirty="0" smtClean="0"/>
              <a:t>1999-2011 (YRBS)</a:t>
            </a:r>
            <a:endParaRPr lang="en-US" dirty="0"/>
          </a:p>
        </p:txBody>
      </p:sp>
    </p:spTree>
    <p:extLst>
      <p:ext uri="{BB962C8B-B14F-4D97-AF65-F5344CB8AC3E}">
        <p14:creationId xmlns:p14="http://schemas.microsoft.com/office/powerpoint/2010/main" val="802833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Content Placeholder 2"/>
          <p:cNvSpPr>
            <a:spLocks noGrp="1"/>
          </p:cNvSpPr>
          <p:nvPr>
            <p:ph idx="4294967295"/>
          </p:nvPr>
        </p:nvSpPr>
        <p:spPr>
          <a:xfrm>
            <a:off x="1028700" y="1543050"/>
            <a:ext cx="6800850" cy="3371850"/>
          </a:xfrm>
          <a:prstGeom prst="rect">
            <a:avLst/>
          </a:prstGeom>
        </p:spPr>
        <p:txBody>
          <a:bodyPr/>
          <a:lstStyle/>
          <a:p>
            <a:pPr marL="357188" indent="-357188">
              <a:buNone/>
              <a:defRPr/>
            </a:pPr>
            <a:r>
              <a:rPr lang="en-US" sz="2400" dirty="0">
                <a:solidFill>
                  <a:srgbClr val="FF0000"/>
                </a:solidFill>
                <a:ea typeface="MS PGothic" pitchFamily="34" charset="-128"/>
              </a:rPr>
              <a:t>Example 3: </a:t>
            </a:r>
            <a:r>
              <a:rPr lang="en-US" sz="2400" dirty="0">
                <a:solidFill>
                  <a:srgbClr val="4D4D4D"/>
                </a:solidFill>
                <a:ea typeface="MS PGothic" pitchFamily="34" charset="-128"/>
              </a:rPr>
              <a:t>Reinforcing Social Support </a:t>
            </a:r>
            <a:r>
              <a:rPr lang="en-US" sz="2400" dirty="0" smtClean="0">
                <a:solidFill>
                  <a:srgbClr val="4D4D4D"/>
                </a:solidFill>
                <a:ea typeface="MS PGothic" pitchFamily="34" charset="-128"/>
              </a:rPr>
              <a:t>Systems</a:t>
            </a:r>
          </a:p>
          <a:p>
            <a:pPr marL="357188" indent="-357188">
              <a:buNone/>
              <a:defRPr/>
            </a:pPr>
            <a:endParaRPr lang="en-US" sz="2400" i="1" dirty="0">
              <a:solidFill>
                <a:srgbClr val="4D4D4D"/>
              </a:solidFill>
              <a:ea typeface="MS PGothic" pitchFamily="34" charset="-128"/>
            </a:endParaRPr>
          </a:p>
          <a:p>
            <a:pPr marL="385763" lvl="1" indent="0">
              <a:buNone/>
              <a:defRPr/>
            </a:pPr>
            <a:r>
              <a:rPr lang="en-US" sz="1950" u="sng" dirty="0">
                <a:solidFill>
                  <a:srgbClr val="4D4D4D"/>
                </a:solidFill>
                <a:ea typeface="MS PGothic" pitchFamily="34" charset="-128"/>
              </a:rPr>
              <a:t>Social Supports</a:t>
            </a:r>
          </a:p>
          <a:p>
            <a:pPr marL="714375" lvl="1">
              <a:buClr>
                <a:srgbClr val="C00000"/>
              </a:buClr>
              <a:buFont typeface="Wingdings" panose="05000000000000000000" pitchFamily="2" charset="2"/>
              <a:buChar char="§"/>
              <a:defRPr/>
            </a:pPr>
            <a:r>
              <a:rPr lang="en-US" sz="1800" dirty="0">
                <a:solidFill>
                  <a:srgbClr val="4D4D4D"/>
                </a:solidFill>
                <a:ea typeface="MS PGothic" pitchFamily="34" charset="-128"/>
              </a:rPr>
              <a:t>Who can you turn to for support? </a:t>
            </a:r>
          </a:p>
          <a:p>
            <a:pPr marL="714375" lvl="1">
              <a:buClr>
                <a:srgbClr val="C00000"/>
              </a:buClr>
              <a:buFont typeface="Wingdings" panose="05000000000000000000" pitchFamily="2" charset="2"/>
              <a:buChar char="§"/>
              <a:defRPr/>
            </a:pPr>
            <a:r>
              <a:rPr lang="en-US" sz="1800" dirty="0">
                <a:solidFill>
                  <a:srgbClr val="4D4D4D"/>
                </a:solidFill>
                <a:ea typeface="MS PGothic" pitchFamily="34" charset="-128"/>
              </a:rPr>
              <a:t>Who supports your choice to not use?</a:t>
            </a:r>
          </a:p>
          <a:p>
            <a:pPr marL="714375" lvl="1">
              <a:buClr>
                <a:srgbClr val="C00000"/>
              </a:buClr>
              <a:buFont typeface="Wingdings" panose="05000000000000000000" pitchFamily="2" charset="2"/>
              <a:buChar char="§"/>
              <a:defRPr/>
            </a:pPr>
            <a:r>
              <a:rPr lang="en-US" sz="1800" dirty="0">
                <a:solidFill>
                  <a:srgbClr val="4D4D4D"/>
                </a:solidFill>
                <a:ea typeface="MS PGothic" pitchFamily="34" charset="-128"/>
              </a:rPr>
              <a:t>Is there someone who. . . </a:t>
            </a:r>
          </a:p>
          <a:p>
            <a:pPr marL="1314450" lvl="3" indent="-285750">
              <a:buClr>
                <a:srgbClr val="C00000"/>
              </a:buClr>
              <a:buFont typeface="Wingdings" panose="05000000000000000000" pitchFamily="2" charset="2"/>
              <a:buChar char="§"/>
              <a:defRPr/>
            </a:pPr>
            <a:r>
              <a:rPr lang="en-US" sz="1800" dirty="0">
                <a:solidFill>
                  <a:srgbClr val="4D4D4D"/>
                </a:solidFill>
                <a:latin typeface="Calibri" panose="020F0502020204030204" pitchFamily="34" charset="0"/>
                <a:ea typeface="MS PGothic" pitchFamily="34" charset="-128"/>
              </a:rPr>
              <a:t>Listens? Gives you good ideas? Will help when you ask? </a:t>
            </a:r>
          </a:p>
          <a:p>
            <a:pPr marL="700088" lvl="1" indent="-314325">
              <a:buClr>
                <a:srgbClr val="C00000"/>
              </a:buClr>
              <a:buFont typeface="Wingdings" panose="05000000000000000000" pitchFamily="2" charset="2"/>
              <a:buChar char="§"/>
              <a:defRPr/>
            </a:pPr>
            <a:r>
              <a:rPr lang="en-US" sz="1800" dirty="0">
                <a:solidFill>
                  <a:srgbClr val="4D4D4D"/>
                </a:solidFill>
                <a:ea typeface="MS PGothic" pitchFamily="34" charset="-128"/>
              </a:rPr>
              <a:t>Probe for examples</a:t>
            </a:r>
          </a:p>
          <a:p>
            <a:pPr marL="700088" lvl="1" indent="-314325">
              <a:buClr>
                <a:srgbClr val="C00000"/>
              </a:buClr>
              <a:buFont typeface="Wingdings" panose="05000000000000000000" pitchFamily="2" charset="2"/>
              <a:buChar char="§"/>
              <a:defRPr/>
            </a:pPr>
            <a:r>
              <a:rPr lang="en-US" sz="1800" dirty="0">
                <a:solidFill>
                  <a:srgbClr val="4D4D4D"/>
                </a:solidFill>
                <a:ea typeface="MS PGothic" pitchFamily="34" charset="-128"/>
              </a:rPr>
              <a:t>Are there individuals </a:t>
            </a:r>
            <a:r>
              <a:rPr lang="en-US" sz="1800" u="sng" dirty="0">
                <a:solidFill>
                  <a:srgbClr val="4D4D4D"/>
                </a:solidFill>
                <a:ea typeface="MS PGothic" pitchFamily="34" charset="-128"/>
              </a:rPr>
              <a:t>you</a:t>
            </a:r>
            <a:r>
              <a:rPr lang="en-US" sz="1800" dirty="0">
                <a:solidFill>
                  <a:srgbClr val="4D4D4D"/>
                </a:solidFill>
                <a:ea typeface="MS PGothic" pitchFamily="34" charset="-128"/>
              </a:rPr>
              <a:t> can support?  Help out?</a:t>
            </a:r>
          </a:p>
          <a:p>
            <a:pPr marL="0" indent="0">
              <a:buNone/>
              <a:defRPr/>
            </a:pPr>
            <a:endParaRPr lang="en-US" sz="1950" dirty="0">
              <a:solidFill>
                <a:srgbClr val="4D4D4D"/>
              </a:solidFill>
              <a:ea typeface="MS PGothic" pitchFamily="34" charset="-128"/>
            </a:endParaRPr>
          </a:p>
        </p:txBody>
      </p:sp>
      <p:sp>
        <p:nvSpPr>
          <p:cNvPr id="96259" name="Title 1"/>
          <p:cNvSpPr txBox="1">
            <a:spLocks/>
          </p:cNvSpPr>
          <p:nvPr/>
        </p:nvSpPr>
        <p:spPr bwMode="auto">
          <a:xfrm>
            <a:off x="1295400" y="514350"/>
            <a:ext cx="5562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b="1" dirty="0">
                <a:solidFill>
                  <a:srgbClr val="002D73"/>
                </a:solidFill>
                <a:latin typeface="Arial" panose="020B0604020202020204" pitchFamily="34" charset="0"/>
                <a:cs typeface="Arial" panose="020B0604020202020204" pitchFamily="34" charset="0"/>
              </a:rPr>
              <a:t>Guided Discussion:  </a:t>
            </a:r>
          </a:p>
          <a:p>
            <a:pPr eaLnBrk="1" hangingPunct="1"/>
            <a:r>
              <a:rPr lang="en-US" altLang="en-US" b="1" dirty="0">
                <a:solidFill>
                  <a:srgbClr val="002D73"/>
                </a:solidFill>
                <a:latin typeface="Arial" panose="020B0604020202020204" pitchFamily="34" charset="0"/>
                <a:cs typeface="Arial" panose="020B0604020202020204" pitchFamily="34" charset="0"/>
              </a:rPr>
              <a:t>Reinforcing  Social Support Systems </a:t>
            </a:r>
          </a:p>
        </p:txBody>
      </p:sp>
    </p:spTree>
    <p:extLst>
      <p:ext uri="{BB962C8B-B14F-4D97-AF65-F5344CB8AC3E}">
        <p14:creationId xmlns:p14="http://schemas.microsoft.com/office/powerpoint/2010/main" val="3484600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bwMode="auto">
          <a:xfrm>
            <a:off x="2000251" y="742950"/>
            <a:ext cx="4564856"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Session 3-Parent Overview</a:t>
            </a:r>
          </a:p>
        </p:txBody>
      </p:sp>
      <p:sp>
        <p:nvSpPr>
          <p:cNvPr id="99331" name="Content Placeholder 2"/>
          <p:cNvSpPr>
            <a:spLocks noGrp="1"/>
          </p:cNvSpPr>
          <p:nvPr>
            <p:ph idx="4294967295"/>
          </p:nvPr>
        </p:nvSpPr>
        <p:spPr>
          <a:xfrm>
            <a:off x="1428750" y="1485900"/>
            <a:ext cx="6493669" cy="3486150"/>
          </a:xfrm>
          <a:prstGeom prst="rect">
            <a:avLst/>
          </a:prstGeom>
        </p:spPr>
        <p:txBody>
          <a:bodyPr/>
          <a:lstStyle/>
          <a:p>
            <a:pPr>
              <a:lnSpc>
                <a:spcPct val="75000"/>
              </a:lnSpc>
              <a:buClr>
                <a:srgbClr val="C00000"/>
              </a:buClr>
              <a:buSzPct val="100000"/>
              <a:buFont typeface="Garamond" pitchFamily="18" charset="0"/>
              <a:buAutoNum type="arabicPeriod"/>
            </a:pPr>
            <a:r>
              <a:rPr lang="en-US" altLang="en-US" sz="1800" dirty="0">
                <a:solidFill>
                  <a:srgbClr val="4D4D4D"/>
                </a:solidFill>
              </a:rPr>
              <a:t>Breaking the </a:t>
            </a:r>
            <a:r>
              <a:rPr lang="en-US" altLang="en-US" sz="1800" dirty="0" smtClean="0">
                <a:solidFill>
                  <a:srgbClr val="4D4D4D"/>
                </a:solidFill>
              </a:rPr>
              <a:t>ice</a:t>
            </a:r>
          </a:p>
          <a:p>
            <a:pPr>
              <a:lnSpc>
                <a:spcPct val="75000"/>
              </a:lnSpc>
              <a:buClr>
                <a:srgbClr val="C00000"/>
              </a:buClr>
              <a:buSzPct val="100000"/>
              <a:buFont typeface="Garamond" pitchFamily="18" charset="0"/>
              <a:buAutoNum type="arabicPeriod"/>
            </a:pPr>
            <a:endParaRPr lang="en-US" altLang="en-US" sz="1800"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Administer the </a:t>
            </a:r>
            <a:r>
              <a:rPr lang="en-US" altLang="en-US" sz="1800" i="1" dirty="0">
                <a:solidFill>
                  <a:srgbClr val="4D4D4D"/>
                </a:solidFill>
              </a:rPr>
              <a:t>Parent </a:t>
            </a:r>
            <a:r>
              <a:rPr lang="en-US" altLang="en-US" sz="1800" i="1" dirty="0" smtClean="0">
                <a:solidFill>
                  <a:srgbClr val="4D4D4D"/>
                </a:solidFill>
              </a:rPr>
              <a:t>Workshee</a:t>
            </a:r>
            <a:r>
              <a:rPr lang="en-US" altLang="en-US" sz="1800" dirty="0" smtClean="0">
                <a:solidFill>
                  <a:srgbClr val="4D4D4D"/>
                </a:solidFill>
              </a:rPr>
              <a:t>t</a:t>
            </a:r>
          </a:p>
          <a:p>
            <a:pPr>
              <a:lnSpc>
                <a:spcPct val="75000"/>
              </a:lnSpc>
              <a:buClr>
                <a:srgbClr val="C00000"/>
              </a:buClr>
              <a:buSzPct val="100000"/>
              <a:buFont typeface="Garamond" pitchFamily="18" charset="0"/>
              <a:buAutoNum type="arabicPeriod"/>
            </a:pPr>
            <a:endParaRPr lang="en-US" altLang="en-US" sz="1800"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Administer the </a:t>
            </a:r>
            <a:r>
              <a:rPr lang="en-US" altLang="en-US" sz="1800" i="1" dirty="0">
                <a:solidFill>
                  <a:srgbClr val="4D4D4D"/>
                </a:solidFill>
              </a:rPr>
              <a:t>Six Steps </a:t>
            </a:r>
            <a:r>
              <a:rPr lang="en-US" altLang="en-US" sz="1800" i="1" dirty="0" smtClean="0">
                <a:solidFill>
                  <a:srgbClr val="4D4D4D"/>
                </a:solidFill>
              </a:rPr>
              <a:t>Worksheet</a:t>
            </a:r>
          </a:p>
          <a:p>
            <a:pPr>
              <a:lnSpc>
                <a:spcPct val="75000"/>
              </a:lnSpc>
              <a:buClr>
                <a:srgbClr val="C00000"/>
              </a:buClr>
              <a:buSzPct val="100000"/>
              <a:buFont typeface="Garamond" pitchFamily="18" charset="0"/>
              <a:buAutoNum type="arabicPeriod"/>
            </a:pPr>
            <a:endParaRPr lang="en-US" altLang="en-US" sz="1800"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Administer </a:t>
            </a:r>
            <a:r>
              <a:rPr lang="en-US" altLang="en-US" sz="1800" i="1" dirty="0">
                <a:solidFill>
                  <a:srgbClr val="4D4D4D"/>
                </a:solidFill>
              </a:rPr>
              <a:t>Family Rules </a:t>
            </a:r>
            <a:r>
              <a:rPr lang="en-US" altLang="en-US" sz="1800" i="1" dirty="0" smtClean="0">
                <a:solidFill>
                  <a:srgbClr val="4D4D4D"/>
                </a:solidFill>
              </a:rPr>
              <a:t>Worksheet</a:t>
            </a:r>
          </a:p>
          <a:p>
            <a:pPr>
              <a:lnSpc>
                <a:spcPct val="75000"/>
              </a:lnSpc>
              <a:buClr>
                <a:srgbClr val="C00000"/>
              </a:buClr>
              <a:buSzPct val="100000"/>
              <a:buFont typeface="Garamond" pitchFamily="18" charset="0"/>
              <a:buAutoNum type="arabicPeriod"/>
            </a:pPr>
            <a:endParaRPr lang="en-US" altLang="en-US" sz="1800" i="1"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Administer (or review) the </a:t>
            </a:r>
            <a:r>
              <a:rPr lang="en-US" altLang="en-US" sz="1800" i="1" dirty="0">
                <a:solidFill>
                  <a:srgbClr val="4D4D4D"/>
                </a:solidFill>
              </a:rPr>
              <a:t>Parent Questionnaire </a:t>
            </a:r>
            <a:endParaRPr lang="en-US" altLang="en-US" sz="1800" i="1" dirty="0" smtClean="0">
              <a:solidFill>
                <a:srgbClr val="4D4D4D"/>
              </a:solidFill>
            </a:endParaRPr>
          </a:p>
          <a:p>
            <a:pPr>
              <a:lnSpc>
                <a:spcPct val="75000"/>
              </a:lnSpc>
              <a:buClr>
                <a:srgbClr val="C00000"/>
              </a:buClr>
              <a:buSzPct val="100000"/>
              <a:buFont typeface="Garamond" pitchFamily="18" charset="0"/>
              <a:buAutoNum type="arabicPeriod"/>
            </a:pPr>
            <a:endParaRPr lang="en-US" altLang="en-US" sz="1800" i="1"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Review how parent can help child with </a:t>
            </a:r>
            <a:r>
              <a:rPr lang="en-US" altLang="en-US" sz="1800" dirty="0" smtClean="0">
                <a:solidFill>
                  <a:srgbClr val="4D4D4D"/>
                </a:solidFill>
              </a:rPr>
              <a:t>goals</a:t>
            </a:r>
          </a:p>
          <a:p>
            <a:pPr>
              <a:lnSpc>
                <a:spcPct val="75000"/>
              </a:lnSpc>
              <a:buClr>
                <a:srgbClr val="C00000"/>
              </a:buClr>
              <a:buSzPct val="100000"/>
              <a:buFont typeface="Garamond" pitchFamily="18" charset="0"/>
              <a:buAutoNum type="arabicPeriod"/>
            </a:pPr>
            <a:endParaRPr lang="en-US" altLang="en-US" sz="1800" dirty="0">
              <a:solidFill>
                <a:srgbClr val="4D4D4D"/>
              </a:solidFill>
            </a:endParaRPr>
          </a:p>
          <a:p>
            <a:pPr>
              <a:lnSpc>
                <a:spcPct val="75000"/>
              </a:lnSpc>
              <a:buClr>
                <a:srgbClr val="C00000"/>
              </a:buClr>
              <a:buSzPct val="100000"/>
              <a:buFont typeface="Garamond" pitchFamily="18" charset="0"/>
              <a:buAutoNum type="arabicPeriod"/>
            </a:pPr>
            <a:r>
              <a:rPr lang="en-US" altLang="en-US" sz="1800" dirty="0">
                <a:solidFill>
                  <a:srgbClr val="4D4D4D"/>
                </a:solidFill>
              </a:rPr>
              <a:t>Closure and combined session</a:t>
            </a:r>
          </a:p>
        </p:txBody>
      </p:sp>
    </p:spTree>
    <p:extLst>
      <p:ext uri="{BB962C8B-B14F-4D97-AF65-F5344CB8AC3E}">
        <p14:creationId xmlns:p14="http://schemas.microsoft.com/office/powerpoint/2010/main" val="4042200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ChangeArrowheads="1"/>
          </p:cNvSpPr>
          <p:nvPr/>
        </p:nvSpPr>
        <p:spPr bwMode="auto">
          <a:xfrm>
            <a:off x="992982" y="2000251"/>
            <a:ext cx="6493669"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1350" dirty="0">
                <a:latin typeface="Calibri" pitchFamily="34" charset="0"/>
                <a:cs typeface="Arial" charset="0"/>
              </a:rPr>
              <a:t>		                            </a:t>
            </a:r>
            <a:r>
              <a:rPr lang="en-US" altLang="en-US" sz="1350" b="1" dirty="0">
                <a:latin typeface="Arial" panose="020B0604020202020204" pitchFamily="34" charset="0"/>
                <a:cs typeface="Arial" panose="020B0604020202020204" pitchFamily="34" charset="0"/>
              </a:rPr>
              <a:t>DISCIPLINE</a:t>
            </a:r>
          </a:p>
          <a:p>
            <a:pPr algn="ctr" eaLnBrk="1" hangingPunct="1"/>
            <a:r>
              <a:rPr lang="en-US" altLang="en-US" sz="1350" dirty="0">
                <a:latin typeface="Calibri" pitchFamily="34" charset="0"/>
                <a:cs typeface="Arial" charset="0"/>
              </a:rPr>
              <a:t>		</a:t>
            </a:r>
            <a:r>
              <a:rPr lang="en-US" altLang="en-US" sz="1350" dirty="0" smtClean="0">
                <a:latin typeface="Calibri" pitchFamily="34" charset="0"/>
                <a:cs typeface="Arial" charset="0"/>
              </a:rPr>
              <a:t>             </a:t>
            </a:r>
            <a:r>
              <a:rPr lang="en-US" altLang="en-US" sz="2400" b="1" dirty="0" smtClean="0">
                <a:latin typeface="Calibri" pitchFamily="34" charset="0"/>
                <a:cs typeface="Arial" charset="0"/>
              </a:rPr>
              <a:t>+   </a:t>
            </a:r>
            <a:r>
              <a:rPr lang="en-US" altLang="en-US" sz="2100" b="1" dirty="0" smtClean="0">
                <a:latin typeface="Calibri" pitchFamily="34" charset="0"/>
                <a:cs typeface="Arial" charset="0"/>
              </a:rPr>
              <a:t>               </a:t>
            </a:r>
            <a:r>
              <a:rPr lang="en-US" altLang="en-US" sz="2700" b="1" dirty="0" smtClean="0">
                <a:latin typeface="Calibri" pitchFamily="34" charset="0"/>
                <a:cs typeface="Arial" charset="0"/>
              </a:rPr>
              <a:t>-</a:t>
            </a:r>
            <a:endParaRPr lang="en-US" altLang="en-US" sz="2700" b="1" dirty="0">
              <a:latin typeface="Calibri" pitchFamily="34" charset="0"/>
              <a:cs typeface="Arial" charset="0"/>
            </a:endParaRPr>
          </a:p>
          <a:p>
            <a:r>
              <a:rPr lang="en-US" altLang="en-US" sz="1600" dirty="0">
                <a:latin typeface="Calibri" pitchFamily="34" charset="0"/>
                <a:cs typeface="Arial" charset="0"/>
              </a:rPr>
              <a:t>     		</a:t>
            </a:r>
            <a:r>
              <a:rPr lang="en-US" altLang="en-US" sz="1600" b="1" dirty="0">
                <a:latin typeface="Calibri" pitchFamily="34" charset="0"/>
                <a:cs typeface="Arial" charset="0"/>
              </a:rPr>
              <a:t>	      </a:t>
            </a:r>
            <a:r>
              <a:rPr lang="en-US" altLang="en-US" sz="1600" b="1" dirty="0" smtClean="0">
                <a:latin typeface="Calibri" pitchFamily="34" charset="0"/>
                <a:cs typeface="Arial" charset="0"/>
              </a:rPr>
              <a:t>+</a:t>
            </a:r>
            <a:r>
              <a:rPr lang="en-US" altLang="en-US" sz="1600" dirty="0">
                <a:latin typeface="Calibri" pitchFamily="34" charset="0"/>
                <a:cs typeface="Arial" charset="0"/>
              </a:rPr>
              <a:t> </a:t>
            </a:r>
            <a:r>
              <a:rPr lang="en-US" altLang="en-US" sz="1600" dirty="0" smtClean="0">
                <a:latin typeface="Calibri" pitchFamily="34" charset="0"/>
                <a:cs typeface="Arial" charset="0"/>
              </a:rPr>
              <a:t>        </a:t>
            </a:r>
            <a:r>
              <a:rPr lang="en-US" altLang="en-US" sz="1600" b="1" dirty="0" smtClean="0">
                <a:solidFill>
                  <a:srgbClr val="92D050"/>
                </a:solidFill>
                <a:latin typeface="Calibri" pitchFamily="34" charset="0"/>
                <a:cs typeface="Arial" charset="0"/>
              </a:rPr>
              <a:t>desired </a:t>
            </a:r>
            <a:r>
              <a:rPr lang="en-US" altLang="en-US" sz="1600" dirty="0" smtClean="0">
                <a:latin typeface="Calibri" pitchFamily="34" charset="0"/>
                <a:cs typeface="Arial" charset="0"/>
              </a:rPr>
              <a:t>        </a:t>
            </a:r>
            <a:r>
              <a:rPr lang="en-US" altLang="en-US" sz="1600" dirty="0">
                <a:latin typeface="Calibri" pitchFamily="34" charset="0"/>
                <a:cs typeface="Arial" charset="0"/>
              </a:rPr>
              <a:t> </a:t>
            </a:r>
            <a:r>
              <a:rPr lang="en-US" altLang="en-US" sz="1600" dirty="0" smtClean="0">
                <a:latin typeface="Calibri" pitchFamily="34" charset="0"/>
                <a:cs typeface="Arial" charset="0"/>
              </a:rPr>
              <a:t>    </a:t>
            </a:r>
            <a:r>
              <a:rPr lang="en-US" altLang="en-US" sz="1600" b="1" dirty="0" smtClean="0">
                <a:solidFill>
                  <a:srgbClr val="C00000"/>
                </a:solidFill>
                <a:latin typeface="Calibri" pitchFamily="34" charset="0"/>
                <a:cs typeface="Arial" charset="0"/>
              </a:rPr>
              <a:t>&lt;</a:t>
            </a:r>
            <a:r>
              <a:rPr lang="en-US" altLang="en-US" sz="1600" b="1" dirty="0">
                <a:solidFill>
                  <a:srgbClr val="C00000"/>
                </a:solidFill>
                <a:latin typeface="Calibri" pitchFamily="34" charset="0"/>
                <a:cs typeface="Arial" charset="0"/>
              </a:rPr>
              <a:t>desired</a:t>
            </a:r>
          </a:p>
          <a:p>
            <a:pPr eaLnBrk="1" hangingPunct="1"/>
            <a:r>
              <a:rPr lang="en-US" altLang="en-US" sz="1350" b="1" dirty="0">
                <a:latin typeface="Arial" panose="020B0604020202020204" pitchFamily="34" charset="0"/>
                <a:cs typeface="Arial" panose="020B0604020202020204" pitchFamily="34" charset="0"/>
              </a:rPr>
              <a:t>	        SUPPORT</a:t>
            </a:r>
          </a:p>
          <a:p>
            <a:pPr eaLnBrk="1" hangingPunct="1"/>
            <a:r>
              <a:rPr lang="en-US" altLang="en-US" sz="1350" dirty="0">
                <a:latin typeface="Calibri" pitchFamily="34" charset="0"/>
                <a:cs typeface="Arial" charset="0"/>
              </a:rPr>
              <a:t>		</a:t>
            </a:r>
            <a:r>
              <a:rPr lang="en-US" altLang="en-US" sz="1350" b="1" dirty="0">
                <a:latin typeface="Calibri" pitchFamily="34" charset="0"/>
                <a:cs typeface="Arial" charset="0"/>
              </a:rPr>
              <a:t>	      </a:t>
            </a:r>
            <a:r>
              <a:rPr lang="en-US" altLang="en-US" sz="2400" b="1" dirty="0" smtClean="0">
                <a:latin typeface="Calibri" pitchFamily="34" charset="0"/>
                <a:cs typeface="Arial" charset="0"/>
              </a:rPr>
              <a:t>-</a:t>
            </a:r>
            <a:r>
              <a:rPr lang="en-US" altLang="en-US" sz="1350" dirty="0">
                <a:latin typeface="Calibri" pitchFamily="34" charset="0"/>
                <a:cs typeface="Arial" charset="0"/>
              </a:rPr>
              <a:t> </a:t>
            </a:r>
            <a:r>
              <a:rPr lang="en-US" altLang="en-US" sz="1350" dirty="0" smtClean="0">
                <a:latin typeface="Calibri" pitchFamily="34" charset="0"/>
                <a:cs typeface="Arial" charset="0"/>
              </a:rPr>
              <a:t>         </a:t>
            </a:r>
            <a:r>
              <a:rPr lang="en-US" altLang="en-US" sz="1600" b="1" dirty="0" smtClean="0">
                <a:solidFill>
                  <a:srgbClr val="C00000"/>
                </a:solidFill>
                <a:latin typeface="Calibri" pitchFamily="34" charset="0"/>
                <a:cs typeface="Arial" charset="0"/>
              </a:rPr>
              <a:t>&lt;</a:t>
            </a:r>
            <a:r>
              <a:rPr lang="en-US" altLang="en-US" sz="1600" b="1" dirty="0">
                <a:solidFill>
                  <a:srgbClr val="C00000"/>
                </a:solidFill>
                <a:latin typeface="Calibri" pitchFamily="34" charset="0"/>
                <a:cs typeface="Arial" charset="0"/>
              </a:rPr>
              <a:t>desired</a:t>
            </a:r>
            <a:r>
              <a:rPr lang="en-US" altLang="en-US" sz="1350" b="1" dirty="0">
                <a:solidFill>
                  <a:srgbClr val="C00000"/>
                </a:solidFill>
                <a:latin typeface="Calibri" pitchFamily="34" charset="0"/>
                <a:cs typeface="Arial" charset="0"/>
              </a:rPr>
              <a:t>	  </a:t>
            </a:r>
            <a:r>
              <a:rPr lang="en-US" altLang="en-US" sz="1350" b="1" dirty="0" smtClean="0">
                <a:solidFill>
                  <a:srgbClr val="C00000"/>
                </a:solidFill>
                <a:latin typeface="Calibri" pitchFamily="34" charset="0"/>
                <a:cs typeface="Arial" charset="0"/>
              </a:rPr>
              <a:t>    </a:t>
            </a:r>
            <a:r>
              <a:rPr lang="en-US" altLang="en-US" sz="1600" b="1" dirty="0" smtClean="0">
                <a:solidFill>
                  <a:srgbClr val="C00000"/>
                </a:solidFill>
                <a:latin typeface="Calibri" pitchFamily="34" charset="0"/>
                <a:cs typeface="Arial" charset="0"/>
              </a:rPr>
              <a:t>worse</a:t>
            </a:r>
            <a:r>
              <a:rPr lang="en-US" altLang="en-US" sz="1600" dirty="0" smtClean="0">
                <a:solidFill>
                  <a:srgbClr val="C00000"/>
                </a:solidFill>
                <a:latin typeface="Calibri" pitchFamily="34" charset="0"/>
                <a:cs typeface="Arial" charset="0"/>
              </a:rPr>
              <a:t> </a:t>
            </a:r>
            <a:endParaRPr lang="en-US" altLang="en-US" sz="1600" dirty="0">
              <a:solidFill>
                <a:srgbClr val="C00000"/>
              </a:solidFill>
              <a:latin typeface="Calibri" pitchFamily="34" charset="0"/>
              <a:cs typeface="Arial" charset="0"/>
            </a:endParaRPr>
          </a:p>
        </p:txBody>
      </p:sp>
      <p:sp>
        <p:nvSpPr>
          <p:cNvPr id="100355" name="Line 4"/>
          <p:cNvSpPr>
            <a:spLocks noChangeShapeType="1"/>
          </p:cNvSpPr>
          <p:nvPr/>
        </p:nvSpPr>
        <p:spPr bwMode="auto">
          <a:xfrm>
            <a:off x="2793206" y="2343150"/>
            <a:ext cx="4629150" cy="0"/>
          </a:xfrm>
          <a:prstGeom prst="line">
            <a:avLst/>
          </a:prstGeom>
          <a:noFill/>
          <a:ln w="57150">
            <a:solidFill>
              <a:srgbClr val="C000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00356" name="Line 5"/>
          <p:cNvSpPr>
            <a:spLocks noChangeShapeType="1"/>
          </p:cNvSpPr>
          <p:nvPr/>
        </p:nvSpPr>
        <p:spPr bwMode="auto">
          <a:xfrm>
            <a:off x="3693319" y="2000250"/>
            <a:ext cx="0" cy="2400300"/>
          </a:xfrm>
          <a:prstGeom prst="line">
            <a:avLst/>
          </a:prstGeom>
          <a:noFill/>
          <a:ln w="57150">
            <a:solidFill>
              <a:srgbClr val="C000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00357" name="Oval 7"/>
          <p:cNvSpPr>
            <a:spLocks noChangeArrowheads="1"/>
          </p:cNvSpPr>
          <p:nvPr/>
        </p:nvSpPr>
        <p:spPr bwMode="auto">
          <a:xfrm>
            <a:off x="4267200" y="2628900"/>
            <a:ext cx="1157288" cy="571500"/>
          </a:xfrm>
          <a:prstGeom prst="ellipse">
            <a:avLst/>
          </a:prstGeom>
          <a:noFill/>
          <a:ln w="5715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altLang="en-US" sz="1350">
              <a:cs typeface="Arial" charset="0"/>
            </a:endParaRPr>
          </a:p>
        </p:txBody>
      </p:sp>
      <p:sp>
        <p:nvSpPr>
          <p:cNvPr id="100358" name="Title 1"/>
          <p:cNvSpPr txBox="1">
            <a:spLocks/>
          </p:cNvSpPr>
          <p:nvPr/>
        </p:nvSpPr>
        <p:spPr bwMode="auto">
          <a:xfrm>
            <a:off x="2000251" y="57150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2800" dirty="0" smtClean="0">
                <a:solidFill>
                  <a:srgbClr val="002D73"/>
                </a:solidFill>
                <a:latin typeface="Arial" panose="020B0604020202020204" pitchFamily="34" charset="0"/>
                <a:cs typeface="Arial" panose="020B0604020202020204" pitchFamily="34" charset="0"/>
              </a:rPr>
              <a:t>3 - Parent Session </a:t>
            </a:r>
            <a:endParaRPr lang="en-US" altLang="en-US" sz="2800"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7171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4294967295"/>
          </p:nvPr>
        </p:nvSpPr>
        <p:spPr>
          <a:xfrm>
            <a:off x="1282303" y="1143000"/>
            <a:ext cx="6490097" cy="3514725"/>
          </a:xfrm>
          <a:prstGeom prst="rect">
            <a:avLst/>
          </a:prstGeom>
        </p:spPr>
        <p:txBody>
          <a:bodyPr/>
          <a:lstStyle/>
          <a:p>
            <a:pPr>
              <a:buSzPct val="100000"/>
              <a:buNone/>
              <a:defRPr/>
            </a:pPr>
            <a:r>
              <a:rPr lang="en-US" altLang="en-US" sz="1800" dirty="0">
                <a:solidFill>
                  <a:srgbClr val="C00000"/>
                </a:solidFill>
              </a:rPr>
              <a:t>Step 2</a:t>
            </a:r>
            <a:r>
              <a:rPr lang="en-US" altLang="en-US" sz="1800" dirty="0">
                <a:solidFill>
                  <a:srgbClr val="FF0000"/>
                </a:solidFill>
              </a:rPr>
              <a:t>  </a:t>
            </a:r>
            <a:r>
              <a:rPr lang="en-US" altLang="en-US" sz="1800" dirty="0">
                <a:solidFill>
                  <a:srgbClr val="4D4D4D"/>
                </a:solidFill>
              </a:rPr>
              <a:t>Administer the </a:t>
            </a:r>
            <a:r>
              <a:rPr lang="en-US" altLang="en-US" sz="1800" i="1" dirty="0">
                <a:solidFill>
                  <a:srgbClr val="4D4D4D"/>
                </a:solidFill>
              </a:rPr>
              <a:t>Parent Worksheet</a:t>
            </a:r>
          </a:p>
          <a:p>
            <a:pPr lvl="1" eaLnBrk="1" hangingPunct="1">
              <a:buClr>
                <a:srgbClr val="C00000"/>
              </a:buClr>
              <a:buFont typeface="Wingdings" panose="05000000000000000000" pitchFamily="2" charset="2"/>
              <a:buChar char="§"/>
              <a:defRPr/>
            </a:pPr>
            <a:r>
              <a:rPr lang="en-US" altLang="en-US" sz="1800" dirty="0">
                <a:solidFill>
                  <a:srgbClr val="4D4D4D"/>
                </a:solidFill>
              </a:rPr>
              <a:t>Guided interview</a:t>
            </a:r>
          </a:p>
          <a:p>
            <a:pPr lvl="1" eaLnBrk="1" hangingPunct="1">
              <a:buClr>
                <a:srgbClr val="C00000"/>
              </a:buClr>
              <a:buFont typeface="Wingdings" panose="05000000000000000000" pitchFamily="2" charset="2"/>
              <a:buChar char="§"/>
              <a:defRPr/>
            </a:pPr>
            <a:r>
              <a:rPr lang="en-US" altLang="en-US" sz="1800" dirty="0">
                <a:solidFill>
                  <a:srgbClr val="4D4D4D"/>
                </a:solidFill>
              </a:rPr>
              <a:t>This highlights the parent-child relationship</a:t>
            </a:r>
          </a:p>
          <a:p>
            <a:pPr lvl="1" eaLnBrk="1" hangingPunct="1">
              <a:buClr>
                <a:srgbClr val="C00000"/>
              </a:buClr>
              <a:buFont typeface="Wingdings" panose="05000000000000000000" pitchFamily="2" charset="2"/>
              <a:buChar char="§"/>
              <a:defRPr/>
            </a:pPr>
            <a:r>
              <a:rPr lang="en-US" altLang="en-US" sz="1800" dirty="0">
                <a:solidFill>
                  <a:srgbClr val="4D4D4D"/>
                </a:solidFill>
              </a:rPr>
              <a:t>These questions will help us discuss how you can help encourage and support your son/daughter’s goals.</a:t>
            </a:r>
          </a:p>
          <a:p>
            <a:pPr lvl="1">
              <a:buClr>
                <a:srgbClr val="C00000"/>
              </a:buClr>
              <a:buFont typeface="Wingdings" panose="05000000000000000000" pitchFamily="2" charset="2"/>
              <a:buChar char="§"/>
              <a:defRPr/>
            </a:pPr>
            <a:r>
              <a:rPr lang="en-US" altLang="en-US" sz="1800" dirty="0">
                <a:solidFill>
                  <a:srgbClr val="4D4D4D"/>
                </a:solidFill>
              </a:rPr>
              <a:t>Focus on….</a:t>
            </a:r>
          </a:p>
          <a:p>
            <a:pPr lvl="2">
              <a:buClr>
                <a:srgbClr val="C00000"/>
              </a:buClr>
              <a:defRPr/>
            </a:pPr>
            <a:r>
              <a:rPr lang="en-US" altLang="en-US" sz="1800" dirty="0">
                <a:solidFill>
                  <a:srgbClr val="4D4D4D"/>
                </a:solidFill>
              </a:rPr>
              <a:t>What is the family like?</a:t>
            </a:r>
          </a:p>
          <a:p>
            <a:pPr lvl="2">
              <a:buClr>
                <a:srgbClr val="C00000"/>
              </a:buClr>
              <a:defRPr/>
            </a:pPr>
            <a:r>
              <a:rPr lang="en-US" altLang="en-US" sz="1800" dirty="0">
                <a:solidFill>
                  <a:srgbClr val="4D4D4D"/>
                </a:solidFill>
              </a:rPr>
              <a:t>How do you get along with him/her?</a:t>
            </a:r>
          </a:p>
          <a:p>
            <a:pPr lvl="2">
              <a:buClr>
                <a:srgbClr val="C00000"/>
              </a:buClr>
              <a:defRPr/>
            </a:pPr>
            <a:r>
              <a:rPr lang="en-US" altLang="en-US" sz="1800" dirty="0">
                <a:solidFill>
                  <a:srgbClr val="4D4D4D"/>
                </a:solidFill>
              </a:rPr>
              <a:t>What do you think may have contributed to your son/daughter’s drug use?</a:t>
            </a:r>
          </a:p>
        </p:txBody>
      </p:sp>
      <p:sp>
        <p:nvSpPr>
          <p:cNvPr id="102403" name="Title 1"/>
          <p:cNvSpPr txBox="1">
            <a:spLocks/>
          </p:cNvSpPr>
          <p:nvPr/>
        </p:nvSpPr>
        <p:spPr bwMode="auto">
          <a:xfrm>
            <a:off x="1943101" y="57150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b="1" dirty="0">
                <a:solidFill>
                  <a:srgbClr val="002D73"/>
                </a:solidFill>
                <a:latin typeface="Arial" panose="020B0604020202020204" pitchFamily="34" charset="0"/>
                <a:cs typeface="Arial" panose="020B0604020202020204" pitchFamily="34" charset="0"/>
              </a:rPr>
              <a:t>Session 3-Parent  </a:t>
            </a:r>
          </a:p>
        </p:txBody>
      </p:sp>
    </p:spTree>
    <p:extLst>
      <p:ext uri="{BB962C8B-B14F-4D97-AF65-F5344CB8AC3E}">
        <p14:creationId xmlns:p14="http://schemas.microsoft.com/office/powerpoint/2010/main" val="26370680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bwMode="auto">
          <a:xfrm>
            <a:off x="381000" y="342900"/>
            <a:ext cx="8229600" cy="742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2800" b="1" dirty="0">
                <a:solidFill>
                  <a:srgbClr val="002D73"/>
                </a:solidFill>
                <a:latin typeface="Arial" panose="020B0604020202020204" pitchFamily="34" charset="0"/>
                <a:cs typeface="Arial" panose="020B0604020202020204" pitchFamily="34" charset="0"/>
              </a:rPr>
              <a:t>Session 3-Parent</a:t>
            </a:r>
            <a:br>
              <a:rPr lang="en-US" altLang="en-US" sz="2800" b="1" dirty="0">
                <a:solidFill>
                  <a:srgbClr val="002D73"/>
                </a:solidFill>
                <a:latin typeface="Arial" panose="020B0604020202020204" pitchFamily="34" charset="0"/>
                <a:cs typeface="Arial" panose="020B0604020202020204" pitchFamily="34" charset="0"/>
              </a:rPr>
            </a:br>
            <a:r>
              <a:rPr lang="en-US" altLang="en-US" sz="2800" b="1" dirty="0">
                <a:solidFill>
                  <a:srgbClr val="002D73"/>
                </a:solidFill>
                <a:latin typeface="Arial" panose="020B0604020202020204" pitchFamily="34" charset="0"/>
                <a:cs typeface="Arial" panose="020B0604020202020204" pitchFamily="34" charset="0"/>
              </a:rPr>
              <a:t>Talking to Kids About Alcohol and Other Drugs </a:t>
            </a:r>
          </a:p>
        </p:txBody>
      </p:sp>
      <p:sp>
        <p:nvSpPr>
          <p:cNvPr id="99331" name="Content Placeholder 2"/>
          <p:cNvSpPr>
            <a:spLocks noGrp="1"/>
          </p:cNvSpPr>
          <p:nvPr>
            <p:ph idx="4294967295"/>
          </p:nvPr>
        </p:nvSpPr>
        <p:spPr>
          <a:xfrm>
            <a:off x="1428750" y="1371600"/>
            <a:ext cx="6493669" cy="3714750"/>
          </a:xfrm>
          <a:prstGeom prst="rect">
            <a:avLst/>
          </a:prstGeom>
        </p:spPr>
        <p:txBody>
          <a:bodyPr/>
          <a:lstStyle/>
          <a:p>
            <a:pPr>
              <a:buSzPct val="100000"/>
              <a:buNone/>
              <a:defRPr/>
            </a:pPr>
            <a:r>
              <a:rPr lang="en-US" altLang="en-US" sz="2400" dirty="0">
                <a:solidFill>
                  <a:srgbClr val="002D73"/>
                </a:solidFill>
              </a:rPr>
              <a:t>Step 3  Administer the Six Steps </a:t>
            </a:r>
            <a:r>
              <a:rPr lang="en-US" altLang="en-US" sz="2400" i="1" dirty="0" smtClean="0">
                <a:solidFill>
                  <a:srgbClr val="002D73"/>
                </a:solidFill>
              </a:rPr>
              <a:t>Worksheet</a:t>
            </a:r>
          </a:p>
          <a:p>
            <a:pPr>
              <a:buSzPct val="100000"/>
              <a:buNone/>
              <a:defRPr/>
            </a:pPr>
            <a:endParaRPr lang="en-US" altLang="en-US" sz="1800" i="1" dirty="0">
              <a:solidFill>
                <a:srgbClr val="002D73"/>
              </a:solidFill>
            </a:endParaRPr>
          </a:p>
          <a:p>
            <a:pPr>
              <a:buSzPct val="100000"/>
              <a:buNone/>
              <a:defRPr/>
            </a:pPr>
            <a:r>
              <a:rPr lang="en-US" sz="1800" dirty="0">
                <a:solidFill>
                  <a:srgbClr val="002D73"/>
                </a:solidFill>
              </a:rPr>
              <a:t>Step 1 — </a:t>
            </a:r>
            <a:r>
              <a:rPr lang="en-US" sz="1800" i="1" dirty="0">
                <a:solidFill>
                  <a:srgbClr val="002D73"/>
                </a:solidFill>
              </a:rPr>
              <a:t>“I care</a:t>
            </a:r>
            <a:r>
              <a:rPr lang="en-US" sz="1800" i="1" dirty="0" smtClean="0">
                <a:solidFill>
                  <a:srgbClr val="002D73"/>
                </a:solidFill>
              </a:rPr>
              <a:t>”</a:t>
            </a:r>
            <a:endParaRPr lang="en-US" sz="1800" i="1" dirty="0">
              <a:solidFill>
                <a:srgbClr val="002D73"/>
              </a:solidFill>
            </a:endParaRPr>
          </a:p>
          <a:p>
            <a:pPr>
              <a:buSzPct val="100000"/>
              <a:buNone/>
              <a:defRPr/>
            </a:pPr>
            <a:r>
              <a:rPr lang="en-US" sz="1800" dirty="0">
                <a:solidFill>
                  <a:srgbClr val="002D73"/>
                </a:solidFill>
              </a:rPr>
              <a:t>Step 2 — </a:t>
            </a:r>
            <a:r>
              <a:rPr lang="en-US" sz="1800" i="1" dirty="0">
                <a:solidFill>
                  <a:srgbClr val="002D73"/>
                </a:solidFill>
              </a:rPr>
              <a:t>“I see</a:t>
            </a:r>
            <a:r>
              <a:rPr lang="en-US" sz="1800" i="1" dirty="0" smtClean="0">
                <a:solidFill>
                  <a:srgbClr val="002D73"/>
                </a:solidFill>
              </a:rPr>
              <a:t>”</a:t>
            </a:r>
            <a:endParaRPr lang="en-US" sz="1800" i="1" dirty="0">
              <a:solidFill>
                <a:srgbClr val="002D73"/>
              </a:solidFill>
            </a:endParaRPr>
          </a:p>
          <a:p>
            <a:pPr>
              <a:buSzPct val="100000"/>
              <a:buNone/>
              <a:defRPr/>
            </a:pPr>
            <a:r>
              <a:rPr lang="en-US" sz="1800" dirty="0">
                <a:solidFill>
                  <a:srgbClr val="002D73"/>
                </a:solidFill>
              </a:rPr>
              <a:t>Step 3 — </a:t>
            </a:r>
            <a:r>
              <a:rPr lang="en-US" sz="1800" i="1" dirty="0">
                <a:solidFill>
                  <a:srgbClr val="002D73"/>
                </a:solidFill>
              </a:rPr>
              <a:t>“I feel</a:t>
            </a:r>
            <a:r>
              <a:rPr lang="en-US" sz="1800" i="1" dirty="0" smtClean="0">
                <a:solidFill>
                  <a:srgbClr val="002D73"/>
                </a:solidFill>
              </a:rPr>
              <a:t>”</a:t>
            </a:r>
            <a:endParaRPr lang="en-US" sz="1800" i="1" dirty="0">
              <a:solidFill>
                <a:srgbClr val="002D73"/>
              </a:solidFill>
            </a:endParaRPr>
          </a:p>
          <a:p>
            <a:pPr>
              <a:buSzPct val="100000"/>
              <a:buNone/>
              <a:defRPr/>
            </a:pPr>
            <a:r>
              <a:rPr lang="en-US" sz="1800" dirty="0">
                <a:solidFill>
                  <a:srgbClr val="002D73"/>
                </a:solidFill>
              </a:rPr>
              <a:t>Step 4 — </a:t>
            </a:r>
            <a:r>
              <a:rPr lang="en-US" sz="1800" i="1" dirty="0" smtClean="0">
                <a:solidFill>
                  <a:srgbClr val="002D73"/>
                </a:solidFill>
              </a:rPr>
              <a:t>Listen</a:t>
            </a:r>
            <a:endParaRPr lang="en-US" sz="1800" i="1" dirty="0">
              <a:solidFill>
                <a:srgbClr val="002D73"/>
              </a:solidFill>
            </a:endParaRPr>
          </a:p>
          <a:p>
            <a:pPr>
              <a:buSzPct val="100000"/>
              <a:buNone/>
              <a:defRPr/>
            </a:pPr>
            <a:r>
              <a:rPr lang="en-US" sz="1800" dirty="0">
                <a:solidFill>
                  <a:srgbClr val="002D73"/>
                </a:solidFill>
              </a:rPr>
              <a:t>Step 5 — </a:t>
            </a:r>
            <a:r>
              <a:rPr lang="en-US" sz="1800" i="1" dirty="0">
                <a:solidFill>
                  <a:srgbClr val="002D73"/>
                </a:solidFill>
              </a:rPr>
              <a:t>“I want</a:t>
            </a:r>
            <a:r>
              <a:rPr lang="en-US" sz="1800" i="1" dirty="0" smtClean="0">
                <a:solidFill>
                  <a:srgbClr val="002D73"/>
                </a:solidFill>
              </a:rPr>
              <a:t>”</a:t>
            </a:r>
            <a:endParaRPr lang="en-US" sz="1800" i="1" dirty="0">
              <a:solidFill>
                <a:srgbClr val="002D73"/>
              </a:solidFill>
            </a:endParaRPr>
          </a:p>
          <a:p>
            <a:pPr>
              <a:buSzPct val="100000"/>
              <a:buNone/>
              <a:defRPr/>
            </a:pPr>
            <a:r>
              <a:rPr lang="en-US" sz="1800" dirty="0">
                <a:solidFill>
                  <a:srgbClr val="002D73"/>
                </a:solidFill>
              </a:rPr>
              <a:t>Step 6 — </a:t>
            </a:r>
            <a:r>
              <a:rPr lang="en-US" sz="1800" i="1" dirty="0">
                <a:solidFill>
                  <a:srgbClr val="002D73"/>
                </a:solidFill>
              </a:rPr>
              <a:t>“I will”</a:t>
            </a:r>
            <a:endParaRPr lang="en-US" altLang="en-US" sz="1800" i="1" dirty="0">
              <a:solidFill>
                <a:srgbClr val="002D73"/>
              </a:solidFill>
            </a:endParaRPr>
          </a:p>
        </p:txBody>
      </p:sp>
    </p:spTree>
    <p:extLst>
      <p:ext uri="{BB962C8B-B14F-4D97-AF65-F5344CB8AC3E}">
        <p14:creationId xmlns:p14="http://schemas.microsoft.com/office/powerpoint/2010/main" val="18994363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4294967295"/>
          </p:nvPr>
        </p:nvSpPr>
        <p:spPr>
          <a:xfrm>
            <a:off x="457200" y="1814513"/>
            <a:ext cx="5372100" cy="3200400"/>
          </a:xfrm>
          <a:prstGeom prst="rect">
            <a:avLst/>
          </a:prstGeom>
        </p:spPr>
        <p:txBody>
          <a:bodyPr/>
          <a:lstStyle/>
          <a:p>
            <a:pPr>
              <a:buSzPct val="100000"/>
              <a:buNone/>
            </a:pPr>
            <a:r>
              <a:rPr lang="en-US" altLang="en-US" sz="1950" dirty="0">
                <a:solidFill>
                  <a:srgbClr val="002D73"/>
                </a:solidFill>
              </a:rPr>
              <a:t>Step 5  Administer (or review) the </a:t>
            </a:r>
            <a:r>
              <a:rPr lang="en-US" altLang="en-US" sz="1950" i="1" dirty="0">
                <a:solidFill>
                  <a:srgbClr val="002D73"/>
                </a:solidFill>
              </a:rPr>
              <a:t>Parent Questionnaire</a:t>
            </a:r>
            <a:r>
              <a:rPr lang="en-US" altLang="en-US" sz="1950" u="sng" dirty="0">
                <a:solidFill>
                  <a:srgbClr val="002D73"/>
                </a:solidFill>
              </a:rPr>
              <a:t> </a:t>
            </a:r>
            <a:r>
              <a:rPr lang="en-US" altLang="en-US" sz="1950" dirty="0">
                <a:solidFill>
                  <a:srgbClr val="002D73"/>
                </a:solidFill>
              </a:rPr>
              <a:t> </a:t>
            </a:r>
            <a:endParaRPr lang="en-US" altLang="en-US" sz="1950" u="sng" dirty="0">
              <a:solidFill>
                <a:srgbClr val="002D73"/>
              </a:solidFill>
            </a:endParaRPr>
          </a:p>
          <a:p>
            <a:pPr lvl="1" eaLnBrk="1" hangingPunct="1">
              <a:buClr>
                <a:srgbClr val="C00000"/>
              </a:buClr>
              <a:buSzTx/>
              <a:buFont typeface="Wingdings" panose="05000000000000000000" pitchFamily="2" charset="2"/>
              <a:buChar char="§"/>
            </a:pPr>
            <a:r>
              <a:rPr lang="en-US" altLang="en-US" sz="1950" dirty="0">
                <a:solidFill>
                  <a:srgbClr val="002D73"/>
                </a:solidFill>
              </a:rPr>
              <a:t>This measures their readiness to </a:t>
            </a:r>
            <a:endParaRPr lang="en-US" altLang="en-US" sz="1950" dirty="0" smtClean="0">
              <a:solidFill>
                <a:srgbClr val="002D73"/>
              </a:solidFill>
            </a:endParaRPr>
          </a:p>
          <a:p>
            <a:pPr marL="457200" lvl="1" indent="0" eaLnBrk="1" hangingPunct="1">
              <a:buClr>
                <a:srgbClr val="C00000"/>
              </a:buClr>
              <a:buSzTx/>
              <a:buNone/>
            </a:pPr>
            <a:r>
              <a:rPr lang="en-US" altLang="en-US" sz="1950" dirty="0" smtClean="0">
                <a:solidFill>
                  <a:srgbClr val="002D73"/>
                </a:solidFill>
              </a:rPr>
              <a:t>help </a:t>
            </a:r>
            <a:r>
              <a:rPr lang="en-US" altLang="en-US" sz="1950" dirty="0">
                <a:solidFill>
                  <a:srgbClr val="002D73"/>
                </a:solidFill>
              </a:rPr>
              <a:t>their child change </a:t>
            </a:r>
          </a:p>
          <a:p>
            <a:pPr lvl="1" eaLnBrk="1" hangingPunct="1">
              <a:buClr>
                <a:srgbClr val="C00000"/>
              </a:buClr>
              <a:buSzTx/>
              <a:buFont typeface="Wingdings" panose="05000000000000000000" pitchFamily="2" charset="2"/>
              <a:buChar char="§"/>
            </a:pPr>
            <a:r>
              <a:rPr lang="en-US" altLang="en-US" sz="1950" dirty="0">
                <a:solidFill>
                  <a:srgbClr val="002D73"/>
                </a:solidFill>
              </a:rPr>
              <a:t>No need to score it; review their answers to items.</a:t>
            </a:r>
          </a:p>
          <a:p>
            <a:pPr lvl="2" eaLnBrk="1" hangingPunct="1">
              <a:buClr>
                <a:srgbClr val="C00000"/>
              </a:buClr>
            </a:pPr>
            <a:r>
              <a:rPr lang="en-US" altLang="en-US" sz="1950" dirty="0">
                <a:solidFill>
                  <a:srgbClr val="002D73"/>
                </a:solidFill>
              </a:rPr>
              <a:t>Focus on select items</a:t>
            </a:r>
          </a:p>
          <a:p>
            <a:pPr lvl="3" eaLnBrk="1" hangingPunct="1">
              <a:buClr>
                <a:srgbClr val="C00000"/>
              </a:buClr>
            </a:pPr>
            <a:r>
              <a:rPr lang="en-US" altLang="en-US" sz="1950" dirty="0">
                <a:solidFill>
                  <a:srgbClr val="002D73"/>
                </a:solidFill>
              </a:rPr>
              <a:t> example: items 5, 7 and 10.</a:t>
            </a:r>
          </a:p>
          <a:p>
            <a:endParaRPr lang="en-US" altLang="en-US" sz="1950" dirty="0">
              <a:solidFill>
                <a:srgbClr val="4D4D4D"/>
              </a:solidFill>
            </a:endParaRPr>
          </a:p>
        </p:txBody>
      </p:sp>
      <p:sp>
        <p:nvSpPr>
          <p:cNvPr id="105475" name="Title 1"/>
          <p:cNvSpPr txBox="1">
            <a:spLocks/>
          </p:cNvSpPr>
          <p:nvPr/>
        </p:nvSpPr>
        <p:spPr bwMode="auto">
          <a:xfrm>
            <a:off x="1943101" y="57150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b="1" dirty="0">
                <a:solidFill>
                  <a:srgbClr val="002D73"/>
                </a:solidFill>
                <a:latin typeface="Arial" panose="020B0604020202020204" pitchFamily="34" charset="0"/>
                <a:cs typeface="Arial" panose="020B0604020202020204" pitchFamily="34" charset="0"/>
              </a:rPr>
              <a:t>Session 3-Parent  </a:t>
            </a:r>
          </a:p>
        </p:txBody>
      </p:sp>
      <p:sp>
        <p:nvSpPr>
          <p:cNvPr id="105476" name="Title 1"/>
          <p:cNvSpPr txBox="1">
            <a:spLocks/>
          </p:cNvSpPr>
          <p:nvPr/>
        </p:nvSpPr>
        <p:spPr bwMode="auto">
          <a:xfrm>
            <a:off x="4914901" y="97155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endParaRPr lang="en-US" altLang="en-US" sz="1200" dirty="0">
              <a:latin typeface="Calibri" pitchFamily="34" charset="0"/>
              <a:cs typeface="Arial" charset="0"/>
            </a:endParaRPr>
          </a:p>
        </p:txBody>
      </p:sp>
      <p:pic>
        <p:nvPicPr>
          <p:cNvPr id="105477" name="Picture 2" descr="6568E0A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1657350"/>
            <a:ext cx="27717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8" name="Rectangle 1"/>
          <p:cNvSpPr>
            <a:spLocks noChangeArrowheads="1"/>
          </p:cNvSpPr>
          <p:nvPr/>
        </p:nvSpPr>
        <p:spPr bwMode="auto">
          <a:xfrm>
            <a:off x="5943600" y="3143250"/>
            <a:ext cx="2057400" cy="114300"/>
          </a:xfrm>
          <a:prstGeom prst="rect">
            <a:avLst/>
          </a:prstGeom>
          <a:noFill/>
          <a:ln w="6350" algn="ctr">
            <a:solidFill>
              <a:srgbClr val="C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endParaRPr lang="en-US" altLang="en-US" sz="1350">
              <a:cs typeface="Arial" charset="0"/>
            </a:endParaRPr>
          </a:p>
        </p:txBody>
      </p:sp>
      <p:sp>
        <p:nvSpPr>
          <p:cNvPr id="105479" name="Rectangle 9"/>
          <p:cNvSpPr>
            <a:spLocks noChangeArrowheads="1"/>
          </p:cNvSpPr>
          <p:nvPr/>
        </p:nvSpPr>
        <p:spPr bwMode="auto">
          <a:xfrm>
            <a:off x="5993606" y="3371850"/>
            <a:ext cx="2057400" cy="114300"/>
          </a:xfrm>
          <a:prstGeom prst="rect">
            <a:avLst/>
          </a:prstGeom>
          <a:noFill/>
          <a:ln w="6350" algn="ctr">
            <a:solidFill>
              <a:srgbClr val="C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endParaRPr lang="en-US" altLang="en-US" sz="1350">
              <a:cs typeface="Arial" charset="0"/>
            </a:endParaRPr>
          </a:p>
        </p:txBody>
      </p:sp>
      <p:sp>
        <p:nvSpPr>
          <p:cNvPr id="105480" name="Rectangle 10"/>
          <p:cNvSpPr>
            <a:spLocks noChangeArrowheads="1"/>
          </p:cNvSpPr>
          <p:nvPr/>
        </p:nvSpPr>
        <p:spPr bwMode="auto">
          <a:xfrm>
            <a:off x="5940029" y="3771900"/>
            <a:ext cx="2057400" cy="114300"/>
          </a:xfrm>
          <a:prstGeom prst="rect">
            <a:avLst/>
          </a:prstGeom>
          <a:noFill/>
          <a:ln w="6350" algn="ctr">
            <a:solidFill>
              <a:srgbClr val="C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eaLnBrk="1" hangingPunct="1"/>
            <a:endParaRPr lang="en-US" altLang="en-US" sz="1350">
              <a:cs typeface="Arial" charset="0"/>
            </a:endParaRPr>
          </a:p>
        </p:txBody>
      </p:sp>
    </p:spTree>
    <p:extLst>
      <p:ext uri="{BB962C8B-B14F-4D97-AF65-F5344CB8AC3E}">
        <p14:creationId xmlns:p14="http://schemas.microsoft.com/office/powerpoint/2010/main" val="10412473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4294967295"/>
          </p:nvPr>
        </p:nvSpPr>
        <p:spPr>
          <a:xfrm>
            <a:off x="1200150" y="1276350"/>
            <a:ext cx="6493669" cy="3200400"/>
          </a:xfrm>
          <a:prstGeom prst="rect">
            <a:avLst/>
          </a:prstGeom>
        </p:spPr>
        <p:txBody>
          <a:bodyPr/>
          <a:lstStyle/>
          <a:p>
            <a:pPr>
              <a:buSzPct val="100000"/>
              <a:buNone/>
            </a:pPr>
            <a:r>
              <a:rPr lang="en-US" altLang="en-US" sz="2100" dirty="0">
                <a:solidFill>
                  <a:srgbClr val="002D73"/>
                </a:solidFill>
              </a:rPr>
              <a:t>Step 7  Closure and Combined Session </a:t>
            </a:r>
          </a:p>
          <a:p>
            <a:pPr lvl="1" eaLnBrk="1" hangingPunct="1">
              <a:buClr>
                <a:srgbClr val="C00000"/>
              </a:buClr>
              <a:buSzTx/>
              <a:buFont typeface="Wingdings" panose="05000000000000000000" pitchFamily="2" charset="2"/>
              <a:buChar char="§"/>
            </a:pPr>
            <a:r>
              <a:rPr lang="en-US" altLang="en-US" sz="2100" dirty="0">
                <a:solidFill>
                  <a:srgbClr val="002D73"/>
                </a:solidFill>
              </a:rPr>
              <a:t>Bring the adolescent into the parent session</a:t>
            </a:r>
          </a:p>
          <a:p>
            <a:pPr lvl="2" eaLnBrk="1" hangingPunct="1">
              <a:buClr>
                <a:srgbClr val="C00000"/>
              </a:buClr>
            </a:pPr>
            <a:r>
              <a:rPr lang="en-US" altLang="en-US" sz="2100" dirty="0">
                <a:solidFill>
                  <a:srgbClr val="002D73"/>
                </a:solidFill>
              </a:rPr>
              <a:t>Review </a:t>
            </a:r>
            <a:r>
              <a:rPr lang="en-US" altLang="en-US" sz="2100" dirty="0" smtClean="0">
                <a:solidFill>
                  <a:srgbClr val="002D73"/>
                </a:solidFill>
              </a:rPr>
              <a:t>goals </a:t>
            </a:r>
            <a:r>
              <a:rPr lang="en-US" altLang="en-US" sz="2100" dirty="0">
                <a:solidFill>
                  <a:srgbClr val="002D73"/>
                </a:solidFill>
              </a:rPr>
              <a:t>on parent/guardian goals worksheet and role of parents to help</a:t>
            </a:r>
          </a:p>
          <a:p>
            <a:pPr lvl="2" eaLnBrk="1" hangingPunct="1">
              <a:buClr>
                <a:srgbClr val="C00000"/>
              </a:buClr>
            </a:pPr>
            <a:r>
              <a:rPr lang="en-US" altLang="en-US" sz="2100" dirty="0">
                <a:solidFill>
                  <a:srgbClr val="002D73"/>
                </a:solidFill>
              </a:rPr>
              <a:t>Review how each will problem solve if lack of progress</a:t>
            </a:r>
          </a:p>
          <a:p>
            <a:pPr lvl="2" eaLnBrk="1" hangingPunct="1">
              <a:buClr>
                <a:srgbClr val="C00000"/>
              </a:buClr>
            </a:pPr>
            <a:r>
              <a:rPr lang="en-US" altLang="en-US" sz="2100" dirty="0">
                <a:solidFill>
                  <a:srgbClr val="002D73"/>
                </a:solidFill>
              </a:rPr>
              <a:t>Discuss. . . .</a:t>
            </a:r>
          </a:p>
          <a:p>
            <a:pPr lvl="3" eaLnBrk="1" hangingPunct="1">
              <a:buClr>
                <a:srgbClr val="C00000"/>
              </a:buClr>
            </a:pPr>
            <a:r>
              <a:rPr lang="en-US" altLang="en-US" sz="2100" dirty="0">
                <a:solidFill>
                  <a:srgbClr val="002D73"/>
                </a:solidFill>
              </a:rPr>
              <a:t>Booster session?</a:t>
            </a:r>
          </a:p>
          <a:p>
            <a:pPr lvl="3" eaLnBrk="1" hangingPunct="1">
              <a:buClr>
                <a:srgbClr val="C00000"/>
              </a:buClr>
            </a:pPr>
            <a:r>
              <a:rPr lang="en-US" altLang="en-US" sz="2100" dirty="0">
                <a:solidFill>
                  <a:srgbClr val="002D73"/>
                </a:solidFill>
              </a:rPr>
              <a:t>Referral? </a:t>
            </a:r>
          </a:p>
        </p:txBody>
      </p:sp>
      <p:sp>
        <p:nvSpPr>
          <p:cNvPr id="108547" name="Title 1"/>
          <p:cNvSpPr txBox="1">
            <a:spLocks/>
          </p:cNvSpPr>
          <p:nvPr/>
        </p:nvSpPr>
        <p:spPr bwMode="auto">
          <a:xfrm>
            <a:off x="1943101" y="57150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b="1" dirty="0">
                <a:solidFill>
                  <a:srgbClr val="002D73"/>
                </a:solidFill>
                <a:latin typeface="Arial" panose="020B0604020202020204" pitchFamily="34" charset="0"/>
                <a:cs typeface="Arial" panose="020B0604020202020204" pitchFamily="34" charset="0"/>
              </a:rPr>
              <a:t>Session 3-Parent  </a:t>
            </a:r>
          </a:p>
        </p:txBody>
      </p:sp>
    </p:spTree>
    <p:extLst>
      <p:ext uri="{BB962C8B-B14F-4D97-AF65-F5344CB8AC3E}">
        <p14:creationId xmlns:p14="http://schemas.microsoft.com/office/powerpoint/2010/main" val="14143715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4294967295"/>
          </p:nvPr>
        </p:nvSpPr>
        <p:spPr>
          <a:xfrm>
            <a:off x="1143000" y="1581150"/>
            <a:ext cx="7310438" cy="3200400"/>
          </a:xfrm>
          <a:prstGeom prst="rect">
            <a:avLst/>
          </a:prstGeom>
        </p:spPr>
        <p:txBody>
          <a:bodyPr/>
          <a:lstStyle/>
          <a:p>
            <a:pPr marL="0" indent="0">
              <a:buClr>
                <a:srgbClr val="FF0000"/>
              </a:buClr>
              <a:buSzPct val="140000"/>
              <a:buNone/>
            </a:pPr>
            <a:r>
              <a:rPr lang="en-US" altLang="en-US" sz="2100" dirty="0"/>
              <a:t>Consider a “Booster” Session (in 1-3 </a:t>
            </a:r>
            <a:r>
              <a:rPr lang="en-US" altLang="en-US" sz="2100" dirty="0" smtClean="0"/>
              <a:t>months or sooner)</a:t>
            </a:r>
          </a:p>
          <a:p>
            <a:pPr marL="0" indent="0">
              <a:buClr>
                <a:srgbClr val="FF0000"/>
              </a:buClr>
              <a:buSzPct val="140000"/>
              <a:buNone/>
            </a:pPr>
            <a:endParaRPr lang="en-US" altLang="en-US" sz="2100" dirty="0"/>
          </a:p>
          <a:p>
            <a:pPr lvl="1" eaLnBrk="1" hangingPunct="1">
              <a:buClr>
                <a:srgbClr val="C00000"/>
              </a:buClr>
              <a:buSzPct val="100000"/>
              <a:buFont typeface="Wingdings" panose="05000000000000000000" pitchFamily="2" charset="2"/>
              <a:buChar char="§"/>
            </a:pPr>
            <a:r>
              <a:rPr lang="en-US" altLang="en-US" sz="2100" dirty="0"/>
              <a:t>Revisit Pros and Cons Exercise</a:t>
            </a:r>
          </a:p>
          <a:p>
            <a:pPr lvl="1" eaLnBrk="1" hangingPunct="1">
              <a:buClr>
                <a:srgbClr val="C00000"/>
              </a:buClr>
              <a:buSzPct val="100000"/>
              <a:buFont typeface="Wingdings" panose="05000000000000000000" pitchFamily="2" charset="2"/>
              <a:buChar char="§"/>
            </a:pPr>
            <a:r>
              <a:rPr lang="en-US" altLang="en-US" sz="2100" dirty="0"/>
              <a:t>Revisit Readiness to Change </a:t>
            </a:r>
          </a:p>
          <a:p>
            <a:pPr lvl="1" eaLnBrk="1" hangingPunct="1">
              <a:buClr>
                <a:srgbClr val="C00000"/>
              </a:buClr>
              <a:buSzPct val="100000"/>
              <a:buFont typeface="Wingdings" panose="05000000000000000000" pitchFamily="2" charset="2"/>
              <a:buChar char="§"/>
            </a:pPr>
            <a:r>
              <a:rPr lang="en-US" altLang="en-US" sz="2100" dirty="0"/>
              <a:t>Revisit Success with Goals and Address possible barriers</a:t>
            </a:r>
          </a:p>
          <a:p>
            <a:pPr lvl="1" eaLnBrk="1" hangingPunct="1">
              <a:buClr>
                <a:srgbClr val="C00000"/>
              </a:buClr>
              <a:buSzPct val="100000"/>
              <a:buFont typeface="Wingdings" panose="05000000000000000000" pitchFamily="2" charset="2"/>
              <a:buChar char="§"/>
            </a:pPr>
            <a:r>
              <a:rPr lang="en-US" altLang="en-US" sz="2100" dirty="0"/>
              <a:t>Review future goals</a:t>
            </a:r>
          </a:p>
        </p:txBody>
      </p:sp>
      <p:sp>
        <p:nvSpPr>
          <p:cNvPr id="109571" name="Title 1"/>
          <p:cNvSpPr txBox="1">
            <a:spLocks/>
          </p:cNvSpPr>
          <p:nvPr/>
        </p:nvSpPr>
        <p:spPr bwMode="auto">
          <a:xfrm>
            <a:off x="1943101" y="57150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2800" b="1" dirty="0">
                <a:solidFill>
                  <a:srgbClr val="002D73"/>
                </a:solidFill>
                <a:latin typeface="Calibri" pitchFamily="34" charset="0"/>
                <a:cs typeface="Arial" charset="0"/>
              </a:rPr>
              <a:t>Booster?  </a:t>
            </a:r>
          </a:p>
        </p:txBody>
      </p:sp>
    </p:spTree>
    <p:extLst>
      <p:ext uri="{BB962C8B-B14F-4D97-AF65-F5344CB8AC3E}">
        <p14:creationId xmlns:p14="http://schemas.microsoft.com/office/powerpoint/2010/main" val="16865502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Content Placeholder 2"/>
          <p:cNvSpPr>
            <a:spLocks noGrp="1"/>
          </p:cNvSpPr>
          <p:nvPr>
            <p:ph idx="4294967295"/>
          </p:nvPr>
        </p:nvSpPr>
        <p:spPr>
          <a:xfrm>
            <a:off x="1066800" y="1257300"/>
            <a:ext cx="7315200" cy="3886200"/>
          </a:xfrm>
          <a:prstGeom prst="rect">
            <a:avLst/>
          </a:prstGeom>
        </p:spPr>
        <p:txBody>
          <a:bodyPr/>
          <a:lstStyle/>
          <a:p>
            <a:pPr marL="0" indent="0">
              <a:buNone/>
              <a:defRPr/>
            </a:pPr>
            <a:r>
              <a:rPr lang="en-US" sz="2100" dirty="0">
                <a:solidFill>
                  <a:srgbClr val="4D4D4D"/>
                </a:solidFill>
                <a:ea typeface="MS PGothic" pitchFamily="34" charset="-128"/>
              </a:rPr>
              <a:t>No progress; problem may be getting worse; additional problems discovered</a:t>
            </a:r>
          </a:p>
          <a:p>
            <a:pPr lvl="1" eaLnBrk="1" hangingPunct="1">
              <a:buClr>
                <a:srgbClr val="C00000"/>
              </a:buClr>
              <a:buSzPct val="100000"/>
              <a:buFont typeface="Wingdings" panose="05000000000000000000" pitchFamily="2" charset="2"/>
              <a:buChar char="§"/>
              <a:defRPr/>
            </a:pPr>
            <a:r>
              <a:rPr lang="en-US" sz="2100" dirty="0">
                <a:solidFill>
                  <a:srgbClr val="4D4D4D"/>
                </a:solidFill>
                <a:ea typeface="MS PGothic" pitchFamily="34" charset="-128"/>
              </a:rPr>
              <a:t>Consider referral for specialized assessment</a:t>
            </a:r>
          </a:p>
          <a:p>
            <a:pPr lvl="1" eaLnBrk="1" hangingPunct="1">
              <a:buClr>
                <a:srgbClr val="C00000"/>
              </a:buClr>
              <a:buSzPct val="100000"/>
              <a:buFont typeface="Wingdings" panose="05000000000000000000" pitchFamily="2" charset="2"/>
              <a:buChar char="§"/>
              <a:defRPr/>
            </a:pPr>
            <a:endParaRPr lang="en-US" sz="2100" dirty="0">
              <a:solidFill>
                <a:srgbClr val="4D4D4D"/>
              </a:solidFill>
              <a:ea typeface="MS PGothic" pitchFamily="34" charset="-128"/>
            </a:endParaRPr>
          </a:p>
          <a:p>
            <a:pPr lvl="1" eaLnBrk="1" hangingPunct="1">
              <a:buClr>
                <a:srgbClr val="C00000"/>
              </a:buClr>
              <a:buSzPct val="100000"/>
              <a:buFont typeface="Wingdings" panose="05000000000000000000" pitchFamily="2" charset="2"/>
              <a:buChar char="§"/>
              <a:defRPr/>
            </a:pPr>
            <a:r>
              <a:rPr lang="en-US" sz="2100" dirty="0">
                <a:solidFill>
                  <a:srgbClr val="4D4D4D"/>
                </a:solidFill>
                <a:ea typeface="MS PGothic" pitchFamily="34" charset="-128"/>
              </a:rPr>
              <a:t>More intensive individual or family treatment may be needed</a:t>
            </a:r>
          </a:p>
          <a:p>
            <a:pPr lvl="1" eaLnBrk="1" hangingPunct="1">
              <a:buClr>
                <a:srgbClr val="C00000"/>
              </a:buClr>
              <a:buSzPct val="100000"/>
              <a:buFont typeface="Wingdings" panose="05000000000000000000" pitchFamily="2" charset="2"/>
              <a:buChar char="§"/>
              <a:defRPr/>
            </a:pPr>
            <a:endParaRPr lang="en-US" sz="2100" dirty="0">
              <a:solidFill>
                <a:srgbClr val="4D4D4D"/>
              </a:solidFill>
              <a:ea typeface="MS PGothic" pitchFamily="34" charset="-128"/>
            </a:endParaRPr>
          </a:p>
          <a:p>
            <a:pPr lvl="1" eaLnBrk="1" hangingPunct="1">
              <a:buClr>
                <a:srgbClr val="C00000"/>
              </a:buClr>
              <a:buSzPct val="100000"/>
              <a:buFont typeface="Wingdings" panose="05000000000000000000" pitchFamily="2" charset="2"/>
              <a:buChar char="§"/>
              <a:defRPr/>
            </a:pPr>
            <a:r>
              <a:rPr lang="en-US" sz="2100" dirty="0">
                <a:solidFill>
                  <a:srgbClr val="4D4D4D"/>
                </a:solidFill>
                <a:ea typeface="MS PGothic" pitchFamily="34" charset="-128"/>
              </a:rPr>
              <a:t>OASAS policy requires identification of referral sources for youth with serious substance abuse and mental health problems</a:t>
            </a:r>
          </a:p>
          <a:p>
            <a:pPr eaLnBrk="1" hangingPunct="1">
              <a:defRPr/>
            </a:pPr>
            <a:endParaRPr lang="en-US" sz="2100" dirty="0">
              <a:solidFill>
                <a:srgbClr val="4D4D4D"/>
              </a:solidFill>
              <a:ea typeface="MS PGothic" pitchFamily="34" charset="-128"/>
            </a:endParaRPr>
          </a:p>
        </p:txBody>
      </p:sp>
      <p:sp>
        <p:nvSpPr>
          <p:cNvPr id="110595" name="Title 1"/>
          <p:cNvSpPr txBox="1">
            <a:spLocks/>
          </p:cNvSpPr>
          <p:nvPr/>
        </p:nvSpPr>
        <p:spPr bwMode="auto">
          <a:xfrm>
            <a:off x="1371600" y="590550"/>
            <a:ext cx="45648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sz="3200" b="1" dirty="0">
                <a:solidFill>
                  <a:srgbClr val="002D73"/>
                </a:solidFill>
                <a:latin typeface="Calibri" pitchFamily="34" charset="0"/>
                <a:cs typeface="Arial" charset="0"/>
              </a:rPr>
              <a:t>Referral? </a:t>
            </a:r>
          </a:p>
        </p:txBody>
      </p:sp>
    </p:spTree>
    <p:extLst>
      <p:ext uri="{BB962C8B-B14F-4D97-AF65-F5344CB8AC3E}">
        <p14:creationId xmlns:p14="http://schemas.microsoft.com/office/powerpoint/2010/main" val="13579389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bwMode="auto">
          <a:xfrm>
            <a:off x="1524000" y="571500"/>
            <a:ext cx="586740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400" b="1" dirty="0">
                <a:solidFill>
                  <a:srgbClr val="002D73"/>
                </a:solidFill>
                <a:latin typeface="Arial" panose="020B0604020202020204" pitchFamily="34" charset="0"/>
                <a:cs typeface="Arial" panose="020B0604020202020204" pitchFamily="34" charset="0"/>
              </a:rPr>
              <a:t>Teen Intervene and Problem Gambling</a:t>
            </a:r>
          </a:p>
        </p:txBody>
      </p:sp>
      <p:sp>
        <p:nvSpPr>
          <p:cNvPr id="99331" name="Content Placeholder 2"/>
          <p:cNvSpPr>
            <a:spLocks noGrp="1"/>
          </p:cNvSpPr>
          <p:nvPr>
            <p:ph idx="4294967295"/>
          </p:nvPr>
        </p:nvSpPr>
        <p:spPr>
          <a:xfrm>
            <a:off x="990600" y="1047750"/>
            <a:ext cx="7162800" cy="3886200"/>
          </a:xfrm>
          <a:prstGeom prst="rect">
            <a:avLst/>
          </a:prstGeom>
        </p:spPr>
        <p:txBody>
          <a:bodyPr/>
          <a:lstStyle/>
          <a:p>
            <a:pPr>
              <a:buFont typeface="Wingdings" panose="05000000000000000000" pitchFamily="2" charset="2"/>
              <a:buChar char="§"/>
            </a:pPr>
            <a:r>
              <a:rPr lang="en-US" altLang="en-US" sz="2200" dirty="0"/>
              <a:t>Preliminary research shows brief interventions can be effective in impacting problem/pathological gambling</a:t>
            </a:r>
          </a:p>
          <a:p>
            <a:pPr>
              <a:buFont typeface="Wingdings" panose="05000000000000000000" pitchFamily="2" charset="2"/>
              <a:buChar char="§"/>
            </a:pPr>
            <a:r>
              <a:rPr lang="en-US" altLang="en-US" sz="2200" dirty="0"/>
              <a:t>Teen Intervene forms and exercises can be modified to address Problem Gambling if client is willing</a:t>
            </a:r>
          </a:p>
          <a:p>
            <a:pPr>
              <a:buFont typeface="Wingdings" panose="05000000000000000000" pitchFamily="2" charset="2"/>
              <a:buChar char="§"/>
            </a:pPr>
            <a:r>
              <a:rPr lang="en-US" altLang="en-US" sz="2200" dirty="0"/>
              <a:t>Pilot conducted in NYS with 4 providers and results were positive (had fewer positive screens than expected)  </a:t>
            </a:r>
          </a:p>
          <a:p>
            <a:pPr>
              <a:buFont typeface="Wingdings" panose="05000000000000000000" pitchFamily="2" charset="2"/>
              <a:buChar char="§"/>
            </a:pPr>
            <a:r>
              <a:rPr lang="en-US" altLang="en-US" sz="2200" dirty="0" smtClean="0"/>
              <a:t>Teen </a:t>
            </a:r>
            <a:r>
              <a:rPr lang="en-US" altLang="en-US" sz="2200" dirty="0"/>
              <a:t>Intervene with problem gamblers is not yet an EBP but promising </a:t>
            </a:r>
          </a:p>
        </p:txBody>
      </p:sp>
    </p:spTree>
    <p:extLst>
      <p:ext uri="{BB962C8B-B14F-4D97-AF65-F5344CB8AC3E}">
        <p14:creationId xmlns:p14="http://schemas.microsoft.com/office/powerpoint/2010/main" val="596738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1371600" y="857250"/>
            <a:ext cx="6493669" cy="3657600"/>
          </a:xfrm>
          <a:prstGeom prst="rect">
            <a:avLst/>
          </a:prstGeom>
        </p:spPr>
        <p:txBody>
          <a:bodyPr/>
          <a:lstStyle/>
          <a:p>
            <a:pPr>
              <a:buFontTx/>
              <a:buNone/>
            </a:pPr>
            <a:r>
              <a:rPr lang="en-US" altLang="en-US" b="1" dirty="0" smtClean="0">
                <a:solidFill>
                  <a:srgbClr val="002D73"/>
                </a:solidFill>
              </a:rPr>
              <a:t>Definitions</a:t>
            </a:r>
          </a:p>
          <a:p>
            <a:pPr>
              <a:buFontTx/>
              <a:buNone/>
            </a:pPr>
            <a:endParaRPr lang="en-US" altLang="en-US" sz="2700" dirty="0">
              <a:solidFill>
                <a:srgbClr val="002D73"/>
              </a:solidFill>
            </a:endParaRPr>
          </a:p>
          <a:p>
            <a:pPr lvl="1">
              <a:buClr>
                <a:srgbClr val="C00000"/>
              </a:buClr>
              <a:buFont typeface="Wingdings" panose="05000000000000000000" pitchFamily="2" charset="2"/>
              <a:buChar char="§"/>
            </a:pPr>
            <a:r>
              <a:rPr lang="en-US" altLang="en-US" sz="2000" b="1" dirty="0">
                <a:solidFill>
                  <a:srgbClr val="002D73"/>
                </a:solidFill>
              </a:rPr>
              <a:t>Adolescence: 12-19-years old (but many young adults may be considered adolescents from a developmental perspective)</a:t>
            </a:r>
          </a:p>
          <a:p>
            <a:pPr lvl="1">
              <a:buClr>
                <a:srgbClr val="C00000"/>
              </a:buClr>
              <a:buFont typeface="Wingdings" panose="05000000000000000000" pitchFamily="2" charset="2"/>
              <a:buChar char="§"/>
            </a:pPr>
            <a:endParaRPr lang="en-US" altLang="en-US" sz="2000" b="1" dirty="0">
              <a:solidFill>
                <a:srgbClr val="002D73"/>
              </a:solidFill>
            </a:endParaRPr>
          </a:p>
          <a:p>
            <a:pPr lvl="1">
              <a:buClr>
                <a:srgbClr val="C00000"/>
              </a:buClr>
              <a:buFont typeface="Wingdings" panose="05000000000000000000" pitchFamily="2" charset="2"/>
              <a:buChar char="§"/>
            </a:pPr>
            <a:r>
              <a:rPr lang="en-US" altLang="en-US" sz="2000" b="1" dirty="0">
                <a:solidFill>
                  <a:srgbClr val="002D73"/>
                </a:solidFill>
              </a:rPr>
              <a:t>Drugs: alcohol and other drugs</a:t>
            </a:r>
          </a:p>
          <a:p>
            <a:pPr lvl="1">
              <a:buClr>
                <a:srgbClr val="C00000"/>
              </a:buClr>
              <a:buFont typeface="Wingdings" panose="05000000000000000000" pitchFamily="2" charset="2"/>
              <a:buChar char="§"/>
            </a:pPr>
            <a:endParaRPr lang="en-US" altLang="en-US" sz="2000" b="1" dirty="0">
              <a:solidFill>
                <a:srgbClr val="002D73"/>
              </a:solidFill>
            </a:endParaRPr>
          </a:p>
          <a:p>
            <a:pPr lvl="1">
              <a:buClr>
                <a:srgbClr val="C00000"/>
              </a:buClr>
              <a:buFont typeface="Wingdings" panose="05000000000000000000" pitchFamily="2" charset="2"/>
              <a:buChar char="§"/>
            </a:pPr>
            <a:r>
              <a:rPr lang="en-US" altLang="en-US" sz="2000" b="1" dirty="0">
                <a:solidFill>
                  <a:srgbClr val="002D73"/>
                </a:solidFill>
              </a:rPr>
              <a:t>Brief intervention (BI): indicated prevention or short, time-limited therapy strategy</a:t>
            </a:r>
          </a:p>
        </p:txBody>
      </p:sp>
    </p:spTree>
    <p:extLst>
      <p:ext uri="{BB962C8B-B14F-4D97-AF65-F5344CB8AC3E}">
        <p14:creationId xmlns:p14="http://schemas.microsoft.com/office/powerpoint/2010/main" val="28803208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3"/>
          <p:cNvSpPr txBox="1">
            <a:spLocks noChangeArrowheads="1"/>
          </p:cNvSpPr>
          <p:nvPr/>
        </p:nvSpPr>
        <p:spPr bwMode="auto">
          <a:xfrm>
            <a:off x="1143000" y="1771651"/>
            <a:ext cx="7086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buClr>
                <a:srgbClr val="C00000"/>
              </a:buClr>
            </a:pPr>
            <a:endParaRPr lang="en-US" altLang="en-US" sz="2100" dirty="0">
              <a:solidFill>
                <a:srgbClr val="4D4D4D"/>
              </a:solidFill>
              <a:latin typeface="Arial" panose="020B0604020202020204" pitchFamily="34" charset="0"/>
              <a:cs typeface="Arial" panose="020B0604020202020204" pitchFamily="34" charset="0"/>
            </a:endParaRPr>
          </a:p>
          <a:p>
            <a:pPr eaLnBrk="1" hangingPunct="1">
              <a:buClr>
                <a:srgbClr val="C00000"/>
              </a:buClr>
              <a:buFont typeface="Wingdings" pitchFamily="2" charset="2"/>
              <a:buChar char="§"/>
            </a:pPr>
            <a:r>
              <a:rPr lang="en-US" altLang="en-US" sz="2100" dirty="0">
                <a:solidFill>
                  <a:srgbClr val="4D4D4D"/>
                </a:solidFill>
                <a:latin typeface="Arial" panose="020B0604020202020204" pitchFamily="34" charset="0"/>
                <a:cs typeface="Arial" panose="020B0604020202020204" pitchFamily="34" charset="0"/>
              </a:rPr>
              <a:t> Think ahead about session length and time you have for each  session.</a:t>
            </a:r>
          </a:p>
          <a:p>
            <a:pPr eaLnBrk="1" hangingPunct="1">
              <a:buClr>
                <a:srgbClr val="C00000"/>
              </a:buClr>
            </a:pPr>
            <a:endParaRPr lang="en-US" altLang="en-US" sz="2100" dirty="0">
              <a:solidFill>
                <a:srgbClr val="4D4D4D"/>
              </a:solidFill>
              <a:latin typeface="Arial" panose="020B0604020202020204" pitchFamily="34" charset="0"/>
              <a:cs typeface="Arial" panose="020B0604020202020204" pitchFamily="34" charset="0"/>
            </a:endParaRPr>
          </a:p>
          <a:p>
            <a:pPr eaLnBrk="1" hangingPunct="1">
              <a:buClr>
                <a:srgbClr val="C00000"/>
              </a:buClr>
              <a:buFont typeface="Wingdings" pitchFamily="2" charset="2"/>
              <a:buChar char="§"/>
            </a:pPr>
            <a:r>
              <a:rPr lang="en-US" altLang="en-US" sz="2100" dirty="0">
                <a:solidFill>
                  <a:srgbClr val="4D4D4D"/>
                </a:solidFill>
                <a:latin typeface="Arial" panose="020B0604020202020204" pitchFamily="34" charset="0"/>
                <a:cs typeface="Arial" panose="020B0604020202020204" pitchFamily="34" charset="0"/>
              </a:rPr>
              <a:t> In some settings, you will not have enough time to complete a session; plan ahead for shorter sessions.</a:t>
            </a:r>
          </a:p>
          <a:p>
            <a:pPr eaLnBrk="1" hangingPunct="1">
              <a:buClr>
                <a:srgbClr val="C00000"/>
              </a:buClr>
              <a:buFont typeface="Wingdings" pitchFamily="2" charset="2"/>
              <a:buChar char="§"/>
            </a:pPr>
            <a:endParaRPr lang="en-US" altLang="en-US" sz="2100" dirty="0">
              <a:solidFill>
                <a:srgbClr val="4D4D4D"/>
              </a:solidFill>
              <a:latin typeface="Calibri" pitchFamily="34" charset="0"/>
              <a:cs typeface="Arial" charset="0"/>
            </a:endParaRPr>
          </a:p>
          <a:p>
            <a:pPr eaLnBrk="1" hangingPunct="1">
              <a:buClr>
                <a:srgbClr val="C00000"/>
              </a:buClr>
            </a:pPr>
            <a:endParaRPr lang="en-US" altLang="en-US" sz="2100" dirty="0">
              <a:solidFill>
                <a:srgbClr val="4D4D4D"/>
              </a:solidFill>
              <a:latin typeface="Calibri" pitchFamily="34" charset="0"/>
              <a:cs typeface="Arial" charset="0"/>
            </a:endParaRPr>
          </a:p>
        </p:txBody>
      </p:sp>
      <p:sp>
        <p:nvSpPr>
          <p:cNvPr id="113667" name="Rectangle 4"/>
          <p:cNvSpPr>
            <a:spLocks noChangeArrowheads="1"/>
          </p:cNvSpPr>
          <p:nvPr/>
        </p:nvSpPr>
        <p:spPr bwMode="auto">
          <a:xfrm>
            <a:off x="2000250" y="571500"/>
            <a:ext cx="39862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2800" b="1" dirty="0">
                <a:solidFill>
                  <a:srgbClr val="002D73"/>
                </a:solidFill>
                <a:latin typeface="Arial" panose="020B0604020202020204" pitchFamily="34" charset="0"/>
                <a:cs typeface="Arial" panose="020B0604020202020204" pitchFamily="34" charset="0"/>
              </a:rPr>
              <a:t>Session </a:t>
            </a:r>
            <a:r>
              <a:rPr lang="en-US" altLang="en-US" sz="2800" b="1" dirty="0" smtClean="0">
                <a:solidFill>
                  <a:srgbClr val="002D73"/>
                </a:solidFill>
                <a:latin typeface="Arial" panose="020B0604020202020204" pitchFamily="34" charset="0"/>
                <a:cs typeface="Arial" panose="020B0604020202020204" pitchFamily="34" charset="0"/>
              </a:rPr>
              <a:t>Length </a:t>
            </a:r>
            <a:endParaRPr lang="en-US" altLang="en-US" sz="2800" b="1"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2929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4294967295"/>
          </p:nvPr>
        </p:nvSpPr>
        <p:spPr>
          <a:xfrm>
            <a:off x="914400" y="1428750"/>
            <a:ext cx="7065169" cy="2514600"/>
          </a:xfrm>
          <a:prstGeom prst="rect">
            <a:avLst/>
          </a:prstGeom>
        </p:spPr>
        <p:txBody>
          <a:bodyPr/>
          <a:lstStyle/>
          <a:p>
            <a:pPr lvl="1">
              <a:spcBef>
                <a:spcPct val="50000"/>
              </a:spcBef>
              <a:buClr>
                <a:srgbClr val="C00000"/>
              </a:buClr>
              <a:buFont typeface="Wingdings" panose="05000000000000000000" pitchFamily="2" charset="2"/>
              <a:buChar char="§"/>
              <a:tabLst>
                <a:tab pos="216694" algn="l"/>
                <a:tab pos="571500" algn="l"/>
              </a:tabLst>
            </a:pPr>
            <a:r>
              <a:rPr lang="en-US" altLang="en-US" sz="2100" dirty="0">
                <a:solidFill>
                  <a:srgbClr val="4D4D4D"/>
                </a:solidFill>
              </a:rPr>
              <a:t>The strategies can be adapted to group.</a:t>
            </a:r>
          </a:p>
          <a:p>
            <a:pPr lvl="1">
              <a:spcBef>
                <a:spcPct val="50000"/>
              </a:spcBef>
              <a:buClr>
                <a:srgbClr val="C00000"/>
              </a:buClr>
              <a:buFont typeface="Wingdings" panose="05000000000000000000" pitchFamily="2" charset="2"/>
              <a:buChar char="§"/>
              <a:tabLst>
                <a:tab pos="216694" algn="l"/>
                <a:tab pos="571500" algn="l"/>
              </a:tabLst>
            </a:pPr>
            <a:r>
              <a:rPr lang="en-US" altLang="en-US" sz="2100" dirty="0">
                <a:solidFill>
                  <a:srgbClr val="4D4D4D"/>
                </a:solidFill>
              </a:rPr>
              <a:t> Ideally, size of group should be no more than 5</a:t>
            </a:r>
            <a:r>
              <a:rPr lang="en-US" altLang="en-US" sz="2100" dirty="0" smtClean="0">
                <a:solidFill>
                  <a:srgbClr val="4D4D4D"/>
                </a:solidFill>
              </a:rPr>
              <a:t>.</a:t>
            </a:r>
          </a:p>
          <a:p>
            <a:pPr lvl="1">
              <a:spcBef>
                <a:spcPct val="50000"/>
              </a:spcBef>
              <a:buClr>
                <a:srgbClr val="C00000"/>
              </a:buClr>
              <a:buFont typeface="Wingdings" panose="05000000000000000000" pitchFamily="2" charset="2"/>
              <a:buChar char="§"/>
              <a:tabLst>
                <a:tab pos="216694" algn="l"/>
                <a:tab pos="571500" algn="l"/>
              </a:tabLst>
            </a:pPr>
            <a:r>
              <a:rPr lang="en-US" altLang="en-US" sz="2100" dirty="0" smtClean="0">
                <a:solidFill>
                  <a:srgbClr val="4D4D4D"/>
                </a:solidFill>
              </a:rPr>
              <a:t>Minimize </a:t>
            </a:r>
            <a:r>
              <a:rPr lang="en-US" altLang="en-US" sz="2100" dirty="0">
                <a:solidFill>
                  <a:srgbClr val="4D4D4D"/>
                </a:solidFill>
              </a:rPr>
              <a:t>gender mix.</a:t>
            </a:r>
          </a:p>
          <a:p>
            <a:pPr lvl="1">
              <a:spcBef>
                <a:spcPct val="50000"/>
              </a:spcBef>
              <a:buClr>
                <a:srgbClr val="C00000"/>
              </a:buClr>
              <a:buFont typeface="Wingdings" panose="05000000000000000000" pitchFamily="2" charset="2"/>
              <a:buChar char="§"/>
              <a:tabLst>
                <a:tab pos="216694" algn="l"/>
                <a:tab pos="571500" algn="l"/>
              </a:tabLst>
            </a:pPr>
            <a:r>
              <a:rPr lang="en-US" altLang="en-US" sz="2100" dirty="0">
                <a:solidFill>
                  <a:srgbClr val="4D4D4D"/>
                </a:solidFill>
              </a:rPr>
              <a:t>Each group session should be about 2 hours.</a:t>
            </a:r>
          </a:p>
          <a:p>
            <a:pPr lvl="1">
              <a:spcBef>
                <a:spcPct val="50000"/>
              </a:spcBef>
              <a:buClr>
                <a:srgbClr val="C00000"/>
              </a:buClr>
              <a:buFont typeface="Wingdings" panose="05000000000000000000" pitchFamily="2" charset="2"/>
              <a:buChar char="§"/>
              <a:tabLst>
                <a:tab pos="216694" algn="l"/>
                <a:tab pos="571500" algn="l"/>
              </a:tabLst>
            </a:pPr>
            <a:r>
              <a:rPr lang="en-US" altLang="en-US" sz="2100" dirty="0">
                <a:solidFill>
                  <a:srgbClr val="4D4D4D"/>
                </a:solidFill>
              </a:rPr>
              <a:t>Do not rotate-in new members (too </a:t>
            </a:r>
            <a:r>
              <a:rPr lang="en-US" altLang="en-US" sz="2100" dirty="0" smtClean="0">
                <a:solidFill>
                  <a:srgbClr val="4D4D4D"/>
                </a:solidFill>
              </a:rPr>
              <a:t>disruptive)</a:t>
            </a:r>
          </a:p>
          <a:p>
            <a:pPr marL="457200" lvl="1" indent="0">
              <a:spcBef>
                <a:spcPct val="50000"/>
              </a:spcBef>
              <a:buClr>
                <a:srgbClr val="C00000"/>
              </a:buClr>
              <a:buNone/>
              <a:tabLst>
                <a:tab pos="216694" algn="l"/>
                <a:tab pos="571500" algn="l"/>
              </a:tabLst>
            </a:pPr>
            <a:r>
              <a:rPr lang="en-US" sz="2100" dirty="0" smtClean="0"/>
              <a:t>Other </a:t>
            </a:r>
            <a:r>
              <a:rPr lang="en-US" sz="2100" dirty="0"/>
              <a:t>Resource - </a:t>
            </a:r>
            <a:r>
              <a:rPr lang="en-US" sz="2100" dirty="0" smtClean="0"/>
              <a:t>MET/CBT5 </a:t>
            </a:r>
            <a:r>
              <a:rPr lang="en-US" sz="1050" b="1" dirty="0" smtClean="0">
                <a:hlinkClick r:id="rId3"/>
              </a:rPr>
              <a:t>http</a:t>
            </a:r>
            <a:r>
              <a:rPr lang="en-US" sz="1050" b="1" dirty="0">
                <a:hlinkClick r:id="rId3"/>
              </a:rPr>
              <a:t>://</a:t>
            </a:r>
            <a:r>
              <a:rPr lang="en-US" sz="1050" b="1" dirty="0" smtClean="0">
                <a:hlinkClick r:id="rId3"/>
              </a:rPr>
              <a:t>store.samhsa.gov/product/Adolescent-Cannabis-Users-Motivational-Enhancement-and-Cognitive-Behavioral-Therapy/SMA05-4010</a:t>
            </a:r>
            <a:endParaRPr lang="en-US" sz="1050" b="1" dirty="0" smtClean="0"/>
          </a:p>
          <a:p>
            <a:pPr marL="385763" lvl="1" indent="0">
              <a:spcBef>
                <a:spcPct val="50000"/>
              </a:spcBef>
              <a:buClr>
                <a:srgbClr val="C00000"/>
              </a:buClr>
              <a:buNone/>
              <a:tabLst>
                <a:tab pos="216694" algn="l"/>
                <a:tab pos="571500" algn="l"/>
              </a:tabLst>
            </a:pPr>
            <a:endParaRPr lang="en-US" sz="1050" b="1" dirty="0"/>
          </a:p>
          <a:p>
            <a:pPr marL="385763" lvl="1" indent="0">
              <a:spcBef>
                <a:spcPct val="50000"/>
              </a:spcBef>
              <a:buClr>
                <a:srgbClr val="C00000"/>
              </a:buClr>
              <a:buNone/>
              <a:tabLst>
                <a:tab pos="216694" algn="l"/>
                <a:tab pos="571500" algn="l"/>
              </a:tabLst>
            </a:pPr>
            <a:endParaRPr lang="en-US" sz="1050" dirty="0"/>
          </a:p>
          <a:p>
            <a:pPr lvl="1">
              <a:spcBef>
                <a:spcPct val="50000"/>
              </a:spcBef>
              <a:buClr>
                <a:srgbClr val="C00000"/>
              </a:buClr>
              <a:tabLst>
                <a:tab pos="216694" algn="l"/>
                <a:tab pos="571500" algn="l"/>
              </a:tabLst>
            </a:pPr>
            <a:endParaRPr lang="en-US" altLang="en-US" sz="2100" dirty="0">
              <a:solidFill>
                <a:srgbClr val="4D4D4D"/>
              </a:solidFill>
            </a:endParaRPr>
          </a:p>
        </p:txBody>
      </p:sp>
      <p:sp>
        <p:nvSpPr>
          <p:cNvPr id="114691" name="Title 1"/>
          <p:cNvSpPr>
            <a:spLocks/>
          </p:cNvSpPr>
          <p:nvPr/>
        </p:nvSpPr>
        <p:spPr bwMode="auto">
          <a:xfrm>
            <a:off x="1524000" y="457200"/>
            <a:ext cx="6362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sz="2400" b="1" dirty="0">
                <a:solidFill>
                  <a:srgbClr val="002D73"/>
                </a:solidFill>
                <a:latin typeface="Arial" panose="020B0604020202020204" pitchFamily="34" charset="0"/>
                <a:cs typeface="Arial" panose="020B0604020202020204" pitchFamily="34" charset="0"/>
              </a:rPr>
              <a:t>Can BI Be Conducted as Group Therapy?</a:t>
            </a:r>
          </a:p>
        </p:txBody>
      </p:sp>
    </p:spTree>
    <p:extLst>
      <p:ext uri="{BB962C8B-B14F-4D97-AF65-F5344CB8AC3E}">
        <p14:creationId xmlns:p14="http://schemas.microsoft.com/office/powerpoint/2010/main" val="7126149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noGrp="1"/>
          </p:cNvSpPr>
          <p:nvPr>
            <p:ph idx="4294967295"/>
          </p:nvPr>
        </p:nvSpPr>
        <p:spPr>
          <a:xfrm>
            <a:off x="896371" y="1257300"/>
            <a:ext cx="7543800" cy="3551465"/>
          </a:xfrm>
          <a:prstGeom prst="rect">
            <a:avLst/>
          </a:prstGeom>
        </p:spPr>
        <p:txBody>
          <a:bodyPr/>
          <a:lstStyle/>
          <a:p>
            <a:pPr marL="385763" lvl="1" indent="0">
              <a:spcBef>
                <a:spcPct val="50000"/>
              </a:spcBef>
              <a:buClr>
                <a:srgbClr val="C00000"/>
              </a:buClr>
              <a:buSzPct val="100000"/>
              <a:buNone/>
              <a:tabLst>
                <a:tab pos="216694" algn="l"/>
                <a:tab pos="571500" algn="l"/>
              </a:tabLst>
              <a:defRPr/>
            </a:pPr>
            <a:r>
              <a:rPr lang="en-US" sz="2400" dirty="0">
                <a:solidFill>
                  <a:schemeClr val="tx2"/>
                </a:solidFill>
              </a:rPr>
              <a:t>Presently 98 OASAS </a:t>
            </a:r>
            <a:r>
              <a:rPr lang="en-US" sz="2400" dirty="0" smtClean="0">
                <a:solidFill>
                  <a:schemeClr val="tx2"/>
                </a:solidFill>
              </a:rPr>
              <a:t>Programs </a:t>
            </a:r>
            <a:r>
              <a:rPr lang="en-US" sz="2400" dirty="0">
                <a:solidFill>
                  <a:schemeClr val="tx2"/>
                </a:solidFill>
              </a:rPr>
              <a:t>providers are delivering Teen Intervene</a:t>
            </a:r>
          </a:p>
          <a:p>
            <a:pPr lvl="1">
              <a:spcBef>
                <a:spcPct val="50000"/>
              </a:spcBef>
              <a:buClr>
                <a:srgbClr val="C00000"/>
              </a:buClr>
              <a:buSzPct val="100000"/>
              <a:buFont typeface="Wingdings" panose="05000000000000000000" pitchFamily="2" charset="2"/>
              <a:buChar char="§"/>
              <a:tabLst>
                <a:tab pos="216694" algn="l"/>
                <a:tab pos="571500" algn="l"/>
              </a:tabLst>
              <a:defRPr/>
            </a:pPr>
            <a:r>
              <a:rPr lang="en-US" altLang="en-US" sz="2400" dirty="0">
                <a:solidFill>
                  <a:srgbClr val="002D73"/>
                </a:solidFill>
              </a:rPr>
              <a:t>Support of the program by school officials and policies </a:t>
            </a:r>
          </a:p>
          <a:p>
            <a:pPr lvl="1">
              <a:spcBef>
                <a:spcPct val="50000"/>
              </a:spcBef>
              <a:buClr>
                <a:srgbClr val="C00000"/>
              </a:buClr>
              <a:buSzPct val="100000"/>
              <a:buFont typeface="Wingdings" panose="05000000000000000000" pitchFamily="2" charset="2"/>
              <a:buChar char="§"/>
              <a:tabLst>
                <a:tab pos="216694" algn="l"/>
                <a:tab pos="571500" algn="l"/>
              </a:tabLst>
              <a:defRPr/>
            </a:pPr>
            <a:r>
              <a:rPr lang="en-US" altLang="en-US" sz="2400" dirty="0">
                <a:solidFill>
                  <a:srgbClr val="002D73"/>
                </a:solidFill>
              </a:rPr>
              <a:t>Program components delivered with fidelity</a:t>
            </a:r>
          </a:p>
          <a:p>
            <a:pPr lvl="1">
              <a:spcBef>
                <a:spcPct val="50000"/>
              </a:spcBef>
              <a:buClr>
                <a:srgbClr val="C00000"/>
              </a:buClr>
              <a:buSzPct val="100000"/>
              <a:buFont typeface="Wingdings" panose="05000000000000000000" pitchFamily="2" charset="2"/>
              <a:buChar char="§"/>
              <a:tabLst>
                <a:tab pos="216694" algn="l"/>
                <a:tab pos="571500" algn="l"/>
              </a:tabLst>
              <a:defRPr/>
            </a:pPr>
            <a:r>
              <a:rPr lang="en-US" altLang="en-US" sz="2400" dirty="0" smtClean="0">
                <a:solidFill>
                  <a:srgbClr val="002D73"/>
                </a:solidFill>
              </a:rPr>
              <a:t>May </a:t>
            </a:r>
            <a:r>
              <a:rPr lang="en-US" altLang="en-US" sz="2400" dirty="0">
                <a:solidFill>
                  <a:srgbClr val="002D73"/>
                </a:solidFill>
              </a:rPr>
              <a:t>need to deliver each session in two separate </a:t>
            </a:r>
            <a:r>
              <a:rPr lang="en-US" altLang="en-US" sz="2400" dirty="0" smtClean="0">
                <a:solidFill>
                  <a:srgbClr val="002D73"/>
                </a:solidFill>
              </a:rPr>
              <a:t>meetings</a:t>
            </a:r>
          </a:p>
          <a:p>
            <a:pPr lvl="1">
              <a:spcBef>
                <a:spcPct val="50000"/>
              </a:spcBef>
              <a:buClr>
                <a:srgbClr val="C00000"/>
              </a:buClr>
              <a:buSzPct val="100000"/>
              <a:buFont typeface="Wingdings" panose="05000000000000000000" pitchFamily="2" charset="2"/>
              <a:buChar char="§"/>
              <a:tabLst>
                <a:tab pos="216694" algn="l"/>
                <a:tab pos="571500" algn="l"/>
              </a:tabLst>
              <a:defRPr/>
            </a:pPr>
            <a:endParaRPr lang="en-US" altLang="en-US" sz="2400" b="1" dirty="0">
              <a:solidFill>
                <a:srgbClr val="002D73"/>
              </a:solidFill>
            </a:endParaRPr>
          </a:p>
          <a:p>
            <a:pPr marL="385763" lvl="1" indent="0">
              <a:spcBef>
                <a:spcPct val="50000"/>
              </a:spcBef>
              <a:buClr>
                <a:srgbClr val="C00000"/>
              </a:buClr>
              <a:buSzPct val="100000"/>
              <a:buNone/>
              <a:tabLst>
                <a:tab pos="216694" algn="l"/>
                <a:tab pos="571500" algn="l"/>
              </a:tabLst>
              <a:defRPr/>
            </a:pPr>
            <a:endParaRPr lang="en-US" altLang="en-US" sz="2400" b="1" dirty="0">
              <a:solidFill>
                <a:srgbClr val="4D4D4D"/>
              </a:solidFill>
            </a:endParaRPr>
          </a:p>
          <a:p>
            <a:pPr lvl="1">
              <a:spcBef>
                <a:spcPct val="50000"/>
              </a:spcBef>
              <a:buClr>
                <a:srgbClr val="C00000"/>
              </a:buClr>
              <a:buSzPct val="100000"/>
              <a:tabLst>
                <a:tab pos="216694" algn="l"/>
                <a:tab pos="571500" algn="l"/>
              </a:tabLst>
              <a:defRPr/>
            </a:pPr>
            <a:endParaRPr lang="en-US" altLang="en-US" sz="2400" b="1" dirty="0">
              <a:solidFill>
                <a:srgbClr val="4D4D4D"/>
              </a:solidFill>
            </a:endParaRPr>
          </a:p>
          <a:p>
            <a:pPr lvl="1">
              <a:spcBef>
                <a:spcPct val="50000"/>
              </a:spcBef>
              <a:buClr>
                <a:srgbClr val="C00000"/>
              </a:buClr>
              <a:buSzPct val="100000"/>
              <a:tabLst>
                <a:tab pos="216694" algn="l"/>
                <a:tab pos="571500" algn="l"/>
              </a:tabLst>
              <a:defRPr/>
            </a:pPr>
            <a:endParaRPr lang="en-US" altLang="en-US" sz="1950" b="1" dirty="0">
              <a:solidFill>
                <a:srgbClr val="4D4D4D"/>
              </a:solidFill>
            </a:endParaRPr>
          </a:p>
          <a:p>
            <a:pPr marL="385763" lvl="1" indent="0">
              <a:spcBef>
                <a:spcPct val="50000"/>
              </a:spcBef>
              <a:buClr>
                <a:srgbClr val="C00000"/>
              </a:buClr>
              <a:buSzPct val="100000"/>
              <a:buNone/>
              <a:tabLst>
                <a:tab pos="216694" algn="l"/>
                <a:tab pos="571500" algn="l"/>
              </a:tabLst>
              <a:defRPr/>
            </a:pPr>
            <a:endParaRPr lang="en-US" altLang="en-US" sz="1950" b="1" dirty="0">
              <a:solidFill>
                <a:srgbClr val="4D4D4D"/>
              </a:solidFill>
            </a:endParaRPr>
          </a:p>
        </p:txBody>
      </p:sp>
      <p:sp>
        <p:nvSpPr>
          <p:cNvPr id="116739" name="Title 1"/>
          <p:cNvSpPr>
            <a:spLocks/>
          </p:cNvSpPr>
          <p:nvPr/>
        </p:nvSpPr>
        <p:spPr bwMode="auto">
          <a:xfrm>
            <a:off x="1943100" y="523875"/>
            <a:ext cx="58293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sz="2800" b="1" dirty="0">
                <a:solidFill>
                  <a:srgbClr val="002D73"/>
                </a:solidFill>
                <a:latin typeface="Arial" panose="020B0604020202020204" pitchFamily="34" charset="0"/>
                <a:cs typeface="Arial" panose="020B0604020202020204" pitchFamily="34" charset="0"/>
              </a:rPr>
              <a:t>Implementing TI In Schools</a:t>
            </a:r>
          </a:p>
        </p:txBody>
      </p:sp>
    </p:spTree>
    <p:extLst>
      <p:ext uri="{BB962C8B-B14F-4D97-AF65-F5344CB8AC3E}">
        <p14:creationId xmlns:p14="http://schemas.microsoft.com/office/powerpoint/2010/main" val="10127305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noGrp="1"/>
          </p:cNvSpPr>
          <p:nvPr>
            <p:ph idx="4294967295"/>
          </p:nvPr>
        </p:nvSpPr>
        <p:spPr>
          <a:xfrm>
            <a:off x="859631" y="1371600"/>
            <a:ext cx="7543800" cy="3486150"/>
          </a:xfrm>
          <a:prstGeom prst="rect">
            <a:avLst/>
          </a:prstGeom>
        </p:spPr>
        <p:txBody>
          <a:bodyPr/>
          <a:lstStyle/>
          <a:p>
            <a:pPr marL="385763" lvl="1" indent="0">
              <a:spcBef>
                <a:spcPct val="50000"/>
              </a:spcBef>
              <a:buClr>
                <a:srgbClr val="C00000"/>
              </a:buClr>
              <a:buSzPct val="100000"/>
              <a:buNone/>
              <a:tabLst>
                <a:tab pos="216694" algn="l"/>
                <a:tab pos="571500" algn="l"/>
              </a:tabLst>
              <a:defRPr/>
            </a:pPr>
            <a:r>
              <a:rPr lang="en-US" sz="2400" dirty="0"/>
              <a:t>Athletic Teams Policies Governing Participation in Athletic Teams </a:t>
            </a:r>
          </a:p>
          <a:p>
            <a:pPr lvl="1">
              <a:spcBef>
                <a:spcPct val="50000"/>
              </a:spcBef>
              <a:buClr>
                <a:srgbClr val="C00000"/>
              </a:buClr>
              <a:buSzPct val="100000"/>
              <a:buFont typeface="Wingdings" panose="05000000000000000000" pitchFamily="2" charset="2"/>
              <a:buChar char="§"/>
              <a:tabLst>
                <a:tab pos="216694" algn="l"/>
                <a:tab pos="571500" algn="l"/>
              </a:tabLst>
              <a:defRPr/>
            </a:pPr>
            <a:r>
              <a:rPr lang="en-US" sz="2100" dirty="0"/>
              <a:t>The student will be referred to and seen by the Student Assistance Counselor Program (Teen Intervene utilized) and complete the programs requirements before becoming eligible for athletic participation. </a:t>
            </a:r>
          </a:p>
          <a:p>
            <a:pPr lvl="1">
              <a:spcBef>
                <a:spcPct val="50000"/>
              </a:spcBef>
              <a:buClr>
                <a:srgbClr val="C00000"/>
              </a:buClr>
              <a:buSzPct val="100000"/>
              <a:buFont typeface="Wingdings" panose="05000000000000000000" pitchFamily="2" charset="2"/>
              <a:buChar char="§"/>
              <a:tabLst>
                <a:tab pos="216694" algn="l"/>
                <a:tab pos="571500" algn="l"/>
              </a:tabLst>
              <a:defRPr/>
            </a:pPr>
            <a:r>
              <a:rPr lang="en-US" sz="2100" dirty="0"/>
              <a:t>Student athletes who do not finish the intervention program requirements will be considered ineligible for future athletic participation </a:t>
            </a:r>
            <a:endParaRPr lang="en-US" altLang="en-US" sz="2400" dirty="0"/>
          </a:p>
          <a:p>
            <a:pPr marL="385763" lvl="1" indent="0">
              <a:spcBef>
                <a:spcPct val="50000"/>
              </a:spcBef>
              <a:buClr>
                <a:srgbClr val="C00000"/>
              </a:buClr>
              <a:buSzPct val="100000"/>
              <a:buNone/>
              <a:tabLst>
                <a:tab pos="216694" algn="l"/>
                <a:tab pos="571500" algn="l"/>
              </a:tabLst>
              <a:defRPr/>
            </a:pPr>
            <a:endParaRPr lang="en-US" altLang="en-US" sz="2400" dirty="0">
              <a:solidFill>
                <a:srgbClr val="4D4D4D"/>
              </a:solidFill>
            </a:endParaRPr>
          </a:p>
          <a:p>
            <a:pPr lvl="1">
              <a:spcBef>
                <a:spcPct val="50000"/>
              </a:spcBef>
              <a:buClr>
                <a:srgbClr val="C00000"/>
              </a:buClr>
              <a:buSzPct val="100000"/>
              <a:tabLst>
                <a:tab pos="216694" algn="l"/>
                <a:tab pos="571500" algn="l"/>
              </a:tabLst>
              <a:defRPr/>
            </a:pPr>
            <a:endParaRPr lang="en-US" altLang="en-US" sz="2400" dirty="0">
              <a:solidFill>
                <a:srgbClr val="4D4D4D"/>
              </a:solidFill>
            </a:endParaRPr>
          </a:p>
          <a:p>
            <a:pPr lvl="1">
              <a:spcBef>
                <a:spcPct val="50000"/>
              </a:spcBef>
              <a:buClr>
                <a:srgbClr val="C00000"/>
              </a:buClr>
              <a:buSzPct val="100000"/>
              <a:tabLst>
                <a:tab pos="216694" algn="l"/>
                <a:tab pos="571500" algn="l"/>
              </a:tabLst>
              <a:defRPr/>
            </a:pPr>
            <a:endParaRPr lang="en-US" altLang="en-US" sz="1950" dirty="0">
              <a:solidFill>
                <a:srgbClr val="4D4D4D"/>
              </a:solidFill>
            </a:endParaRPr>
          </a:p>
          <a:p>
            <a:pPr marL="385763" lvl="1" indent="0">
              <a:spcBef>
                <a:spcPct val="50000"/>
              </a:spcBef>
              <a:buClr>
                <a:srgbClr val="C00000"/>
              </a:buClr>
              <a:buSzPct val="100000"/>
              <a:buNone/>
              <a:tabLst>
                <a:tab pos="216694" algn="l"/>
                <a:tab pos="571500" algn="l"/>
              </a:tabLst>
              <a:defRPr/>
            </a:pPr>
            <a:endParaRPr lang="en-US" altLang="en-US" sz="1950" dirty="0">
              <a:solidFill>
                <a:srgbClr val="4D4D4D"/>
              </a:solidFill>
            </a:endParaRPr>
          </a:p>
        </p:txBody>
      </p:sp>
      <p:sp>
        <p:nvSpPr>
          <p:cNvPr id="117763" name="Title 1"/>
          <p:cNvSpPr>
            <a:spLocks/>
          </p:cNvSpPr>
          <p:nvPr/>
        </p:nvSpPr>
        <p:spPr bwMode="auto">
          <a:xfrm>
            <a:off x="1943100" y="523875"/>
            <a:ext cx="58293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sz="2800" b="1" dirty="0">
                <a:solidFill>
                  <a:srgbClr val="002D73"/>
                </a:solidFill>
                <a:latin typeface="Arial" panose="020B0604020202020204" pitchFamily="34" charset="0"/>
                <a:cs typeface="Arial" panose="020B0604020202020204" pitchFamily="34" charset="0"/>
              </a:rPr>
              <a:t>School Policy Issues</a:t>
            </a:r>
          </a:p>
        </p:txBody>
      </p:sp>
    </p:spTree>
    <p:extLst>
      <p:ext uri="{BB962C8B-B14F-4D97-AF65-F5344CB8AC3E}">
        <p14:creationId xmlns:p14="http://schemas.microsoft.com/office/powerpoint/2010/main" val="367884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noGrp="1"/>
          </p:cNvSpPr>
          <p:nvPr>
            <p:ph idx="4294967295"/>
          </p:nvPr>
        </p:nvSpPr>
        <p:spPr>
          <a:xfrm>
            <a:off x="859631" y="1371600"/>
            <a:ext cx="7543800" cy="3486150"/>
          </a:xfrm>
          <a:prstGeom prst="rect">
            <a:avLst/>
          </a:prstGeom>
        </p:spPr>
        <p:txBody>
          <a:bodyPr/>
          <a:lstStyle/>
          <a:p>
            <a:pPr marL="385763" lvl="1" indent="0">
              <a:spcBef>
                <a:spcPct val="50000"/>
              </a:spcBef>
              <a:buClr>
                <a:srgbClr val="C00000"/>
              </a:buClr>
              <a:buSzPct val="100000"/>
              <a:buNone/>
              <a:tabLst>
                <a:tab pos="216694" algn="l"/>
                <a:tab pos="571500" algn="l"/>
              </a:tabLst>
              <a:defRPr/>
            </a:pPr>
            <a:r>
              <a:rPr lang="en-US" sz="2400" dirty="0"/>
              <a:t>Athletic Teams Policies Governing Participation in Athletic Teams </a:t>
            </a:r>
          </a:p>
          <a:p>
            <a:pPr>
              <a:defRPr/>
            </a:pPr>
            <a:r>
              <a:rPr lang="en-US" sz="2100" dirty="0"/>
              <a:t>Student will attend 2 or more counseling sessions (Teen Intervene) dealing with the dangers of substance abuse and provide documentation of completion to the Athletic Director.</a:t>
            </a:r>
          </a:p>
          <a:p>
            <a:pPr marL="385763" lvl="1" indent="0">
              <a:spcBef>
                <a:spcPct val="50000"/>
              </a:spcBef>
              <a:buClr>
                <a:srgbClr val="C00000"/>
              </a:buClr>
              <a:buSzPct val="100000"/>
              <a:buNone/>
              <a:tabLst>
                <a:tab pos="216694" algn="l"/>
                <a:tab pos="571500" algn="l"/>
              </a:tabLst>
              <a:defRPr/>
            </a:pPr>
            <a:endParaRPr lang="en-US" altLang="en-US" sz="2400" dirty="0">
              <a:solidFill>
                <a:srgbClr val="4D4D4D"/>
              </a:solidFill>
            </a:endParaRPr>
          </a:p>
          <a:p>
            <a:pPr marL="385763" lvl="1" indent="0">
              <a:spcBef>
                <a:spcPct val="50000"/>
              </a:spcBef>
              <a:buClr>
                <a:srgbClr val="C00000"/>
              </a:buClr>
              <a:buSzPct val="100000"/>
              <a:buNone/>
              <a:tabLst>
                <a:tab pos="216694" algn="l"/>
                <a:tab pos="571500" algn="l"/>
              </a:tabLst>
              <a:defRPr/>
            </a:pPr>
            <a:endParaRPr lang="en-US" altLang="en-US" sz="2400" dirty="0">
              <a:solidFill>
                <a:srgbClr val="4D4D4D"/>
              </a:solidFill>
            </a:endParaRPr>
          </a:p>
          <a:p>
            <a:pPr lvl="1">
              <a:spcBef>
                <a:spcPct val="50000"/>
              </a:spcBef>
              <a:buClr>
                <a:srgbClr val="C00000"/>
              </a:buClr>
              <a:buSzPct val="100000"/>
              <a:tabLst>
                <a:tab pos="216694" algn="l"/>
                <a:tab pos="571500" algn="l"/>
              </a:tabLst>
              <a:defRPr/>
            </a:pPr>
            <a:endParaRPr lang="en-US" altLang="en-US" sz="1950" dirty="0">
              <a:solidFill>
                <a:srgbClr val="4D4D4D"/>
              </a:solidFill>
            </a:endParaRPr>
          </a:p>
          <a:p>
            <a:pPr marL="385763" lvl="1" indent="0">
              <a:spcBef>
                <a:spcPct val="50000"/>
              </a:spcBef>
              <a:buClr>
                <a:srgbClr val="C00000"/>
              </a:buClr>
              <a:buSzPct val="100000"/>
              <a:buNone/>
              <a:tabLst>
                <a:tab pos="216694" algn="l"/>
                <a:tab pos="571500" algn="l"/>
              </a:tabLst>
              <a:defRPr/>
            </a:pPr>
            <a:endParaRPr lang="en-US" altLang="en-US" sz="1950" dirty="0">
              <a:solidFill>
                <a:srgbClr val="4D4D4D"/>
              </a:solidFill>
            </a:endParaRPr>
          </a:p>
        </p:txBody>
      </p:sp>
      <p:sp>
        <p:nvSpPr>
          <p:cNvPr id="118787" name="Title 1"/>
          <p:cNvSpPr>
            <a:spLocks/>
          </p:cNvSpPr>
          <p:nvPr/>
        </p:nvSpPr>
        <p:spPr bwMode="auto">
          <a:xfrm>
            <a:off x="1943100" y="523875"/>
            <a:ext cx="58293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sz="2800" b="1" dirty="0">
                <a:solidFill>
                  <a:srgbClr val="002D73"/>
                </a:solidFill>
                <a:latin typeface="Arial" panose="020B0604020202020204" pitchFamily="34" charset="0"/>
                <a:cs typeface="Arial" panose="020B0604020202020204" pitchFamily="34" charset="0"/>
              </a:rPr>
              <a:t>School Policy Issues</a:t>
            </a:r>
          </a:p>
        </p:txBody>
      </p:sp>
    </p:spTree>
    <p:extLst>
      <p:ext uri="{BB962C8B-B14F-4D97-AF65-F5344CB8AC3E}">
        <p14:creationId xmlns:p14="http://schemas.microsoft.com/office/powerpoint/2010/main" val="40784695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noGrp="1"/>
          </p:cNvSpPr>
          <p:nvPr>
            <p:ph idx="4294967295"/>
          </p:nvPr>
        </p:nvSpPr>
        <p:spPr>
          <a:xfrm>
            <a:off x="1200150" y="1371600"/>
            <a:ext cx="7543800" cy="3486150"/>
          </a:xfrm>
          <a:prstGeom prst="rect">
            <a:avLst/>
          </a:prstGeom>
        </p:spPr>
        <p:txBody>
          <a:bodyPr/>
          <a:lstStyle/>
          <a:p>
            <a:pPr marL="385763" lvl="1" indent="0">
              <a:spcBef>
                <a:spcPct val="50000"/>
              </a:spcBef>
              <a:buClr>
                <a:srgbClr val="C00000"/>
              </a:buClr>
              <a:buSzPct val="100000"/>
              <a:buNone/>
              <a:tabLst>
                <a:tab pos="216694" algn="l"/>
                <a:tab pos="571500" algn="l"/>
              </a:tabLst>
              <a:defRPr/>
            </a:pPr>
            <a:r>
              <a:rPr lang="en-US" sz="2400" b="1" dirty="0"/>
              <a:t>School </a:t>
            </a:r>
            <a:r>
              <a:rPr lang="en-US" sz="2400" b="1" dirty="0" smtClean="0"/>
              <a:t>Policies</a:t>
            </a:r>
            <a:endParaRPr lang="en-US" sz="2400" b="1" dirty="0"/>
          </a:p>
          <a:p>
            <a:pPr marL="0" indent="0">
              <a:buNone/>
              <a:defRPr/>
            </a:pPr>
            <a:r>
              <a:rPr lang="en-US" sz="2000" dirty="0"/>
              <a:t>If a Student is Suspected of AOD abuse, they are</a:t>
            </a:r>
          </a:p>
          <a:p>
            <a:pPr>
              <a:buFont typeface="Wingdings" panose="05000000000000000000" pitchFamily="2" charset="2"/>
              <a:buChar char="§"/>
              <a:defRPr/>
            </a:pPr>
            <a:r>
              <a:rPr lang="en-US" sz="2000" dirty="0"/>
              <a:t>Referred to Substance Abuse Prevention and Intervention Specialist (SAPIS) or Guidance Counselor for assessment. </a:t>
            </a:r>
          </a:p>
          <a:p>
            <a:pPr>
              <a:buFont typeface="Wingdings" panose="05000000000000000000" pitchFamily="2" charset="2"/>
              <a:buChar char="§"/>
              <a:defRPr/>
            </a:pPr>
            <a:r>
              <a:rPr lang="en-US" sz="2000" dirty="0"/>
              <a:t>Required to attend the initial session. </a:t>
            </a:r>
          </a:p>
          <a:p>
            <a:pPr>
              <a:buFont typeface="Wingdings" panose="05000000000000000000" pitchFamily="2" charset="2"/>
              <a:buChar char="§"/>
              <a:defRPr/>
            </a:pPr>
            <a:r>
              <a:rPr lang="en-US" sz="2000" dirty="0"/>
              <a:t>Offered ongoing services if warranted. </a:t>
            </a:r>
            <a:endParaRPr lang="en-US" sz="2000" dirty="0" smtClean="0"/>
          </a:p>
          <a:p>
            <a:pPr marL="0" indent="0">
              <a:buNone/>
              <a:defRPr/>
            </a:pPr>
            <a:endParaRPr lang="en-US" sz="2000" dirty="0"/>
          </a:p>
          <a:p>
            <a:pPr marL="0" indent="0">
              <a:buNone/>
              <a:defRPr/>
            </a:pPr>
            <a:r>
              <a:rPr lang="en-US" sz="2000" dirty="0"/>
              <a:t>The student’s ongoing participation after the first session is voluntary. </a:t>
            </a:r>
            <a:endParaRPr lang="en-US" altLang="en-US" sz="2000" dirty="0"/>
          </a:p>
          <a:p>
            <a:pPr lvl="1">
              <a:spcBef>
                <a:spcPct val="50000"/>
              </a:spcBef>
              <a:buClr>
                <a:srgbClr val="C00000"/>
              </a:buClr>
              <a:buSzPct val="100000"/>
              <a:tabLst>
                <a:tab pos="216694" algn="l"/>
                <a:tab pos="571500" algn="l"/>
              </a:tabLst>
              <a:defRPr/>
            </a:pPr>
            <a:endParaRPr lang="en-US" altLang="en-US" sz="1950" dirty="0">
              <a:solidFill>
                <a:srgbClr val="4D4D4D"/>
              </a:solidFill>
            </a:endParaRPr>
          </a:p>
          <a:p>
            <a:pPr marL="385763" lvl="1" indent="0">
              <a:spcBef>
                <a:spcPct val="50000"/>
              </a:spcBef>
              <a:buClr>
                <a:srgbClr val="C00000"/>
              </a:buClr>
              <a:buSzPct val="100000"/>
              <a:buNone/>
              <a:tabLst>
                <a:tab pos="216694" algn="l"/>
                <a:tab pos="571500" algn="l"/>
              </a:tabLst>
              <a:defRPr/>
            </a:pPr>
            <a:endParaRPr lang="en-US" altLang="en-US" sz="1950" dirty="0">
              <a:solidFill>
                <a:srgbClr val="4D4D4D"/>
              </a:solidFill>
            </a:endParaRPr>
          </a:p>
        </p:txBody>
      </p:sp>
      <p:sp>
        <p:nvSpPr>
          <p:cNvPr id="120835" name="Title 1"/>
          <p:cNvSpPr>
            <a:spLocks/>
          </p:cNvSpPr>
          <p:nvPr/>
        </p:nvSpPr>
        <p:spPr bwMode="auto">
          <a:xfrm>
            <a:off x="1943100" y="523875"/>
            <a:ext cx="58293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sz="2800" b="1" dirty="0">
                <a:solidFill>
                  <a:srgbClr val="002D73"/>
                </a:solidFill>
                <a:latin typeface="Arial" panose="020B0604020202020204" pitchFamily="34" charset="0"/>
                <a:cs typeface="Arial" panose="020B0604020202020204" pitchFamily="34" charset="0"/>
              </a:rPr>
              <a:t>School Policy Issues</a:t>
            </a:r>
          </a:p>
        </p:txBody>
      </p:sp>
    </p:spTree>
    <p:extLst>
      <p:ext uri="{BB962C8B-B14F-4D97-AF65-F5344CB8AC3E}">
        <p14:creationId xmlns:p14="http://schemas.microsoft.com/office/powerpoint/2010/main" val="25462061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Content Placeholder 2"/>
          <p:cNvSpPr>
            <a:spLocks noGrp="1"/>
          </p:cNvSpPr>
          <p:nvPr>
            <p:ph idx="4294967295"/>
          </p:nvPr>
        </p:nvSpPr>
        <p:spPr>
          <a:xfrm>
            <a:off x="1295400" y="1504950"/>
            <a:ext cx="6493669" cy="3200400"/>
          </a:xfrm>
          <a:prstGeom prst="rect">
            <a:avLst/>
          </a:prstGeom>
        </p:spPr>
        <p:txBody>
          <a:bodyPr/>
          <a:lstStyle/>
          <a:p>
            <a:pPr marL="385763" indent="-385763">
              <a:buClr>
                <a:srgbClr val="C00000"/>
              </a:buClr>
              <a:buSzPct val="100000"/>
              <a:buFont typeface="Garamond" pitchFamily="18" charset="0"/>
              <a:buAutoNum type="arabicPeriod"/>
            </a:pPr>
            <a:r>
              <a:rPr lang="en-US" altLang="en-US" sz="2100" dirty="0">
                <a:solidFill>
                  <a:srgbClr val="4D4D4D"/>
                </a:solidFill>
              </a:rPr>
              <a:t>Get training from an OASAS-approved trainer</a:t>
            </a:r>
          </a:p>
          <a:p>
            <a:pPr marL="385763" indent="-385763">
              <a:buClr>
                <a:srgbClr val="C00000"/>
              </a:buClr>
              <a:buSzPct val="100000"/>
              <a:buFont typeface="Garamond" pitchFamily="18" charset="0"/>
              <a:buAutoNum type="arabicPeriod"/>
            </a:pPr>
            <a:r>
              <a:rPr lang="en-US" altLang="en-US" sz="2100" dirty="0">
                <a:solidFill>
                  <a:srgbClr val="4D4D4D"/>
                </a:solidFill>
              </a:rPr>
              <a:t>Contact  </a:t>
            </a:r>
            <a:r>
              <a:rPr lang="en-US" altLang="en-US" sz="2100" dirty="0"/>
              <a:t>Gerry.King@oasas.ny.gov  </a:t>
            </a:r>
            <a:r>
              <a:rPr lang="en-US" altLang="en-US" sz="2100" dirty="0">
                <a:solidFill>
                  <a:srgbClr val="4D4D4D"/>
                </a:solidFill>
              </a:rPr>
              <a:t>to find a trainer near you</a:t>
            </a:r>
          </a:p>
          <a:p>
            <a:pPr marL="385763" indent="-385763">
              <a:buClr>
                <a:srgbClr val="C00000"/>
              </a:buClr>
              <a:buSzPct val="100000"/>
              <a:buFont typeface="Garamond" pitchFamily="18" charset="0"/>
              <a:buAutoNum type="arabicPeriod"/>
            </a:pPr>
            <a:r>
              <a:rPr lang="en-US" altLang="en-US" sz="2100" dirty="0">
                <a:solidFill>
                  <a:srgbClr val="4D4D4D"/>
                </a:solidFill>
              </a:rPr>
              <a:t>Study the manual and  practice with a colleague in a role playing situation </a:t>
            </a:r>
          </a:p>
          <a:p>
            <a:pPr marL="385763" indent="-385763">
              <a:buClr>
                <a:srgbClr val="C00000"/>
              </a:buClr>
              <a:buSzPct val="100000"/>
              <a:buFont typeface="Garamond" pitchFamily="18" charset="0"/>
              <a:buAutoNum type="arabicPeriod"/>
            </a:pPr>
            <a:r>
              <a:rPr lang="en-US" sz="2100" dirty="0">
                <a:ea typeface="MS PGothic" pitchFamily="34" charset="-128"/>
              </a:rPr>
              <a:t>Us</a:t>
            </a:r>
            <a:r>
              <a:rPr lang="en-US" sz="2100" dirty="0">
                <a:solidFill>
                  <a:srgbClr val="4D4D4D"/>
                </a:solidFill>
                <a:ea typeface="MS PGothic" pitchFamily="34" charset="-128"/>
              </a:rPr>
              <a:t>e supervision to monitor continued application of skill </a:t>
            </a:r>
            <a:endParaRPr lang="en-US" sz="2100" dirty="0">
              <a:solidFill>
                <a:srgbClr val="C00000"/>
              </a:solidFill>
              <a:ea typeface="MS PGothic" pitchFamily="34" charset="-128"/>
            </a:endParaRPr>
          </a:p>
          <a:p>
            <a:pPr marL="385763" indent="-385763">
              <a:buClr>
                <a:srgbClr val="C00000"/>
              </a:buClr>
              <a:buSzPct val="100000"/>
              <a:buFont typeface="Garamond" pitchFamily="18" charset="0"/>
              <a:buAutoNum type="arabicPeriod"/>
            </a:pPr>
            <a:endParaRPr lang="en-US" altLang="en-US" sz="2100" dirty="0">
              <a:solidFill>
                <a:srgbClr val="4D4D4D"/>
              </a:solidFill>
            </a:endParaRPr>
          </a:p>
          <a:p>
            <a:pPr marL="385763" indent="-385763">
              <a:buClr>
                <a:srgbClr val="C00000"/>
              </a:buClr>
              <a:buFont typeface="Garamond" pitchFamily="18" charset="0"/>
              <a:buAutoNum type="arabicPeriod"/>
            </a:pPr>
            <a:endParaRPr lang="en-US" altLang="en-US" sz="2100" dirty="0">
              <a:solidFill>
                <a:srgbClr val="4D4D4D"/>
              </a:solidFill>
            </a:endParaRPr>
          </a:p>
        </p:txBody>
      </p:sp>
      <p:sp>
        <p:nvSpPr>
          <p:cNvPr id="126979" name="Title 1"/>
          <p:cNvSpPr txBox="1">
            <a:spLocks/>
          </p:cNvSpPr>
          <p:nvPr/>
        </p:nvSpPr>
        <p:spPr bwMode="auto">
          <a:xfrm>
            <a:off x="2000250" y="628650"/>
            <a:ext cx="39862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r>
              <a:rPr lang="en-US" altLang="en-US" b="1" dirty="0">
                <a:solidFill>
                  <a:srgbClr val="002D73"/>
                </a:solidFill>
                <a:latin typeface="Arial" panose="020B0604020202020204" pitchFamily="34" charset="0"/>
                <a:cs typeface="Arial" panose="020B0604020202020204" pitchFamily="34" charset="0"/>
              </a:rPr>
              <a:t>Learning Teen Intervene</a:t>
            </a:r>
          </a:p>
        </p:txBody>
      </p:sp>
    </p:spTree>
    <p:extLst>
      <p:ext uri="{BB962C8B-B14F-4D97-AF65-F5344CB8AC3E}">
        <p14:creationId xmlns:p14="http://schemas.microsoft.com/office/powerpoint/2010/main" val="9373710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bwMode="auto">
          <a:xfrm>
            <a:off x="2000250" y="571500"/>
            <a:ext cx="3986213" cy="400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800" b="1" dirty="0">
                <a:solidFill>
                  <a:srgbClr val="002D73"/>
                </a:solidFill>
                <a:latin typeface="Calibri" pitchFamily="34" charset="0"/>
              </a:rPr>
              <a:t>References</a:t>
            </a:r>
          </a:p>
        </p:txBody>
      </p:sp>
      <p:sp>
        <p:nvSpPr>
          <p:cNvPr id="64515" name="Content Placeholder 2"/>
          <p:cNvSpPr>
            <a:spLocks noGrp="1"/>
          </p:cNvSpPr>
          <p:nvPr>
            <p:ph idx="4294967295"/>
          </p:nvPr>
        </p:nvSpPr>
        <p:spPr>
          <a:xfrm>
            <a:off x="1143000" y="1143000"/>
            <a:ext cx="6779419" cy="4514850"/>
          </a:xfrm>
          <a:prstGeom prst="rect">
            <a:avLst/>
          </a:prstGeom>
        </p:spPr>
        <p:txBody>
          <a:bodyPr/>
          <a:lstStyle/>
          <a:p>
            <a:pPr marL="0" indent="0">
              <a:buSzPct val="150000"/>
              <a:buNone/>
            </a:pPr>
            <a:r>
              <a:rPr lang="en-US" altLang="en-US" sz="2000" b="1" dirty="0">
                <a:solidFill>
                  <a:srgbClr val="002D73"/>
                </a:solidFill>
              </a:rPr>
              <a:t>Key </a:t>
            </a:r>
            <a:r>
              <a:rPr lang="en-US" altLang="en-US" sz="2000" b="1" dirty="0" smtClean="0">
                <a:solidFill>
                  <a:srgbClr val="002D73"/>
                </a:solidFill>
              </a:rPr>
              <a:t>references</a:t>
            </a:r>
          </a:p>
          <a:p>
            <a:pPr marL="0" indent="0">
              <a:buSzPct val="150000"/>
              <a:buNone/>
            </a:pPr>
            <a:endParaRPr lang="en-US" altLang="en-US" sz="2000" b="1" dirty="0">
              <a:solidFill>
                <a:srgbClr val="002D73"/>
              </a:solidFill>
            </a:endParaRPr>
          </a:p>
          <a:p>
            <a:pPr marL="557213" lvl="1">
              <a:buClr>
                <a:srgbClr val="C00000"/>
              </a:buClr>
              <a:buSzPct val="100000"/>
              <a:buFont typeface="Wingdings" panose="05000000000000000000" pitchFamily="2" charset="2"/>
              <a:buChar char="§"/>
            </a:pPr>
            <a:r>
              <a:rPr lang="en-US" altLang="en-US" sz="1600" dirty="0">
                <a:solidFill>
                  <a:srgbClr val="002D73"/>
                </a:solidFill>
              </a:rPr>
              <a:t>Winters, K.C., &amp; </a:t>
            </a:r>
            <a:r>
              <a:rPr lang="en-US" altLang="en-US" sz="1600" dirty="0" err="1">
                <a:solidFill>
                  <a:srgbClr val="002D73"/>
                </a:solidFill>
              </a:rPr>
              <a:t>Leitten</a:t>
            </a:r>
            <a:r>
              <a:rPr lang="en-US" altLang="en-US" sz="1600" dirty="0">
                <a:solidFill>
                  <a:srgbClr val="002D73"/>
                </a:solidFill>
              </a:rPr>
              <a:t>, W.  (2007).  Brief interventions for moderate drug abusing adolescents.  </a:t>
            </a:r>
            <a:r>
              <a:rPr lang="en-US" altLang="en-US" sz="1600" i="1" dirty="0">
                <a:solidFill>
                  <a:srgbClr val="002D73"/>
                </a:solidFill>
              </a:rPr>
              <a:t>Psychology of Addictive Behaviors, 21</a:t>
            </a:r>
            <a:r>
              <a:rPr lang="en-US" altLang="en-US" sz="1600" dirty="0">
                <a:solidFill>
                  <a:srgbClr val="002D73"/>
                </a:solidFill>
              </a:rPr>
              <a:t>, 151-156.</a:t>
            </a:r>
          </a:p>
          <a:p>
            <a:pPr marL="557213" lvl="1">
              <a:buClr>
                <a:srgbClr val="C00000"/>
              </a:buClr>
              <a:buSzPct val="100000"/>
              <a:buFont typeface="Wingdings" panose="05000000000000000000" pitchFamily="2" charset="2"/>
              <a:buChar char="§"/>
            </a:pPr>
            <a:r>
              <a:rPr lang="en-US" altLang="en-US" sz="1600" dirty="0">
                <a:solidFill>
                  <a:srgbClr val="002D73"/>
                </a:solidFill>
              </a:rPr>
              <a:t>Winters, K.C., </a:t>
            </a:r>
            <a:r>
              <a:rPr lang="en-US" altLang="en-US" sz="1600" dirty="0" err="1">
                <a:solidFill>
                  <a:srgbClr val="002D73"/>
                </a:solidFill>
              </a:rPr>
              <a:t>Fahnhorst</a:t>
            </a:r>
            <a:r>
              <a:rPr lang="en-US" altLang="en-US" sz="1600" dirty="0">
                <a:solidFill>
                  <a:srgbClr val="002D73"/>
                </a:solidFill>
              </a:rPr>
              <a:t>, T., </a:t>
            </a:r>
            <a:r>
              <a:rPr lang="en-US" altLang="en-US" sz="1600" dirty="0" err="1">
                <a:solidFill>
                  <a:srgbClr val="002D73"/>
                </a:solidFill>
              </a:rPr>
              <a:t>Botzet</a:t>
            </a:r>
            <a:r>
              <a:rPr lang="en-US" altLang="en-US" sz="1600" dirty="0">
                <a:solidFill>
                  <a:srgbClr val="002D73"/>
                </a:solidFill>
              </a:rPr>
              <a:t>, A., Lee, S., &amp; </a:t>
            </a:r>
            <a:r>
              <a:rPr lang="en-US" altLang="en-US" sz="1600" dirty="0" err="1">
                <a:solidFill>
                  <a:srgbClr val="002D73"/>
                </a:solidFill>
              </a:rPr>
              <a:t>Lalone</a:t>
            </a:r>
            <a:r>
              <a:rPr lang="en-US" altLang="en-US" sz="1600" dirty="0">
                <a:solidFill>
                  <a:srgbClr val="002D73"/>
                </a:solidFill>
              </a:rPr>
              <a:t>, B. (2012).  Brief intervention for drug abusing adolescents in a school setting: Outcomes and mediating factors.  </a:t>
            </a:r>
            <a:r>
              <a:rPr lang="en-US" altLang="en-US" sz="1600" i="1" dirty="0">
                <a:solidFill>
                  <a:srgbClr val="002D73"/>
                </a:solidFill>
              </a:rPr>
              <a:t>Journal of Substance Abuse Treatment</a:t>
            </a:r>
            <a:r>
              <a:rPr lang="en-US" altLang="en-US" sz="1600" dirty="0">
                <a:solidFill>
                  <a:srgbClr val="002D73"/>
                </a:solidFill>
              </a:rPr>
              <a:t>., 12, 279-288. </a:t>
            </a:r>
          </a:p>
          <a:p>
            <a:pPr marL="557213" lvl="1">
              <a:buClr>
                <a:srgbClr val="C00000"/>
              </a:buClr>
              <a:buSzPct val="100000"/>
              <a:buFont typeface="Wingdings" panose="05000000000000000000" pitchFamily="2" charset="2"/>
              <a:buChar char="§"/>
            </a:pPr>
            <a:r>
              <a:rPr lang="en-US" altLang="en-US" sz="1600" dirty="0">
                <a:solidFill>
                  <a:srgbClr val="002D73"/>
                </a:solidFill>
              </a:rPr>
              <a:t>Winters, K.C., Lee, S., </a:t>
            </a:r>
            <a:r>
              <a:rPr lang="en-US" altLang="en-US" sz="1600" dirty="0" err="1">
                <a:solidFill>
                  <a:srgbClr val="002D73"/>
                </a:solidFill>
              </a:rPr>
              <a:t>Botzet</a:t>
            </a:r>
            <a:r>
              <a:rPr lang="en-US" altLang="en-US" sz="1600" dirty="0">
                <a:solidFill>
                  <a:srgbClr val="002D73"/>
                </a:solidFill>
              </a:rPr>
              <a:t>, A., </a:t>
            </a:r>
            <a:r>
              <a:rPr lang="en-US" altLang="en-US" sz="1600" dirty="0" err="1">
                <a:solidFill>
                  <a:srgbClr val="002D73"/>
                </a:solidFill>
              </a:rPr>
              <a:t>Fahnhorst</a:t>
            </a:r>
            <a:r>
              <a:rPr lang="en-US" altLang="en-US" sz="1600" dirty="0">
                <a:solidFill>
                  <a:srgbClr val="002D73"/>
                </a:solidFill>
              </a:rPr>
              <a:t>, T., &amp; Nicholson, A. (2014). One-year outcomes of a brief intervention for drug abusing adolescents.  </a:t>
            </a:r>
            <a:r>
              <a:rPr lang="en-US" altLang="en-US" sz="1600" i="1" dirty="0">
                <a:solidFill>
                  <a:srgbClr val="002D73"/>
                </a:solidFill>
              </a:rPr>
              <a:t>Psychology of Addictive Behaviors</a:t>
            </a:r>
            <a:r>
              <a:rPr lang="en-US" altLang="en-US" sz="1600" dirty="0">
                <a:solidFill>
                  <a:srgbClr val="002D73"/>
                </a:solidFill>
              </a:rPr>
              <a:t>, </a:t>
            </a:r>
            <a:r>
              <a:rPr lang="en-US" altLang="en-US" sz="1600" i="1" dirty="0">
                <a:solidFill>
                  <a:srgbClr val="002D73"/>
                </a:solidFill>
              </a:rPr>
              <a:t>28</a:t>
            </a:r>
            <a:r>
              <a:rPr lang="en-US" altLang="en-US" sz="1600" dirty="0">
                <a:solidFill>
                  <a:srgbClr val="002D73"/>
                </a:solidFill>
              </a:rPr>
              <a:t>, 464-474.</a:t>
            </a:r>
            <a:r>
              <a:rPr lang="en-US" altLang="en-US" sz="1600" i="1" dirty="0">
                <a:solidFill>
                  <a:srgbClr val="002D73"/>
                </a:solidFill>
              </a:rPr>
              <a:t>  </a:t>
            </a:r>
            <a:endParaRPr lang="en-US" altLang="en-US" sz="1600" i="1" dirty="0" smtClean="0">
              <a:solidFill>
                <a:srgbClr val="002D73"/>
              </a:solidFill>
            </a:endParaRPr>
          </a:p>
          <a:p>
            <a:pPr marL="557213" lvl="1">
              <a:buClr>
                <a:srgbClr val="C00000"/>
              </a:buClr>
              <a:buSzPct val="100000"/>
              <a:buFont typeface="Wingdings" panose="05000000000000000000" pitchFamily="2" charset="2"/>
              <a:buChar char="§"/>
            </a:pPr>
            <a:endParaRPr lang="en-US" altLang="en-US" sz="1350" i="1" dirty="0">
              <a:solidFill>
                <a:srgbClr val="002D73"/>
              </a:solidFill>
            </a:endParaRPr>
          </a:p>
          <a:p>
            <a:pPr marL="0" indent="0">
              <a:buSzPct val="150000"/>
              <a:buNone/>
            </a:pPr>
            <a:r>
              <a:rPr lang="en-US" altLang="en-US" sz="1350" b="1" dirty="0">
                <a:solidFill>
                  <a:srgbClr val="002D73"/>
                </a:solidFill>
              </a:rPr>
              <a:t>Reviewed in NREPP </a:t>
            </a:r>
            <a:r>
              <a:rPr lang="en-US" altLang="en-US" sz="1350" dirty="0" smtClean="0">
                <a:solidFill>
                  <a:srgbClr val="002D73"/>
                </a:solidFill>
              </a:rPr>
              <a:t>- </a:t>
            </a:r>
            <a:r>
              <a:rPr lang="en-US" altLang="en-US" sz="1350" dirty="0" smtClean="0">
                <a:solidFill>
                  <a:srgbClr val="002D73"/>
                </a:solidFill>
                <a:hlinkClick r:id="rId3"/>
              </a:rPr>
              <a:t>www.nrepp.samhsa.gov</a:t>
            </a:r>
            <a:r>
              <a:rPr lang="en-US" altLang="en-US" sz="1350" dirty="0" smtClean="0">
                <a:solidFill>
                  <a:srgbClr val="002D73"/>
                </a:solidFill>
              </a:rPr>
              <a:t> </a:t>
            </a:r>
          </a:p>
          <a:p>
            <a:pPr marL="0" indent="0">
              <a:buSzPct val="150000"/>
              <a:buNone/>
            </a:pPr>
            <a:endParaRPr lang="en-US" altLang="en-US" sz="1350" dirty="0">
              <a:solidFill>
                <a:srgbClr val="002D73"/>
              </a:solidFill>
            </a:endParaRPr>
          </a:p>
          <a:p>
            <a:pPr marL="0" indent="0">
              <a:buSzPct val="150000"/>
              <a:buNone/>
            </a:pPr>
            <a:endParaRPr lang="en-US" altLang="en-US" sz="1350" dirty="0" smtClean="0">
              <a:solidFill>
                <a:srgbClr val="002D73"/>
              </a:solidFill>
            </a:endParaRPr>
          </a:p>
          <a:p>
            <a:pPr marL="0" indent="0">
              <a:buSzPct val="150000"/>
              <a:buNone/>
            </a:pPr>
            <a:endParaRPr lang="en-US" altLang="en-US" sz="1350" dirty="0">
              <a:solidFill>
                <a:srgbClr val="002D73"/>
              </a:solidFill>
            </a:endParaRPr>
          </a:p>
        </p:txBody>
      </p:sp>
    </p:spTree>
    <p:extLst>
      <p:ext uri="{BB962C8B-B14F-4D97-AF65-F5344CB8AC3E}">
        <p14:creationId xmlns:p14="http://schemas.microsoft.com/office/powerpoint/2010/main" val="657938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4294967295"/>
          </p:nvPr>
        </p:nvSpPr>
        <p:spPr>
          <a:xfrm>
            <a:off x="1278732" y="1600200"/>
            <a:ext cx="7150894" cy="3886200"/>
          </a:xfrm>
          <a:prstGeom prst="rect">
            <a:avLst/>
          </a:prstGeom>
        </p:spPr>
        <p:txBody>
          <a:bodyPr/>
          <a:lstStyle/>
          <a:p>
            <a:pPr marL="0" indent="0">
              <a:spcBef>
                <a:spcPct val="0"/>
              </a:spcBef>
              <a:spcAft>
                <a:spcPct val="0"/>
              </a:spcAft>
              <a:buNone/>
            </a:pPr>
            <a:r>
              <a:rPr lang="en-US" altLang="en-US" sz="1350" b="1" i="1" dirty="0"/>
              <a:t>Adolescents, Alcohol, and Substance Abuse: Reaching Teens through Brief </a:t>
            </a:r>
            <a:r>
              <a:rPr lang="en-US" altLang="en-US" sz="1350" b="1" i="1" dirty="0" smtClean="0"/>
              <a:t>Interventions </a:t>
            </a:r>
            <a:r>
              <a:rPr lang="en-US" altLang="en-US" sz="1350" b="1" dirty="0" smtClean="0"/>
              <a:t>The </a:t>
            </a:r>
            <a:r>
              <a:rPr lang="en-US" altLang="en-US" sz="1350" b="1" dirty="0"/>
              <a:t>Guilford Press (2001)    </a:t>
            </a:r>
            <a:r>
              <a:rPr lang="en-US" altLang="en-US" sz="1350" b="1" dirty="0" smtClean="0">
                <a:hlinkClick r:id="rId3"/>
              </a:rPr>
              <a:t>www.guilford.com</a:t>
            </a:r>
            <a:endParaRPr lang="en-US" altLang="en-US" sz="1350" b="1" dirty="0" smtClean="0"/>
          </a:p>
          <a:p>
            <a:pPr marL="0" indent="0">
              <a:spcBef>
                <a:spcPct val="0"/>
              </a:spcBef>
              <a:spcAft>
                <a:spcPct val="0"/>
              </a:spcAft>
              <a:buNone/>
            </a:pPr>
            <a:endParaRPr lang="en-US" altLang="en-US" sz="1350" b="1" dirty="0"/>
          </a:p>
          <a:p>
            <a:pPr marL="0" indent="0">
              <a:spcBef>
                <a:spcPct val="0"/>
              </a:spcBef>
              <a:spcAft>
                <a:spcPct val="0"/>
              </a:spcAft>
              <a:buNone/>
            </a:pPr>
            <a:r>
              <a:rPr lang="en-US" altLang="en-US" sz="1350" b="1" i="1" dirty="0"/>
              <a:t>Motivational interviewing: Third Edition: Helping People Change (Miller and Rollnick)</a:t>
            </a:r>
          </a:p>
          <a:p>
            <a:pPr marL="0" indent="0">
              <a:spcBef>
                <a:spcPct val="0"/>
              </a:spcBef>
              <a:spcAft>
                <a:spcPct val="0"/>
              </a:spcAft>
              <a:buNone/>
            </a:pPr>
            <a:r>
              <a:rPr lang="en-US" altLang="en-US" sz="1350" b="1" dirty="0"/>
              <a:t>The Guilford Press (2013)    </a:t>
            </a:r>
            <a:r>
              <a:rPr lang="en-US" altLang="en-US" sz="1350" b="1" dirty="0" smtClean="0">
                <a:hlinkClick r:id="rId3"/>
              </a:rPr>
              <a:t>www.guilford.com</a:t>
            </a:r>
            <a:endParaRPr lang="en-US" altLang="en-US" sz="1350" b="1" dirty="0" smtClean="0"/>
          </a:p>
          <a:p>
            <a:pPr marL="0" indent="0">
              <a:spcBef>
                <a:spcPct val="0"/>
              </a:spcBef>
              <a:spcAft>
                <a:spcPct val="0"/>
              </a:spcAft>
              <a:buNone/>
            </a:pPr>
            <a:endParaRPr lang="en-US" altLang="en-US" sz="1350" b="1" i="1" dirty="0"/>
          </a:p>
          <a:p>
            <a:pPr marL="0" indent="0">
              <a:spcBef>
                <a:spcPct val="0"/>
              </a:spcBef>
              <a:spcAft>
                <a:spcPct val="0"/>
              </a:spcAft>
              <a:buNone/>
            </a:pPr>
            <a:r>
              <a:rPr lang="en-US" altLang="en-US" sz="1350" b="1" i="1" dirty="0"/>
              <a:t>Motivational Interviewing with Adolescents and Young Adults</a:t>
            </a:r>
          </a:p>
          <a:p>
            <a:pPr marL="0" indent="0">
              <a:spcBef>
                <a:spcPct val="0"/>
              </a:spcBef>
              <a:spcAft>
                <a:spcPct val="0"/>
              </a:spcAft>
              <a:buNone/>
            </a:pPr>
            <a:r>
              <a:rPr lang="en-US" altLang="en-US" sz="1350" b="1" dirty="0"/>
              <a:t>The Guilford Press (2011) 	</a:t>
            </a:r>
            <a:r>
              <a:rPr lang="en-US" altLang="en-US" sz="1350" b="1" dirty="0" smtClean="0">
                <a:hlinkClick r:id="rId3"/>
              </a:rPr>
              <a:t>www.guilford.com</a:t>
            </a:r>
            <a:endParaRPr lang="en-US" altLang="en-US" sz="1350" b="1" dirty="0" smtClean="0"/>
          </a:p>
          <a:p>
            <a:pPr marL="0" indent="0">
              <a:spcBef>
                <a:spcPct val="0"/>
              </a:spcBef>
              <a:spcAft>
                <a:spcPct val="0"/>
              </a:spcAft>
              <a:buNone/>
            </a:pPr>
            <a:endParaRPr lang="en-US" altLang="en-US" sz="1350" b="1" dirty="0" smtClean="0"/>
          </a:p>
          <a:p>
            <a:pPr marL="0" indent="0">
              <a:spcBef>
                <a:spcPct val="0"/>
              </a:spcBef>
              <a:spcAft>
                <a:spcPct val="0"/>
              </a:spcAft>
              <a:buNone/>
            </a:pPr>
            <a:endParaRPr lang="en-US" altLang="en-US" sz="1350" b="1" dirty="0"/>
          </a:p>
          <a:p>
            <a:pPr marL="0" indent="0">
              <a:spcBef>
                <a:spcPct val="0"/>
              </a:spcBef>
              <a:spcAft>
                <a:spcPct val="0"/>
              </a:spcAft>
              <a:buNone/>
            </a:pPr>
            <a:r>
              <a:rPr lang="en-US" altLang="en-US" sz="1350" b="1" i="1" dirty="0"/>
              <a:t>Brief Interventions and Brief Therapies for Substance Abuse</a:t>
            </a:r>
            <a:r>
              <a:rPr lang="en-US" altLang="en-US" sz="1350" b="1" dirty="0"/>
              <a:t>  TIPS #34, SAMHSA-CSAT </a:t>
            </a:r>
            <a:r>
              <a:rPr lang="en-US" altLang="en-US" sz="1350" b="1" dirty="0" smtClean="0"/>
              <a:t> - </a:t>
            </a:r>
            <a:r>
              <a:rPr lang="en-US" altLang="en-US" sz="1350" b="1" dirty="0" smtClean="0">
                <a:hlinkClick r:id="rId4"/>
              </a:rPr>
              <a:t>www.samhsa.gov/csat/csat.htm</a:t>
            </a:r>
            <a:endParaRPr lang="en-US" altLang="en-US" sz="1350" b="1" dirty="0" smtClean="0"/>
          </a:p>
          <a:p>
            <a:pPr marL="0" indent="0">
              <a:spcBef>
                <a:spcPct val="0"/>
              </a:spcBef>
              <a:spcAft>
                <a:spcPct val="0"/>
              </a:spcAft>
              <a:buNone/>
            </a:pPr>
            <a:endParaRPr lang="en-US" altLang="en-US" sz="1350" b="1" dirty="0"/>
          </a:p>
          <a:p>
            <a:pPr marL="0" indent="0">
              <a:spcBef>
                <a:spcPct val="0"/>
              </a:spcBef>
              <a:spcAft>
                <a:spcPct val="0"/>
              </a:spcAft>
              <a:buNone/>
            </a:pPr>
            <a:r>
              <a:rPr lang="en-US" altLang="en-US" sz="1350" b="1" i="1" dirty="0"/>
              <a:t>Enhancing Motivation for Change in Substance Abuse </a:t>
            </a:r>
            <a:r>
              <a:rPr lang="en-US" altLang="en-US" sz="1350" b="1" i="1" dirty="0" smtClean="0"/>
              <a:t>Treatment  </a:t>
            </a:r>
            <a:r>
              <a:rPr lang="en-US" altLang="en-US" sz="1350" b="1" dirty="0" smtClean="0"/>
              <a:t>TIPS </a:t>
            </a:r>
            <a:r>
              <a:rPr lang="en-US" altLang="en-US" sz="1350" b="1" dirty="0"/>
              <a:t>#35, SAMHSA-CSAT    </a:t>
            </a:r>
            <a:r>
              <a:rPr lang="en-US" altLang="en-US" sz="1350" b="1" dirty="0" smtClean="0">
                <a:hlinkClick r:id="rId4"/>
              </a:rPr>
              <a:t>www.samhsa.gov/csat/csat.htm</a:t>
            </a:r>
            <a:endParaRPr lang="en-US" altLang="en-US" sz="1350" b="1" dirty="0" smtClean="0"/>
          </a:p>
          <a:p>
            <a:pPr marL="0" indent="0">
              <a:spcBef>
                <a:spcPct val="0"/>
              </a:spcBef>
              <a:spcAft>
                <a:spcPct val="0"/>
              </a:spcAft>
              <a:buNone/>
            </a:pPr>
            <a:endParaRPr lang="en-US" altLang="en-US" sz="1350" b="1" dirty="0"/>
          </a:p>
          <a:p>
            <a:pPr marL="0" indent="0">
              <a:spcBef>
                <a:spcPct val="0"/>
              </a:spcBef>
              <a:spcAft>
                <a:spcPct val="0"/>
              </a:spcAft>
              <a:buNone/>
            </a:pPr>
            <a:endParaRPr lang="en-US" altLang="en-US" sz="1350" dirty="0"/>
          </a:p>
        </p:txBody>
      </p:sp>
      <p:sp>
        <p:nvSpPr>
          <p:cNvPr id="16387" name="Text Box 5"/>
          <p:cNvSpPr txBox="1">
            <a:spLocks noChangeArrowheads="1"/>
          </p:cNvSpPr>
          <p:nvPr/>
        </p:nvSpPr>
        <p:spPr bwMode="auto">
          <a:xfrm>
            <a:off x="914400" y="1600200"/>
            <a:ext cx="380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b="1">
                <a:solidFill>
                  <a:srgbClr val="336600"/>
                </a:solidFill>
                <a:latin typeface="Tahoma" pitchFamily="34" charset="0"/>
                <a:cs typeface="Arial" charset="0"/>
              </a:rPr>
              <a:t>$</a:t>
            </a:r>
          </a:p>
        </p:txBody>
      </p:sp>
      <p:sp>
        <p:nvSpPr>
          <p:cNvPr id="16389" name="Rectangle 7"/>
          <p:cNvSpPr>
            <a:spLocks noChangeArrowheads="1"/>
          </p:cNvSpPr>
          <p:nvPr/>
        </p:nvSpPr>
        <p:spPr bwMode="auto">
          <a:xfrm>
            <a:off x="1957387" y="628650"/>
            <a:ext cx="39862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2800" b="1" dirty="0">
                <a:solidFill>
                  <a:srgbClr val="002D73"/>
                </a:solidFill>
                <a:latin typeface="Calibri" pitchFamily="34" charset="0"/>
                <a:cs typeface="Arial" charset="0"/>
              </a:rPr>
              <a:t>Resources</a:t>
            </a:r>
          </a:p>
        </p:txBody>
      </p:sp>
      <p:sp>
        <p:nvSpPr>
          <p:cNvPr id="16390" name="Text Box 5"/>
          <p:cNvSpPr txBox="1">
            <a:spLocks noChangeArrowheads="1"/>
          </p:cNvSpPr>
          <p:nvPr/>
        </p:nvSpPr>
        <p:spPr bwMode="auto">
          <a:xfrm>
            <a:off x="932260" y="2228850"/>
            <a:ext cx="380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b="1">
                <a:solidFill>
                  <a:srgbClr val="336600"/>
                </a:solidFill>
                <a:latin typeface="Tahoma" pitchFamily="34" charset="0"/>
                <a:cs typeface="Arial" charset="0"/>
              </a:rPr>
              <a:t>$</a:t>
            </a:r>
          </a:p>
        </p:txBody>
      </p:sp>
      <p:sp>
        <p:nvSpPr>
          <p:cNvPr id="16391" name="Text Box 5"/>
          <p:cNvSpPr txBox="1">
            <a:spLocks noChangeArrowheads="1"/>
          </p:cNvSpPr>
          <p:nvPr/>
        </p:nvSpPr>
        <p:spPr bwMode="auto">
          <a:xfrm>
            <a:off x="925116" y="2800350"/>
            <a:ext cx="380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b="1">
                <a:solidFill>
                  <a:srgbClr val="336600"/>
                </a:solidFill>
                <a:latin typeface="Tahoma" pitchFamily="34" charset="0"/>
                <a:cs typeface="Arial" charset="0"/>
              </a:rPr>
              <a:t>$</a:t>
            </a:r>
          </a:p>
        </p:txBody>
      </p:sp>
    </p:spTree>
    <p:extLst>
      <p:ext uri="{BB962C8B-B14F-4D97-AF65-F5344CB8AC3E}">
        <p14:creationId xmlns:p14="http://schemas.microsoft.com/office/powerpoint/2010/main" val="24138429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Content Placeholder 2"/>
          <p:cNvSpPr>
            <a:spLocks noGrp="1"/>
          </p:cNvSpPr>
          <p:nvPr>
            <p:ph idx="4294967295"/>
          </p:nvPr>
        </p:nvSpPr>
        <p:spPr>
          <a:xfrm>
            <a:off x="1257300" y="438150"/>
            <a:ext cx="6343650" cy="4229100"/>
          </a:xfrm>
          <a:prstGeom prst="rect">
            <a:avLst/>
          </a:prstGeom>
        </p:spPr>
        <p:txBody>
          <a:bodyPr/>
          <a:lstStyle/>
          <a:p>
            <a:pPr algn="ctr" eaLnBrk="1" hangingPunct="1">
              <a:buFont typeface="Wingdings" pitchFamily="2" charset="2"/>
              <a:buNone/>
              <a:defRPr/>
            </a:pPr>
            <a:r>
              <a:rPr lang="en-US" altLang="en-US" sz="2400" b="1" dirty="0">
                <a:solidFill>
                  <a:srgbClr val="002D73"/>
                </a:solidFill>
              </a:rPr>
              <a:t>Thank You</a:t>
            </a:r>
          </a:p>
          <a:p>
            <a:pPr marL="0" indent="0" eaLnBrk="1" hangingPunct="1">
              <a:spcBef>
                <a:spcPct val="0"/>
              </a:spcBef>
              <a:spcAft>
                <a:spcPct val="0"/>
              </a:spcAft>
              <a:buNone/>
              <a:defRPr/>
            </a:pPr>
            <a:endParaRPr lang="en-US" altLang="en-US" sz="2100" dirty="0" smtClean="0">
              <a:solidFill>
                <a:srgbClr val="002D73"/>
              </a:solidFill>
            </a:endParaRPr>
          </a:p>
          <a:p>
            <a:pPr marL="0" indent="0" eaLnBrk="1" hangingPunct="1">
              <a:spcBef>
                <a:spcPct val="0"/>
              </a:spcBef>
              <a:spcAft>
                <a:spcPct val="0"/>
              </a:spcAft>
              <a:buNone/>
              <a:defRPr/>
            </a:pPr>
            <a:r>
              <a:rPr lang="en-US" altLang="en-US" sz="2100" dirty="0" smtClean="0">
                <a:solidFill>
                  <a:srgbClr val="002D73"/>
                </a:solidFill>
              </a:rPr>
              <a:t>Primary </a:t>
            </a:r>
            <a:r>
              <a:rPr lang="en-US" altLang="en-US" sz="2100" dirty="0">
                <a:solidFill>
                  <a:srgbClr val="002D73"/>
                </a:solidFill>
              </a:rPr>
              <a:t>Author of Teen </a:t>
            </a:r>
            <a:r>
              <a:rPr lang="en-US" altLang="en-US" sz="2100" dirty="0" smtClean="0">
                <a:solidFill>
                  <a:srgbClr val="002D73"/>
                </a:solidFill>
              </a:rPr>
              <a:t>Intervene, Dr</a:t>
            </a:r>
            <a:r>
              <a:rPr lang="en-US" altLang="en-US" sz="2100" i="1" dirty="0" smtClean="0">
                <a:solidFill>
                  <a:srgbClr val="002D73"/>
                </a:solidFill>
              </a:rPr>
              <a:t>. </a:t>
            </a:r>
            <a:r>
              <a:rPr lang="en-US" altLang="en-US" sz="2100" dirty="0" smtClean="0">
                <a:solidFill>
                  <a:srgbClr val="002D73"/>
                </a:solidFill>
              </a:rPr>
              <a:t>Ken </a:t>
            </a:r>
            <a:r>
              <a:rPr lang="en-US" altLang="en-US" sz="2100" dirty="0">
                <a:solidFill>
                  <a:srgbClr val="002D73"/>
                </a:solidFill>
              </a:rPr>
              <a:t>Winters</a:t>
            </a:r>
            <a:r>
              <a:rPr lang="en-US" altLang="en-US" sz="2100" dirty="0" smtClean="0">
                <a:solidFill>
                  <a:srgbClr val="002D73"/>
                </a:solidFill>
              </a:rPr>
              <a:t>, </a:t>
            </a:r>
            <a:r>
              <a:rPr lang="en-US" altLang="en-US" sz="2100" dirty="0">
                <a:solidFill>
                  <a:srgbClr val="002D73"/>
                </a:solidFill>
              </a:rPr>
              <a:t>at </a:t>
            </a:r>
            <a:r>
              <a:rPr lang="en-US" altLang="en-US" sz="2100" dirty="0" smtClean="0">
                <a:solidFill>
                  <a:srgbClr val="002D73"/>
                </a:solidFill>
                <a:hlinkClick r:id="rId3"/>
              </a:rPr>
              <a:t>winte001@umn.edu</a:t>
            </a:r>
            <a:endParaRPr lang="en-US" altLang="en-US" sz="2100" dirty="0" smtClean="0">
              <a:solidFill>
                <a:srgbClr val="002D73"/>
              </a:solidFill>
            </a:endParaRPr>
          </a:p>
          <a:p>
            <a:pPr eaLnBrk="1" hangingPunct="1">
              <a:spcBef>
                <a:spcPct val="0"/>
              </a:spcBef>
              <a:spcAft>
                <a:spcPct val="0"/>
              </a:spcAft>
              <a:buFont typeface="Wingdings" panose="05000000000000000000" pitchFamily="2" charset="2"/>
              <a:buChar char="§"/>
              <a:defRPr/>
            </a:pPr>
            <a:endParaRPr lang="en-US" altLang="en-US" sz="2100" dirty="0">
              <a:solidFill>
                <a:srgbClr val="002D73"/>
              </a:solidFill>
            </a:endParaRPr>
          </a:p>
          <a:p>
            <a:pPr marL="0" indent="0" eaLnBrk="1" hangingPunct="1">
              <a:spcBef>
                <a:spcPct val="0"/>
              </a:spcBef>
              <a:spcAft>
                <a:spcPct val="0"/>
              </a:spcAft>
              <a:buNone/>
              <a:defRPr/>
            </a:pPr>
            <a:r>
              <a:rPr lang="en-US" altLang="en-US" sz="2100">
                <a:solidFill>
                  <a:srgbClr val="002D73"/>
                </a:solidFill>
              </a:rPr>
              <a:t>OASAS </a:t>
            </a:r>
            <a:r>
              <a:rPr lang="en-US" altLang="en-US" sz="2100" smtClean="0">
                <a:solidFill>
                  <a:srgbClr val="002D73"/>
                </a:solidFill>
              </a:rPr>
              <a:t>Contacts</a:t>
            </a:r>
          </a:p>
          <a:p>
            <a:pPr marL="0" indent="0" eaLnBrk="1" hangingPunct="1">
              <a:spcBef>
                <a:spcPct val="0"/>
              </a:spcBef>
              <a:spcAft>
                <a:spcPct val="0"/>
              </a:spcAft>
              <a:buNone/>
              <a:defRPr/>
            </a:pPr>
            <a:r>
              <a:rPr lang="en-US" altLang="en-US" sz="2100" smtClean="0">
                <a:solidFill>
                  <a:srgbClr val="002D73"/>
                </a:solidFill>
              </a:rPr>
              <a:t>Gerry </a:t>
            </a:r>
            <a:r>
              <a:rPr lang="en-US" altLang="en-US" sz="2100" dirty="0" smtClean="0">
                <a:solidFill>
                  <a:srgbClr val="002D73"/>
                </a:solidFill>
              </a:rPr>
              <a:t>King</a:t>
            </a:r>
            <a:r>
              <a:rPr lang="en-US" altLang="en-US" sz="2100" dirty="0">
                <a:solidFill>
                  <a:srgbClr val="002D73"/>
                </a:solidFill>
              </a:rPr>
              <a:t> </a:t>
            </a:r>
            <a:r>
              <a:rPr lang="en-US" altLang="en-US" sz="2100" dirty="0" smtClean="0">
                <a:solidFill>
                  <a:srgbClr val="002D73"/>
                </a:solidFill>
              </a:rPr>
              <a:t> </a:t>
            </a:r>
            <a:r>
              <a:rPr lang="en-US" altLang="en-US" sz="2100" dirty="0">
                <a:solidFill>
                  <a:srgbClr val="002D73"/>
                </a:solidFill>
              </a:rPr>
              <a:t>at </a:t>
            </a:r>
            <a:r>
              <a:rPr lang="en-US" altLang="en-US" sz="2100" dirty="0" smtClean="0">
                <a:solidFill>
                  <a:srgbClr val="002D73"/>
                </a:solidFill>
                <a:hlinkClick r:id="rId4"/>
              </a:rPr>
              <a:t>Gerry.King@oasas.ny.gov</a:t>
            </a:r>
            <a:r>
              <a:rPr lang="en-US" altLang="en-US" sz="2100" dirty="0" smtClean="0">
                <a:solidFill>
                  <a:srgbClr val="002D73"/>
                </a:solidFill>
              </a:rPr>
              <a:t> </a:t>
            </a:r>
            <a:r>
              <a:rPr lang="en-US" altLang="en-US" sz="2100" smtClean="0">
                <a:solidFill>
                  <a:srgbClr val="002D73"/>
                </a:solidFill>
              </a:rPr>
              <a:t>and </a:t>
            </a:r>
            <a:endParaRPr lang="en-US" altLang="en-US" sz="2100" smtClean="0">
              <a:solidFill>
                <a:srgbClr val="002D73"/>
              </a:solidFill>
            </a:endParaRPr>
          </a:p>
          <a:p>
            <a:pPr marL="0" indent="0" eaLnBrk="1" hangingPunct="1">
              <a:spcBef>
                <a:spcPct val="0"/>
              </a:spcBef>
              <a:spcAft>
                <a:spcPct val="0"/>
              </a:spcAft>
              <a:buNone/>
              <a:defRPr/>
            </a:pPr>
            <a:r>
              <a:rPr lang="en-US" altLang="en-US" sz="2100" dirty="0" smtClean="0">
                <a:solidFill>
                  <a:srgbClr val="002D73"/>
                </a:solidFill>
              </a:rPr>
              <a:t>Walt </a:t>
            </a:r>
            <a:r>
              <a:rPr lang="en-US" altLang="en-US" sz="2100" dirty="0">
                <a:solidFill>
                  <a:srgbClr val="002D73"/>
                </a:solidFill>
              </a:rPr>
              <a:t>Davies at </a:t>
            </a:r>
            <a:r>
              <a:rPr lang="en-US" altLang="en-US" sz="2100" dirty="0" smtClean="0">
                <a:solidFill>
                  <a:srgbClr val="002D73"/>
                </a:solidFill>
                <a:hlinkClick r:id="rId5"/>
              </a:rPr>
              <a:t>Walt.Davies@oasas.ny.gov</a:t>
            </a:r>
            <a:endParaRPr lang="en-US" altLang="en-US" sz="2100" dirty="0" smtClean="0">
              <a:solidFill>
                <a:srgbClr val="002D73"/>
              </a:solidFill>
            </a:endParaRPr>
          </a:p>
          <a:p>
            <a:pPr marL="0" indent="0">
              <a:spcBef>
                <a:spcPct val="0"/>
              </a:spcBef>
              <a:spcAft>
                <a:spcPct val="0"/>
              </a:spcAft>
              <a:buNone/>
              <a:defRPr/>
            </a:pPr>
            <a:r>
              <a:rPr lang="en-US" altLang="en-US" sz="2100" dirty="0" smtClean="0">
                <a:solidFill>
                  <a:srgbClr val="002D73"/>
                </a:solidFill>
              </a:rPr>
              <a:t> </a:t>
            </a:r>
            <a:endParaRPr lang="en-US" altLang="en-US" sz="2100" dirty="0">
              <a:solidFill>
                <a:srgbClr val="002D73"/>
              </a:solidFill>
            </a:endParaRPr>
          </a:p>
          <a:p>
            <a:pPr marL="0" indent="0">
              <a:buSzPct val="150000"/>
              <a:buNone/>
            </a:pPr>
            <a:r>
              <a:rPr lang="en-US" altLang="en-US" sz="1200" b="1" dirty="0" smtClean="0">
                <a:solidFill>
                  <a:srgbClr val="002D73"/>
                </a:solidFill>
              </a:rPr>
              <a:t>To </a:t>
            </a:r>
            <a:r>
              <a:rPr lang="en-US" altLang="en-US" sz="1200" b="1" dirty="0">
                <a:solidFill>
                  <a:srgbClr val="002D73"/>
                </a:solidFill>
              </a:rPr>
              <a:t>purchase Teen Intervene: </a:t>
            </a:r>
            <a:r>
              <a:rPr lang="en-US" altLang="en-US" sz="1200" dirty="0">
                <a:solidFill>
                  <a:srgbClr val="002D73"/>
                </a:solidFill>
              </a:rPr>
              <a:t>	 </a:t>
            </a:r>
            <a:r>
              <a:rPr lang="en-US" altLang="en-US" sz="1200" dirty="0">
                <a:solidFill>
                  <a:srgbClr val="002D73"/>
                </a:solidFill>
                <a:hlinkClick r:id="rId6"/>
              </a:rPr>
              <a:t>http://www.hazelden.org/OA_HTML/ibeCCtpItmDspRte.jsp?item=174105&amp;sitex=10020:22372:US</a:t>
            </a:r>
            <a:endParaRPr lang="en-US" altLang="en-US" sz="1200" dirty="0">
              <a:solidFill>
                <a:srgbClr val="002D73"/>
              </a:solidFill>
            </a:endParaRPr>
          </a:p>
          <a:p>
            <a:pPr marL="0" indent="0">
              <a:buSzPct val="150000"/>
              <a:buNone/>
            </a:pPr>
            <a:r>
              <a:rPr lang="en-US" altLang="en-US" sz="1200" b="1" dirty="0" smtClean="0">
                <a:solidFill>
                  <a:srgbClr val="002D73"/>
                </a:solidFill>
              </a:rPr>
              <a:t>To </a:t>
            </a:r>
            <a:r>
              <a:rPr lang="en-US" altLang="en-US" sz="1200" b="1" dirty="0">
                <a:solidFill>
                  <a:srgbClr val="002D73"/>
                </a:solidFill>
              </a:rPr>
              <a:t>receive 30% discount - Insert </a:t>
            </a:r>
            <a:r>
              <a:rPr lang="en-US" altLang="en-US" sz="1200" b="1" u="sng" dirty="0">
                <a:solidFill>
                  <a:srgbClr val="002D73"/>
                </a:solidFill>
              </a:rPr>
              <a:t>OASAS</a:t>
            </a:r>
            <a:r>
              <a:rPr lang="en-US" altLang="en-US" sz="1200" b="1" dirty="0">
                <a:solidFill>
                  <a:srgbClr val="002D73"/>
                </a:solidFill>
              </a:rPr>
              <a:t> as the promotional code.</a:t>
            </a:r>
          </a:p>
          <a:p>
            <a:pPr marL="0" indent="0">
              <a:spcBef>
                <a:spcPct val="0"/>
              </a:spcBef>
              <a:spcAft>
                <a:spcPct val="0"/>
              </a:spcAft>
              <a:buNone/>
              <a:defRPr/>
            </a:pPr>
            <a:endParaRPr lang="en-US" altLang="en-US" sz="1200" i="1" dirty="0">
              <a:solidFill>
                <a:srgbClr val="002D73"/>
              </a:solidFill>
            </a:endParaRPr>
          </a:p>
          <a:p>
            <a:pPr eaLnBrk="1" hangingPunct="1">
              <a:spcBef>
                <a:spcPct val="0"/>
              </a:spcBef>
              <a:spcAft>
                <a:spcPct val="0"/>
              </a:spcAft>
              <a:buFont typeface="Wingdings" pitchFamily="2" charset="2"/>
              <a:buNone/>
              <a:defRPr/>
            </a:pPr>
            <a:r>
              <a:rPr lang="en-US" altLang="en-US" sz="1200" dirty="0" smtClean="0">
                <a:solidFill>
                  <a:srgbClr val="002D73"/>
                </a:solidFill>
                <a:hlinkClick r:id="rId7"/>
              </a:rPr>
              <a:t>www.hazelden.org</a:t>
            </a:r>
            <a:r>
              <a:rPr lang="en-US" altLang="en-US" sz="1200" dirty="0" smtClean="0">
                <a:solidFill>
                  <a:srgbClr val="002D73"/>
                </a:solidFill>
              </a:rPr>
              <a:t> - 800.328.9000</a:t>
            </a:r>
            <a:endParaRPr lang="en-US" altLang="en-US" sz="1200" dirty="0">
              <a:solidFill>
                <a:srgbClr val="002D73"/>
              </a:solidFill>
            </a:endParaRPr>
          </a:p>
        </p:txBody>
      </p:sp>
    </p:spTree>
    <p:extLst>
      <p:ext uri="{BB962C8B-B14F-4D97-AF65-F5344CB8AC3E}">
        <p14:creationId xmlns:p14="http://schemas.microsoft.com/office/powerpoint/2010/main" val="1425032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378744" y="1428750"/>
            <a:ext cx="6900863" cy="3443288"/>
          </a:xfrm>
          <a:prstGeom prst="rect">
            <a:avLst/>
          </a:prstGeom>
        </p:spPr>
        <p:txBody>
          <a:bodyPr/>
          <a:lstStyle/>
          <a:p>
            <a:pPr>
              <a:spcBef>
                <a:spcPct val="0"/>
              </a:spcBef>
              <a:spcAft>
                <a:spcPct val="0"/>
              </a:spcAft>
              <a:buClr>
                <a:srgbClr val="C00000"/>
              </a:buClr>
              <a:defRPr/>
            </a:pPr>
            <a:r>
              <a:rPr lang="en-US" sz="2400" dirty="0" smtClean="0">
                <a:solidFill>
                  <a:schemeClr val="tx1"/>
                </a:solidFill>
                <a:ea typeface="MS PGothic" pitchFamily="34" charset="-128"/>
              </a:rPr>
              <a:t>Some have been a few minutes or a single session, e.g., SBIRT (usually during an opportunistic situation)</a:t>
            </a:r>
          </a:p>
          <a:p>
            <a:pPr>
              <a:buClr>
                <a:srgbClr val="C00000"/>
              </a:buClr>
              <a:defRPr/>
            </a:pPr>
            <a:r>
              <a:rPr lang="en-US" sz="2400" dirty="0" smtClean="0">
                <a:solidFill>
                  <a:schemeClr val="tx1"/>
                </a:solidFill>
                <a:ea typeface="MS PGothic" pitchFamily="34" charset="-128"/>
              </a:rPr>
              <a:t>Typical: 2-4 meetings (Up to 6 sessions allowed)</a:t>
            </a:r>
          </a:p>
          <a:p>
            <a:pPr>
              <a:buClr>
                <a:srgbClr val="C00000"/>
              </a:buClr>
              <a:defRPr/>
            </a:pPr>
            <a:r>
              <a:rPr lang="en-US" sz="2400" i="1" dirty="0" smtClean="0">
                <a:solidFill>
                  <a:schemeClr val="tx1"/>
                </a:solidFill>
                <a:ea typeface="MS PGothic" pitchFamily="34" charset="-128"/>
              </a:rPr>
              <a:t>Teen Intervene</a:t>
            </a:r>
          </a:p>
          <a:p>
            <a:pPr lvl="1">
              <a:buClr>
                <a:srgbClr val="C00000"/>
              </a:buClr>
              <a:defRPr/>
            </a:pPr>
            <a:r>
              <a:rPr lang="en-US" sz="2400" dirty="0">
                <a:ea typeface="MS PGothic" pitchFamily="34" charset="-128"/>
              </a:rPr>
              <a:t>3 total meetings</a:t>
            </a:r>
          </a:p>
          <a:p>
            <a:pPr lvl="2">
              <a:buClr>
                <a:srgbClr val="C00000"/>
              </a:buClr>
              <a:defRPr/>
            </a:pPr>
            <a:r>
              <a:rPr lang="en-US" dirty="0" smtClean="0">
                <a:solidFill>
                  <a:schemeClr val="tx1"/>
                </a:solidFill>
                <a:ea typeface="MS PGothic" pitchFamily="34" charset="-128"/>
              </a:rPr>
              <a:t>2 meetings with the youth</a:t>
            </a:r>
          </a:p>
          <a:p>
            <a:pPr lvl="2">
              <a:buClr>
                <a:srgbClr val="C00000"/>
              </a:buClr>
              <a:defRPr/>
            </a:pPr>
            <a:r>
              <a:rPr lang="en-US" dirty="0" smtClean="0">
                <a:solidFill>
                  <a:schemeClr val="tx1"/>
                </a:solidFill>
                <a:ea typeface="MS PGothic" pitchFamily="34" charset="-128"/>
              </a:rPr>
              <a:t>1 meeting with the parent</a:t>
            </a:r>
            <a:r>
              <a:rPr lang="en-US" b="1" dirty="0" smtClean="0">
                <a:solidFill>
                  <a:schemeClr val="tx1"/>
                </a:solidFill>
                <a:ea typeface="MS PGothic" pitchFamily="34" charset="-128"/>
              </a:rPr>
              <a:t>	</a:t>
            </a:r>
          </a:p>
        </p:txBody>
      </p:sp>
      <p:sp>
        <p:nvSpPr>
          <p:cNvPr id="17411" name="Rectangle 2"/>
          <p:cNvSpPr txBox="1">
            <a:spLocks noChangeArrowheads="1"/>
          </p:cNvSpPr>
          <p:nvPr/>
        </p:nvSpPr>
        <p:spPr bwMode="auto">
          <a:xfrm>
            <a:off x="1378744" y="742950"/>
            <a:ext cx="67746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3200" b="1" dirty="0">
                <a:solidFill>
                  <a:srgbClr val="002D73"/>
                </a:solidFill>
                <a:latin typeface="Arial" panose="020B0604020202020204" pitchFamily="34" charset="0"/>
                <a:cs typeface="Arial" panose="020B0604020202020204" pitchFamily="34" charset="0"/>
              </a:rPr>
              <a:t>How Brief is a Brief Intervention </a:t>
            </a:r>
          </a:p>
        </p:txBody>
      </p:sp>
    </p:spTree>
    <p:extLst>
      <p:ext uri="{BB962C8B-B14F-4D97-AF65-F5344CB8AC3E}">
        <p14:creationId xmlns:p14="http://schemas.microsoft.com/office/powerpoint/2010/main" val="76846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7"/>
          <p:cNvSpPr>
            <a:spLocks noChangeArrowheads="1"/>
          </p:cNvSpPr>
          <p:nvPr/>
        </p:nvSpPr>
        <p:spPr bwMode="auto">
          <a:xfrm>
            <a:off x="2686050" y="4857750"/>
            <a:ext cx="4693444"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nchor="ctr"/>
          <a:lstStyle/>
          <a:p>
            <a:r>
              <a:rPr lang="en-US" altLang="en-US" sz="1050" b="1">
                <a:latin typeface="Calibri" pitchFamily="34" charset="0"/>
                <a:cs typeface="Arial" charset="0"/>
              </a:rPr>
              <a:t>Adapted from </a:t>
            </a:r>
            <a:r>
              <a:rPr lang="en-US" altLang="en-US" sz="1050" b="1" u="sng">
                <a:latin typeface="Calibri" pitchFamily="34" charset="0"/>
                <a:cs typeface="Arial" charset="0"/>
              </a:rPr>
              <a:t>Broadening the Base of Alcohol Treatment</a:t>
            </a:r>
            <a:r>
              <a:rPr lang="en-US" altLang="en-US" sz="1050" b="1">
                <a:latin typeface="Calibri" pitchFamily="34" charset="0"/>
                <a:cs typeface="Arial" charset="0"/>
              </a:rPr>
              <a:t> (IOM)</a:t>
            </a:r>
            <a:br>
              <a:rPr lang="en-US" altLang="en-US" sz="1050" b="1">
                <a:latin typeface="Calibri" pitchFamily="34" charset="0"/>
                <a:cs typeface="Arial" charset="0"/>
              </a:rPr>
            </a:br>
            <a:endParaRPr lang="en-US" altLang="en-US" sz="1050" b="1">
              <a:latin typeface="Calibri" pitchFamily="34" charset="0"/>
              <a:cs typeface="Arial" charset="0"/>
            </a:endParaRPr>
          </a:p>
        </p:txBody>
      </p:sp>
      <p:sp>
        <p:nvSpPr>
          <p:cNvPr id="18435" name="Rectangle 2"/>
          <p:cNvSpPr txBox="1">
            <a:spLocks noChangeArrowheads="1"/>
          </p:cNvSpPr>
          <p:nvPr/>
        </p:nvSpPr>
        <p:spPr bwMode="auto">
          <a:xfrm>
            <a:off x="2057400" y="571500"/>
            <a:ext cx="4495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3200" dirty="0">
                <a:solidFill>
                  <a:srgbClr val="002D73"/>
                </a:solidFill>
                <a:latin typeface="Arial" panose="020B0604020202020204" pitchFamily="34" charset="0"/>
                <a:cs typeface="Arial" panose="020B0604020202020204" pitchFamily="34" charset="0"/>
              </a:rPr>
              <a:t>Possible Applications</a:t>
            </a:r>
          </a:p>
        </p:txBody>
      </p:sp>
      <p:grpSp>
        <p:nvGrpSpPr>
          <p:cNvPr id="18436" name="Group 4"/>
          <p:cNvGrpSpPr>
            <a:grpSpLocks/>
          </p:cNvGrpSpPr>
          <p:nvPr/>
        </p:nvGrpSpPr>
        <p:grpSpPr bwMode="auto">
          <a:xfrm>
            <a:off x="1868091" y="1385888"/>
            <a:ext cx="6467475" cy="3479004"/>
            <a:chOff x="1714500" y="1097829"/>
            <a:chExt cx="8623175" cy="4638584"/>
          </a:xfrm>
        </p:grpSpPr>
        <p:sp>
          <p:nvSpPr>
            <p:cNvPr id="18438" name="Rectangle 9"/>
            <p:cNvSpPr>
              <a:spLocks noChangeArrowheads="1"/>
            </p:cNvSpPr>
            <p:nvPr/>
          </p:nvSpPr>
          <p:spPr bwMode="auto">
            <a:xfrm rot="20622669">
              <a:off x="1793464" y="5338874"/>
              <a:ext cx="1362620" cy="39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r>
                <a:rPr lang="en-US" altLang="en-US" sz="1500" b="1">
                  <a:solidFill>
                    <a:srgbClr val="00B050"/>
                  </a:solidFill>
                  <a:latin typeface="Calibri" pitchFamily="34" charset="0"/>
                  <a:cs typeface="Arial" charset="0"/>
                </a:rPr>
                <a:t>Abstinence</a:t>
              </a:r>
            </a:p>
          </p:txBody>
        </p:sp>
        <p:sp>
          <p:nvSpPr>
            <p:cNvPr id="18439" name="Rectangle 10"/>
            <p:cNvSpPr>
              <a:spLocks noChangeArrowheads="1"/>
            </p:cNvSpPr>
            <p:nvPr/>
          </p:nvSpPr>
          <p:spPr bwMode="auto">
            <a:xfrm rot="20651427">
              <a:off x="3100159" y="4890706"/>
              <a:ext cx="1736305" cy="39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r>
                <a:rPr lang="en-US" altLang="en-US" sz="1500" b="1">
                  <a:solidFill>
                    <a:srgbClr val="00B050"/>
                  </a:solidFill>
                  <a:latin typeface="Calibri" pitchFamily="34" charset="0"/>
                  <a:cs typeface="Arial" charset="0"/>
                </a:rPr>
                <a:t>Infrequent use</a:t>
              </a:r>
            </a:p>
          </p:txBody>
        </p:sp>
        <p:sp>
          <p:nvSpPr>
            <p:cNvPr id="18440" name="Rectangle 11"/>
            <p:cNvSpPr>
              <a:spLocks noChangeArrowheads="1"/>
            </p:cNvSpPr>
            <p:nvPr/>
          </p:nvSpPr>
          <p:spPr bwMode="auto">
            <a:xfrm rot="20645093">
              <a:off x="4803835" y="4335274"/>
              <a:ext cx="2576011" cy="39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r>
                <a:rPr lang="en-US" altLang="en-US" sz="1500" b="1">
                  <a:solidFill>
                    <a:srgbClr val="FFC000"/>
                  </a:solidFill>
                  <a:latin typeface="Calibri" pitchFamily="34" charset="0"/>
                  <a:cs typeface="Arial" charset="0"/>
                </a:rPr>
                <a:t>SUD Mild or Moderate</a:t>
              </a:r>
            </a:p>
          </p:txBody>
        </p:sp>
        <p:sp>
          <p:nvSpPr>
            <p:cNvPr id="18441" name="Rectangle 13"/>
            <p:cNvSpPr>
              <a:spLocks noChangeArrowheads="1"/>
            </p:cNvSpPr>
            <p:nvPr/>
          </p:nvSpPr>
          <p:spPr bwMode="auto">
            <a:xfrm rot="20485628">
              <a:off x="7435832" y="3713687"/>
              <a:ext cx="1405109" cy="39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r>
                <a:rPr lang="en-US" altLang="en-US" sz="1500" b="1">
                  <a:solidFill>
                    <a:srgbClr val="FF0000"/>
                  </a:solidFill>
                  <a:latin typeface="Calibri" pitchFamily="34" charset="0"/>
                  <a:cs typeface="Arial" charset="0"/>
                </a:rPr>
                <a:t>SUD Severe</a:t>
              </a:r>
            </a:p>
          </p:txBody>
        </p:sp>
        <p:sp>
          <p:nvSpPr>
            <p:cNvPr id="18442" name="Rectangle 15"/>
            <p:cNvSpPr>
              <a:spLocks noChangeArrowheads="1"/>
            </p:cNvSpPr>
            <p:nvPr/>
          </p:nvSpPr>
          <p:spPr bwMode="auto">
            <a:xfrm>
              <a:off x="5470818" y="4776893"/>
              <a:ext cx="1891475" cy="36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r>
                <a:rPr lang="en-US" altLang="en-US" sz="1350" b="1" dirty="0">
                  <a:latin typeface="Calibri" pitchFamily="34" charset="0"/>
                  <a:cs typeface="Arial" charset="0"/>
                </a:rPr>
                <a:t>Drug Involvement</a:t>
              </a:r>
            </a:p>
          </p:txBody>
        </p:sp>
        <p:grpSp>
          <p:nvGrpSpPr>
            <p:cNvPr id="18443" name="Group 2"/>
            <p:cNvGrpSpPr>
              <a:grpSpLocks/>
            </p:cNvGrpSpPr>
            <p:nvPr/>
          </p:nvGrpSpPr>
          <p:grpSpPr bwMode="auto">
            <a:xfrm>
              <a:off x="1714500" y="1097829"/>
              <a:ext cx="8094663" cy="4495800"/>
              <a:chOff x="1863725" y="-153094"/>
              <a:chExt cx="8094663" cy="4495800"/>
            </a:xfrm>
          </p:grpSpPr>
          <p:sp>
            <p:nvSpPr>
              <p:cNvPr id="2" name="Isosceles Triangle 1"/>
              <p:cNvSpPr/>
              <p:nvPr/>
            </p:nvSpPr>
            <p:spPr bwMode="auto">
              <a:xfrm rot="5400000">
                <a:off x="3663157" y="-1952526"/>
                <a:ext cx="4495800" cy="8094663"/>
              </a:xfrm>
              <a:prstGeom prst="triangle">
                <a:avLst>
                  <a:gd name="adj" fmla="val 49054"/>
                </a:avLst>
              </a:prstGeom>
              <a:ln>
                <a:headEnd type="none" w="med" len="med"/>
                <a:tailEnd type="triangle" w="med" len="med"/>
              </a:ln>
            </p:spPr>
            <p:style>
              <a:lnRef idx="0">
                <a:schemeClr val="accent3"/>
              </a:lnRef>
              <a:fillRef idx="3">
                <a:schemeClr val="accent3"/>
              </a:fillRef>
              <a:effectRef idx="3">
                <a:schemeClr val="accent3"/>
              </a:effectRef>
              <a:fontRef idx="minor">
                <a:schemeClr val="lt1"/>
              </a:fontRef>
            </p:style>
            <p:txBody>
              <a:bodyPr/>
              <a:lstStyle/>
              <a:p>
                <a:pPr algn="ctr" eaLnBrk="1" hangingPunct="1">
                  <a:defRPr/>
                </a:pPr>
                <a:endParaRPr lang="en-US" sz="1350" dirty="0">
                  <a:solidFill>
                    <a:schemeClr val="tx1"/>
                  </a:solidFill>
                  <a:latin typeface="Times New Roman" pitchFamily="18" charset="0"/>
                </a:endParaRPr>
              </a:p>
            </p:txBody>
          </p:sp>
          <p:sp>
            <p:nvSpPr>
              <p:cNvPr id="18448" name="Line 7"/>
              <p:cNvSpPr>
                <a:spLocks noChangeShapeType="1"/>
              </p:cNvSpPr>
              <p:nvPr/>
            </p:nvSpPr>
            <p:spPr bwMode="auto">
              <a:xfrm>
                <a:off x="4325901" y="553803"/>
                <a:ext cx="93681" cy="308200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8449" name="Rectangle 14"/>
              <p:cNvSpPr>
                <a:spLocks noChangeArrowheads="1"/>
              </p:cNvSpPr>
              <p:nvPr/>
            </p:nvSpPr>
            <p:spPr bwMode="auto">
              <a:xfrm>
                <a:off x="7495945" y="1886947"/>
                <a:ext cx="1693817" cy="30520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p>
                <a:pPr algn="ctr"/>
                <a:r>
                  <a:rPr lang="en-US" altLang="en-US" sz="1050" b="1">
                    <a:solidFill>
                      <a:schemeClr val="bg1"/>
                    </a:solidFill>
                    <a:latin typeface="Calibri" pitchFamily="34" charset="0"/>
                    <a:cs typeface="Arial" charset="0"/>
                  </a:rPr>
                  <a:t>Intensive Treatment</a:t>
                </a:r>
              </a:p>
            </p:txBody>
          </p:sp>
          <p:sp>
            <p:nvSpPr>
              <p:cNvPr id="18450" name="Text Box 16"/>
              <p:cNvSpPr txBox="1">
                <a:spLocks noChangeArrowheads="1"/>
              </p:cNvSpPr>
              <p:nvPr/>
            </p:nvSpPr>
            <p:spPr bwMode="auto">
              <a:xfrm>
                <a:off x="4539477" y="1542324"/>
                <a:ext cx="2743160" cy="116952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500" b="1" dirty="0">
                    <a:latin typeface="Calibri" pitchFamily="34" charset="0"/>
                    <a:cs typeface="Arial" charset="0"/>
                  </a:rPr>
                  <a:t>Teen Intervene:</a:t>
                </a:r>
              </a:p>
              <a:p>
                <a:r>
                  <a:rPr lang="en-US" altLang="en-US" sz="1200" b="1" dirty="0">
                    <a:latin typeface="Calibri" pitchFamily="34" charset="0"/>
                    <a:cs typeface="Arial" charset="0"/>
                  </a:rPr>
                  <a:t>Schools, juvenile justice, pediatric clinics, mental health clinics, drug treatment</a:t>
                </a:r>
                <a:r>
                  <a:rPr lang="en-US" altLang="en-US" sz="1050" b="1" dirty="0">
                    <a:latin typeface="Calibri" pitchFamily="34" charset="0"/>
                    <a:cs typeface="Arial" charset="0"/>
                  </a:rPr>
                  <a:t>  </a:t>
                </a:r>
              </a:p>
            </p:txBody>
          </p:sp>
          <p:sp>
            <p:nvSpPr>
              <p:cNvPr id="18451" name="Line 7"/>
              <p:cNvSpPr>
                <a:spLocks noChangeShapeType="1"/>
              </p:cNvSpPr>
              <p:nvPr/>
            </p:nvSpPr>
            <p:spPr bwMode="auto">
              <a:xfrm>
                <a:off x="7353299" y="1363966"/>
                <a:ext cx="46841" cy="14652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grpSp>
        <p:sp>
          <p:nvSpPr>
            <p:cNvPr id="18444" name="Text Box 18"/>
            <p:cNvSpPr txBox="1">
              <a:spLocks noChangeArrowheads="1"/>
            </p:cNvSpPr>
            <p:nvPr/>
          </p:nvSpPr>
          <p:spPr bwMode="auto">
            <a:xfrm>
              <a:off x="7356476" y="2145558"/>
              <a:ext cx="2981199" cy="400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350" b="1" dirty="0">
                  <a:latin typeface="Calibri" pitchFamily="34" charset="0"/>
                  <a:cs typeface="Arial" charset="0"/>
                </a:rPr>
                <a:t>TI as supplemental therapy</a:t>
              </a:r>
            </a:p>
          </p:txBody>
        </p:sp>
      </p:grpSp>
      <p:cxnSp>
        <p:nvCxnSpPr>
          <p:cNvPr id="4" name="Straight Arrow Connector 3"/>
          <p:cNvCxnSpPr/>
          <p:nvPr/>
        </p:nvCxnSpPr>
        <p:spPr bwMode="auto">
          <a:xfrm flipH="1">
            <a:off x="6800850" y="2397919"/>
            <a:ext cx="85725" cy="517922"/>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3193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ChangeArrowheads="1"/>
          </p:cNvSpPr>
          <p:nvPr/>
        </p:nvSpPr>
        <p:spPr bwMode="auto">
          <a:xfrm>
            <a:off x="1821657" y="2057400"/>
            <a:ext cx="4636294"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0050" indent="-400050">
              <a:defRPr sz="2400">
                <a:solidFill>
                  <a:schemeClr val="tx1"/>
                </a:solidFill>
                <a:latin typeface="Times New Roman" pitchFamily="18" charset="0"/>
                <a:ea typeface="ＭＳ Ｐゴシック" pitchFamily="34" charset="-128"/>
              </a:defRPr>
            </a:lvl1pPr>
            <a:lvl2pPr marL="80010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ct val="60000"/>
              </a:spcBef>
              <a:spcAft>
                <a:spcPct val="35000"/>
              </a:spcAft>
              <a:buClr>
                <a:srgbClr val="C00000"/>
              </a:buClr>
              <a:buSzPct val="155000"/>
              <a:buFont typeface="Wingdings" pitchFamily="2" charset="2"/>
              <a:buChar char="§"/>
            </a:pPr>
            <a:r>
              <a:rPr lang="en-US" altLang="en-US" sz="1575" b="1" dirty="0">
                <a:latin typeface="Calibri" pitchFamily="34" charset="0"/>
                <a:cs typeface="Arial" charset="0"/>
              </a:rPr>
              <a:t>Public health, not disease</a:t>
            </a:r>
          </a:p>
          <a:p>
            <a:pPr lvl="1">
              <a:spcBef>
                <a:spcPct val="20000"/>
              </a:spcBef>
              <a:buClr>
                <a:srgbClr val="C00000"/>
              </a:buClr>
              <a:buSzPct val="130000"/>
              <a:buFont typeface="Wingdings" pitchFamily="2" charset="2"/>
              <a:buChar char="§"/>
            </a:pPr>
            <a:r>
              <a:rPr lang="en-US" altLang="en-US" sz="1500" b="1" dirty="0">
                <a:latin typeface="Calibri" pitchFamily="34" charset="0"/>
                <a:cs typeface="Arial" charset="0"/>
              </a:rPr>
              <a:t>Harmful consequences on a continuum</a:t>
            </a:r>
          </a:p>
          <a:p>
            <a:pPr lvl="1">
              <a:spcBef>
                <a:spcPct val="20000"/>
              </a:spcBef>
              <a:buClr>
                <a:srgbClr val="C00000"/>
              </a:buClr>
              <a:buSzPct val="130000"/>
              <a:buFont typeface="Wingdings" pitchFamily="2" charset="2"/>
              <a:buChar char="§"/>
            </a:pPr>
            <a:r>
              <a:rPr lang="en-US" altLang="en-US" sz="1500" b="1" dirty="0">
                <a:latin typeface="Calibri" pitchFamily="34" charset="0"/>
                <a:cs typeface="Arial" charset="0"/>
              </a:rPr>
              <a:t>Recognize abstinence as ideal but open to alternatives</a:t>
            </a:r>
          </a:p>
          <a:p>
            <a:pPr>
              <a:spcBef>
                <a:spcPct val="60000"/>
              </a:spcBef>
              <a:spcAft>
                <a:spcPct val="35000"/>
              </a:spcAft>
              <a:buClr>
                <a:srgbClr val="C00000"/>
              </a:buClr>
              <a:buSzPct val="155000"/>
              <a:buFont typeface="Wingdings" pitchFamily="2" charset="2"/>
              <a:buChar char="§"/>
            </a:pPr>
            <a:r>
              <a:rPr lang="en-US" altLang="en-US" sz="1575" b="1" dirty="0">
                <a:latin typeface="Calibri" pitchFamily="34" charset="0"/>
                <a:cs typeface="Arial" charset="0"/>
              </a:rPr>
              <a:t>Does not have to enable addiction</a:t>
            </a:r>
          </a:p>
        </p:txBody>
      </p:sp>
      <p:sp>
        <p:nvSpPr>
          <p:cNvPr id="20483" name="Rectangle 4"/>
          <p:cNvSpPr>
            <a:spLocks noChangeArrowheads="1"/>
          </p:cNvSpPr>
          <p:nvPr/>
        </p:nvSpPr>
        <p:spPr bwMode="auto">
          <a:xfrm>
            <a:off x="5906691" y="2528888"/>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lstStyle/>
          <a:p>
            <a:pPr algn="ctr" eaLnBrk="1" hangingPunct="1"/>
            <a:endParaRPr lang="en-US" altLang="en-US" sz="1350">
              <a:cs typeface="Arial" charset="0"/>
            </a:endParaRPr>
          </a:p>
        </p:txBody>
      </p:sp>
      <p:sp>
        <p:nvSpPr>
          <p:cNvPr id="20484" name="Text Box 5"/>
          <p:cNvSpPr txBox="1">
            <a:spLocks noChangeArrowheads="1"/>
          </p:cNvSpPr>
          <p:nvPr/>
        </p:nvSpPr>
        <p:spPr bwMode="auto">
          <a:xfrm>
            <a:off x="5990035" y="2324100"/>
            <a:ext cx="19931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altLang="en-US" b="1" dirty="0">
                <a:latin typeface="Calibri" pitchFamily="34" charset="0"/>
                <a:cs typeface="Arial" charset="0"/>
              </a:rPr>
              <a:t>Counseling/</a:t>
            </a:r>
          </a:p>
          <a:p>
            <a:pPr algn="ctr"/>
            <a:r>
              <a:rPr lang="en-US" altLang="en-US" b="1" dirty="0">
                <a:latin typeface="Calibri" pitchFamily="34" charset="0"/>
                <a:cs typeface="Arial" charset="0"/>
              </a:rPr>
              <a:t>Therapy as</a:t>
            </a:r>
          </a:p>
          <a:p>
            <a:pPr algn="ctr"/>
            <a:r>
              <a:rPr lang="en-US" altLang="en-US" b="1" dirty="0">
                <a:latin typeface="Calibri" pitchFamily="34" charset="0"/>
                <a:cs typeface="Arial" charset="0"/>
              </a:rPr>
              <a:t>usual</a:t>
            </a:r>
          </a:p>
        </p:txBody>
      </p:sp>
      <p:sp>
        <p:nvSpPr>
          <p:cNvPr id="20485" name="AutoShape 6"/>
          <p:cNvSpPr>
            <a:spLocks noChangeArrowheads="1"/>
          </p:cNvSpPr>
          <p:nvPr/>
        </p:nvSpPr>
        <p:spPr bwMode="auto">
          <a:xfrm>
            <a:off x="1371600" y="1274057"/>
            <a:ext cx="4749404" cy="3300413"/>
          </a:xfrm>
          <a:prstGeom prst="cloudCallout">
            <a:avLst>
              <a:gd name="adj1" fmla="val 18912"/>
              <a:gd name="adj2" fmla="val 6463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350">
              <a:cs typeface="Arial" charset="0"/>
            </a:endParaRPr>
          </a:p>
        </p:txBody>
      </p:sp>
      <p:sp>
        <p:nvSpPr>
          <p:cNvPr id="20486" name="Rectangle 7"/>
          <p:cNvSpPr>
            <a:spLocks noChangeArrowheads="1"/>
          </p:cNvSpPr>
          <p:nvPr/>
        </p:nvSpPr>
        <p:spPr bwMode="auto">
          <a:xfrm>
            <a:off x="1885950" y="585787"/>
            <a:ext cx="60579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en-US" sz="2400" b="1" dirty="0">
                <a:solidFill>
                  <a:srgbClr val="002D73"/>
                </a:solidFill>
                <a:latin typeface="Arial" panose="020B0604020202020204" pitchFamily="34" charset="0"/>
                <a:cs typeface="Arial" panose="020B0604020202020204" pitchFamily="34" charset="0"/>
              </a:rPr>
              <a:t>Assumptions: Thinking Outside the Box</a:t>
            </a:r>
          </a:p>
        </p:txBody>
      </p:sp>
    </p:spTree>
    <p:extLst>
      <p:ext uri="{BB962C8B-B14F-4D97-AF65-F5344CB8AC3E}">
        <p14:creationId xmlns:p14="http://schemas.microsoft.com/office/powerpoint/2010/main" val="382678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953691" y="4087417"/>
            <a:ext cx="139525" cy="69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p>
            <a:endParaRPr lang="en-US" altLang="en-US" sz="1350" b="1" u="sng">
              <a:solidFill>
                <a:schemeClr val="accent1"/>
              </a:solidFill>
              <a:cs typeface="Arial" charset="0"/>
            </a:endParaRPr>
          </a:p>
          <a:p>
            <a:endParaRPr lang="en-US" altLang="en-US" sz="1350" b="1">
              <a:solidFill>
                <a:schemeClr val="bg1"/>
              </a:solidFill>
              <a:cs typeface="Arial" charset="0"/>
            </a:endParaRPr>
          </a:p>
          <a:p>
            <a:endParaRPr lang="en-US" altLang="en-US" sz="1350" b="1">
              <a:solidFill>
                <a:schemeClr val="bg1"/>
              </a:solidFill>
              <a:cs typeface="Arial" charset="0"/>
            </a:endParaRPr>
          </a:p>
        </p:txBody>
      </p:sp>
      <p:sp>
        <p:nvSpPr>
          <p:cNvPr id="22531" name="Rectangle 4"/>
          <p:cNvSpPr>
            <a:spLocks noGrp="1" noChangeArrowheads="1"/>
          </p:cNvSpPr>
          <p:nvPr>
            <p:ph type="body" idx="4294967295"/>
          </p:nvPr>
        </p:nvSpPr>
        <p:spPr>
          <a:xfrm>
            <a:off x="1657350" y="1714500"/>
            <a:ext cx="6629400" cy="3657600"/>
          </a:xfrm>
          <a:prstGeom prst="rect">
            <a:avLst/>
          </a:prstGeom>
        </p:spPr>
        <p:txBody>
          <a:bodyPr lIns="69056" tIns="34529" rIns="69056" bIns="34529"/>
          <a:lstStyle/>
          <a:p>
            <a:pPr>
              <a:lnSpc>
                <a:spcPct val="90000"/>
              </a:lnSpc>
              <a:buClr>
                <a:srgbClr val="C00000"/>
              </a:buClr>
              <a:buSzPct val="100000"/>
            </a:pPr>
            <a:r>
              <a:rPr lang="en-US" altLang="en-US" sz="2400" dirty="0"/>
              <a:t>Their problems are not as deep-rooted</a:t>
            </a:r>
          </a:p>
          <a:p>
            <a:pPr>
              <a:lnSpc>
                <a:spcPct val="90000"/>
              </a:lnSpc>
              <a:buClr>
                <a:srgbClr val="C00000"/>
              </a:buClr>
              <a:buSzPct val="100000"/>
            </a:pPr>
            <a:r>
              <a:rPr lang="en-US" altLang="en-US" sz="2400" dirty="0"/>
              <a:t>Person-centered approach is appealing to young people</a:t>
            </a:r>
          </a:p>
          <a:p>
            <a:pPr>
              <a:lnSpc>
                <a:spcPct val="90000"/>
              </a:lnSpc>
              <a:buClr>
                <a:srgbClr val="C00000"/>
              </a:buClr>
              <a:buSzPct val="100000"/>
            </a:pPr>
            <a:r>
              <a:rPr lang="en-US" altLang="en-US" sz="2400" dirty="0"/>
              <a:t>Commitment to lengthy and intensive interventions can be difficult at this age</a:t>
            </a:r>
          </a:p>
          <a:p>
            <a:pPr>
              <a:lnSpc>
                <a:spcPct val="90000"/>
              </a:lnSpc>
              <a:buClr>
                <a:srgbClr val="C00000"/>
              </a:buClr>
              <a:buSzPct val="100000"/>
            </a:pPr>
            <a:r>
              <a:rPr lang="en-US" altLang="en-US" sz="2400" dirty="0"/>
              <a:t>Many youth are seen in opportunistic settings</a:t>
            </a:r>
          </a:p>
          <a:p>
            <a:pPr>
              <a:lnSpc>
                <a:spcPct val="90000"/>
              </a:lnSpc>
              <a:buClr>
                <a:srgbClr val="C00000"/>
              </a:buClr>
              <a:buSzPct val="100000"/>
            </a:pPr>
            <a:endParaRPr lang="en-US" altLang="en-US" sz="2175" dirty="0"/>
          </a:p>
        </p:txBody>
      </p:sp>
      <p:sp>
        <p:nvSpPr>
          <p:cNvPr id="22532" name="Rectangle 2"/>
          <p:cNvSpPr txBox="1">
            <a:spLocks noChangeArrowheads="1"/>
          </p:cNvSpPr>
          <p:nvPr/>
        </p:nvSpPr>
        <p:spPr bwMode="auto">
          <a:xfrm>
            <a:off x="1885950" y="628650"/>
            <a:ext cx="5715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b="1" dirty="0">
                <a:solidFill>
                  <a:srgbClr val="002D73"/>
                </a:solidFill>
                <a:latin typeface="Arial" panose="020B0604020202020204" pitchFamily="34" charset="0"/>
                <a:cs typeface="Arial" panose="020B0604020202020204" pitchFamily="34" charset="0"/>
              </a:rPr>
              <a:t>Why BI’s Make Sense for Youth</a:t>
            </a:r>
          </a:p>
        </p:txBody>
      </p:sp>
    </p:spTree>
    <p:extLst>
      <p:ext uri="{BB962C8B-B14F-4D97-AF65-F5344CB8AC3E}">
        <p14:creationId xmlns:p14="http://schemas.microsoft.com/office/powerpoint/2010/main" val="4090630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2.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F86441-E60D-4495-9820-50FFC7B27329}">
  <ds:schemaRefs>
    <ds:schemaRef ds:uri="http://schemas.microsoft.com/office/2006/documentManagement/types"/>
    <ds:schemaRef ds:uri="http://purl.org/dc/elements/1.1/"/>
    <ds:schemaRef ds:uri="http://www.w3.org/XML/1998/namespace"/>
    <ds:schemaRef ds:uri="http://purl.org/dc/dcmitype/"/>
    <ds:schemaRef ds:uri="d7ba0638-ee3c-42f0-be76-41efb289a28a"/>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5242</TotalTime>
  <Words>7671</Words>
  <Application>Microsoft Office PowerPoint</Application>
  <PresentationFormat>On-screen Show (16:9)</PresentationFormat>
  <Paragraphs>801</Paragraphs>
  <Slides>59</Slides>
  <Notes>59</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59</vt:i4>
      </vt:variant>
    </vt:vector>
  </HeadingPairs>
  <TitlesOfParts>
    <vt:vector size="72" baseType="lpstr">
      <vt:lpstr>ＭＳ Ｐゴシック</vt:lpstr>
      <vt:lpstr>ＭＳ Ｐゴシック</vt:lpstr>
      <vt:lpstr>Arial</vt:lpstr>
      <vt:lpstr>Calibri</vt:lpstr>
      <vt:lpstr>Garamond</vt:lpstr>
      <vt:lpstr>Tahoma</vt:lpstr>
      <vt:lpstr>Times New Roman</vt:lpstr>
      <vt:lpstr>Wingdings</vt:lpstr>
      <vt:lpstr>Cover Master</vt:lpstr>
      <vt:lpstr>Section Master</vt:lpstr>
      <vt:lpstr>Content Master</vt:lpstr>
      <vt:lpstr>2_Custom Design</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 Resources</vt:lpstr>
      <vt:lpstr>Select Screening and Assessment Instruments</vt:lpstr>
      <vt:lpstr>CRAFFT Questions (6-items) </vt:lpstr>
      <vt:lpstr>Enhancing Motivation</vt:lpstr>
      <vt:lpstr>Enhancing Motivation</vt:lpstr>
      <vt:lpstr>Stages of Change Prochaska and  DiClemente</vt:lpstr>
      <vt:lpstr>PowerPoint Presentation</vt:lpstr>
      <vt:lpstr>Enhancing Motivation</vt:lpstr>
      <vt:lpstr>Contrasts Between Confrontational and Motivational Approaches Miller &amp; Rollnick, 1991</vt:lpstr>
      <vt:lpstr>Enhancing Motivation</vt:lpstr>
      <vt:lpstr>5 Principles</vt:lpstr>
      <vt:lpstr>Teen Intervene Research</vt:lpstr>
      <vt:lpstr>Teen Intervene Research</vt:lpstr>
      <vt:lpstr>Building Teen Intervene</vt:lpstr>
      <vt:lpstr>Overview</vt:lpstr>
      <vt:lpstr>Session 1-Youth - Overview</vt:lpstr>
      <vt:lpstr>PowerPoint Presentation</vt:lpstr>
      <vt:lpstr>Pros &amp; Cons of Using/Drinking</vt:lpstr>
      <vt:lpstr>PowerPoint Presentation</vt:lpstr>
      <vt:lpstr>PowerPoint Presentation</vt:lpstr>
      <vt:lpstr>Session 1-Youth </vt:lpstr>
      <vt:lpstr>PowerPoint Presentation</vt:lpstr>
      <vt:lpstr>Setting Goals</vt:lpstr>
      <vt:lpstr>PowerPoint Presentation</vt:lpstr>
      <vt:lpstr>Session 2-Youth Overview</vt:lpstr>
      <vt:lpstr>PowerPoint Presentation</vt:lpstr>
      <vt:lpstr>PowerPoint Presentation</vt:lpstr>
      <vt:lpstr>PowerPoint Presentation</vt:lpstr>
      <vt:lpstr>Session 3-Parent Overview</vt:lpstr>
      <vt:lpstr>PowerPoint Presentation</vt:lpstr>
      <vt:lpstr>PowerPoint Presentation</vt:lpstr>
      <vt:lpstr>Session 3-Parent Talking to Kids About Alcohol and Other Drugs </vt:lpstr>
      <vt:lpstr>PowerPoint Presentation</vt:lpstr>
      <vt:lpstr>PowerPoint Presentation</vt:lpstr>
      <vt:lpstr>PowerPoint Presentation</vt:lpstr>
      <vt:lpstr>PowerPoint Presentation</vt:lpstr>
      <vt:lpstr>Teen Intervene and Problem Gambling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Kingg</cp:lastModifiedBy>
  <cp:revision>130</cp:revision>
  <cp:lastPrinted>2015-03-09T19:02:38Z</cp:lastPrinted>
  <dcterms:created xsi:type="dcterms:W3CDTF">2014-12-09T18:34:34Z</dcterms:created>
  <dcterms:modified xsi:type="dcterms:W3CDTF">2015-03-13T20:53:24Z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