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88"/>
  </p:notesMasterIdLst>
  <p:handoutMasterIdLst>
    <p:handoutMasterId r:id="rId89"/>
  </p:handoutMasterIdLst>
  <p:sldIdLst>
    <p:sldId id="537" r:id="rId2"/>
    <p:sldId id="539" r:id="rId3"/>
    <p:sldId id="507" r:id="rId4"/>
    <p:sldId id="509" r:id="rId5"/>
    <p:sldId id="510" r:id="rId6"/>
    <p:sldId id="511" r:id="rId7"/>
    <p:sldId id="541" r:id="rId8"/>
    <p:sldId id="544" r:id="rId9"/>
    <p:sldId id="542" r:id="rId10"/>
    <p:sldId id="543" r:id="rId11"/>
    <p:sldId id="545" r:id="rId12"/>
    <p:sldId id="546" r:id="rId13"/>
    <p:sldId id="547" r:id="rId14"/>
    <p:sldId id="515" r:id="rId15"/>
    <p:sldId id="637" r:id="rId16"/>
    <p:sldId id="634" r:id="rId17"/>
    <p:sldId id="636" r:id="rId18"/>
    <p:sldId id="633" r:id="rId19"/>
    <p:sldId id="638" r:id="rId20"/>
    <p:sldId id="645" r:id="rId21"/>
    <p:sldId id="640" r:id="rId22"/>
    <p:sldId id="642" r:id="rId23"/>
    <p:sldId id="518" r:id="rId24"/>
    <p:sldId id="583" r:id="rId25"/>
    <p:sldId id="584" r:id="rId26"/>
    <p:sldId id="581" r:id="rId27"/>
    <p:sldId id="582" r:id="rId28"/>
    <p:sldId id="259" r:id="rId29"/>
    <p:sldId id="586" r:id="rId30"/>
    <p:sldId id="587" r:id="rId31"/>
    <p:sldId id="588" r:id="rId32"/>
    <p:sldId id="589" r:id="rId33"/>
    <p:sldId id="549" r:id="rId34"/>
    <p:sldId id="550" r:id="rId35"/>
    <p:sldId id="552" r:id="rId36"/>
    <p:sldId id="555" r:id="rId37"/>
    <p:sldId id="556" r:id="rId38"/>
    <p:sldId id="559" r:id="rId39"/>
    <p:sldId id="560" r:id="rId40"/>
    <p:sldId id="561" r:id="rId41"/>
    <p:sldId id="562" r:id="rId42"/>
    <p:sldId id="563" r:id="rId43"/>
    <p:sldId id="564" r:id="rId44"/>
    <p:sldId id="566" r:id="rId45"/>
    <p:sldId id="567" r:id="rId46"/>
    <p:sldId id="568" r:id="rId47"/>
    <p:sldId id="569" r:id="rId48"/>
    <p:sldId id="570" r:id="rId49"/>
    <p:sldId id="575" r:id="rId50"/>
    <p:sldId id="576" r:id="rId51"/>
    <p:sldId id="577" r:id="rId52"/>
    <p:sldId id="578" r:id="rId53"/>
    <p:sldId id="597" r:id="rId54"/>
    <p:sldId id="598" r:id="rId55"/>
    <p:sldId id="599" r:id="rId56"/>
    <p:sldId id="600" r:id="rId57"/>
    <p:sldId id="601" r:id="rId58"/>
    <p:sldId id="593" r:id="rId59"/>
    <p:sldId id="594" r:id="rId60"/>
    <p:sldId id="595" r:id="rId61"/>
    <p:sldId id="596" r:id="rId62"/>
    <p:sldId id="602" r:id="rId63"/>
    <p:sldId id="603" r:id="rId64"/>
    <p:sldId id="604" r:id="rId65"/>
    <p:sldId id="605" r:id="rId66"/>
    <p:sldId id="606" r:id="rId67"/>
    <p:sldId id="607" r:id="rId68"/>
    <p:sldId id="608" r:id="rId69"/>
    <p:sldId id="609" r:id="rId70"/>
    <p:sldId id="610" r:id="rId71"/>
    <p:sldId id="611" r:id="rId72"/>
    <p:sldId id="617" r:id="rId73"/>
    <p:sldId id="612" r:id="rId74"/>
    <p:sldId id="613" r:id="rId75"/>
    <p:sldId id="614" r:id="rId76"/>
    <p:sldId id="615" r:id="rId77"/>
    <p:sldId id="616" r:id="rId78"/>
    <p:sldId id="618" r:id="rId79"/>
    <p:sldId id="619" r:id="rId80"/>
    <p:sldId id="620" r:id="rId81"/>
    <p:sldId id="621" r:id="rId82"/>
    <p:sldId id="623" r:id="rId83"/>
    <p:sldId id="624" r:id="rId84"/>
    <p:sldId id="625" r:id="rId85"/>
    <p:sldId id="626" r:id="rId86"/>
    <p:sldId id="627" r:id="rId87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wner" initials="O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837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070"/>
    </p:cViewPr>
  </p:sorterViewPr>
  <p:notesViewPr>
    <p:cSldViewPr>
      <p:cViewPr varScale="1">
        <p:scale>
          <a:sx n="68" d="100"/>
          <a:sy n="68" d="100"/>
        </p:scale>
        <p:origin x="-2808" y="-114"/>
      </p:cViewPr>
      <p:guideLst>
        <p:guide orient="horz" pos="2951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2.1732283464566941E-4"/>
          <c:y val="1.7935674707328261E-2"/>
          <c:w val="0.90304422572178478"/>
          <c:h val="0.9767733200016663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Types of Child Abuse</c:v>
                </c:pt>
              </c:strCache>
            </c:strRef>
          </c:tx>
          <c:explosion val="17"/>
          <c:dLbls>
            <c:showVal val="1"/>
            <c:showLeaderLines val="1"/>
          </c:dLbls>
          <c:cat>
            <c:strRef>
              <c:f>Sheet1!$A$2:$A$6</c:f>
              <c:strCache>
                <c:ptCount val="5"/>
                <c:pt idx="0">
                  <c:v>Neglect</c:v>
                </c:pt>
                <c:pt idx="1">
                  <c:v>Other</c:v>
                </c:pt>
                <c:pt idx="2">
                  <c:v>Sexual Abuse</c:v>
                </c:pt>
                <c:pt idx="3">
                  <c:v>Psychological</c:v>
                </c:pt>
                <c:pt idx="4">
                  <c:v>Medical Neglect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79.5</c:v>
                </c:pt>
                <c:pt idx="1">
                  <c:v>10</c:v>
                </c:pt>
                <c:pt idx="2">
                  <c:v>9</c:v>
                </c:pt>
                <c:pt idx="3">
                  <c:v>8.7000000000000011</c:v>
                </c:pt>
                <c:pt idx="4">
                  <c:v>2.2999999999999998</c:v>
                </c:pt>
              </c:numCache>
            </c:numRef>
          </c:val>
        </c:ser>
        <c:dLbls/>
      </c:pie3DChart>
    </c:plotArea>
    <c:legend>
      <c:legendPos val="r"/>
    </c:legend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dLblPos val="ctr"/>
            <c:showVal val="1"/>
            <c:showCatName val="1"/>
          </c:dLbls>
          <c:cat>
            <c:strRef>
              <c:f>Sheet1!$A$2:$A$6</c:f>
              <c:strCache>
                <c:ptCount val="5"/>
                <c:pt idx="0">
                  <c:v>20-30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60+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dLbls/>
      </c:pie3D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.20326771653543313"/>
          <c:y val="0.11792036199631069"/>
          <c:w val="0.57481104792456494"/>
          <c:h val="0.8820796380036894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explosion val="25"/>
          <c:dPt>
            <c:idx val="0"/>
            <c:spPr>
              <a:ln>
                <a:solidFill>
                  <a:srgbClr val="002060"/>
                </a:solidFill>
              </a:ln>
            </c:spPr>
          </c:dPt>
          <c:dLbls>
            <c:showVal val="1"/>
            <c:showCatName val="1"/>
            <c:showLeaderLines val="1"/>
          </c:dLbls>
          <c:cat>
            <c:strRef>
              <c:f>Sheet1!$A$2:$A$5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</c:v>
                </c:pt>
                <c:pt idx="1">
                  <c:v>2</c:v>
                </c:pt>
              </c:numCache>
            </c:numRef>
          </c:val>
        </c:ser>
        <c:dLbls/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8363031010012654"/>
          <c:y val="0.24299334971660375"/>
          <c:w val="0.12204870224555266"/>
          <c:h val="0.1606087523297406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7.8782235553889107E-2"/>
          <c:w val="0.95166666666666666"/>
          <c:h val="0.8354647335749696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showVal val="1"/>
            <c:showCatName val="1"/>
            <c:showLeaderLines val="1"/>
          </c:dLbls>
          <c:cat>
            <c:strRef>
              <c:f>Sheet1!$A$2:$A$5</c:f>
              <c:strCache>
                <c:ptCount val="3"/>
                <c:pt idx="0">
                  <c:v>Associate Degree</c:v>
                </c:pt>
                <c:pt idx="1">
                  <c:v>Bachelors Degree</c:v>
                </c:pt>
                <c:pt idx="2">
                  <c:v>Master's Degree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12</c:v>
                </c:pt>
                <c:pt idx="2">
                  <c:v>3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dLblPos val="ctr"/>
            <c:showVal val="1"/>
            <c:showCatName val="1"/>
            <c:showLeaderLines val="1"/>
          </c:dLbls>
          <c:cat>
            <c:strRef>
              <c:f>Sheet1!$A$2:$A$5</c:f>
              <c:strCache>
                <c:ptCount val="3"/>
                <c:pt idx="0">
                  <c:v>1-5 years</c:v>
                </c:pt>
                <c:pt idx="1">
                  <c:v>11-15 years</c:v>
                </c:pt>
                <c:pt idx="2">
                  <c:v>16 + years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dLbls/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80517874015748048"/>
          <c:y val="0.23906657501145684"/>
          <c:w val="0.18482125984251971"/>
          <c:h val="0.2202793400824897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102475" cy="826714"/>
          </a:xfrm>
          <a:prstGeom prst="rect">
            <a:avLst/>
          </a:prstGeom>
        </p:spPr>
        <p:txBody>
          <a:bodyPr vert="horz" lIns="94567" tIns="47284" rIns="94567" bIns="47284" rtlCol="0"/>
          <a:lstStyle>
            <a:lvl1pPr algn="l">
              <a:defRPr sz="1200"/>
            </a:lvl1pPr>
          </a:lstStyle>
          <a:p>
            <a:r>
              <a:rPr lang="en-US" dirty="0" smtClean="0"/>
              <a:t>Secondary Traumatic Stress of Child Welfare Workers: A Qualitative Investigation</a:t>
            </a:r>
          </a:p>
          <a:p>
            <a:r>
              <a:rPr lang="en-US" dirty="0" smtClean="0"/>
              <a:t>Jennifer Cornish Genovese, LCSW, PhD, 6315 Fly Road, Suite 106, E. Syracuse, NY 13057</a:t>
            </a:r>
          </a:p>
          <a:p>
            <a:r>
              <a:rPr lang="en-US" dirty="0" smtClean="0"/>
              <a:t>Telephone &amp; Fax: (315) 437-1686  *  jengenovese@aol.com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"/>
          </p:nvPr>
        </p:nvSpPr>
        <p:spPr>
          <a:xfrm>
            <a:off x="0" y="8700181"/>
            <a:ext cx="3787987" cy="667605"/>
          </a:xfrm>
          <a:prstGeom prst="rect">
            <a:avLst/>
          </a:prstGeom>
        </p:spPr>
        <p:txBody>
          <a:bodyPr vert="horz" lIns="94567" tIns="47284" rIns="94567" bIns="47284" rtlCol="0" anchor="b"/>
          <a:lstStyle>
            <a:lvl1pPr algn="l">
              <a:defRPr sz="1200"/>
            </a:lvl1pPr>
          </a:lstStyle>
          <a:p>
            <a:r>
              <a:rPr lang="en-US" dirty="0" smtClean="0"/>
              <a:t>NASW Conference 3/2015 </a:t>
            </a:r>
          </a:p>
          <a:p>
            <a:r>
              <a:rPr lang="en-US" dirty="0" smtClean="0"/>
              <a:t>No Part of This Handout May be Reproduced Without Permission </a:t>
            </a:r>
            <a:r>
              <a:rPr lang="en-US" smtClean="0"/>
              <a:t>from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6957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554" tIns="47277" rIns="94554" bIns="472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554" tIns="47277" rIns="94554" bIns="47277" rtlCol="0"/>
          <a:lstStyle>
            <a:lvl1pPr algn="r">
              <a:defRPr sz="1200"/>
            </a:lvl1pPr>
          </a:lstStyle>
          <a:p>
            <a:fld id="{A78CE0CC-0943-437F-A65F-41F44CD8ADAF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1675"/>
            <a:ext cx="4683125" cy="3513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54" tIns="47277" rIns="94554" bIns="472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554" tIns="47277" rIns="94554" bIns="472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30"/>
            <a:ext cx="3077739" cy="468471"/>
          </a:xfrm>
          <a:prstGeom prst="rect">
            <a:avLst/>
          </a:prstGeom>
        </p:spPr>
        <p:txBody>
          <a:bodyPr vert="horz" lIns="94554" tIns="47277" rIns="94554" bIns="472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30"/>
            <a:ext cx="3077739" cy="468471"/>
          </a:xfrm>
          <a:prstGeom prst="rect">
            <a:avLst/>
          </a:prstGeom>
        </p:spPr>
        <p:txBody>
          <a:bodyPr vert="horz" lIns="94554" tIns="47277" rIns="94554" bIns="47277" rtlCol="0" anchor="b"/>
          <a:lstStyle>
            <a:lvl1pPr algn="r">
              <a:defRPr sz="1200"/>
            </a:lvl1pPr>
          </a:lstStyle>
          <a:p>
            <a:fld id="{63AAC12E-92B4-428B-A5CB-13133D00B5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935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AC12E-92B4-428B-A5CB-13133D00B59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015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69CA-8C1D-4767-9770-E3638E12863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AC12E-92B4-428B-A5CB-13133D00B59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5550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AC12E-92B4-428B-A5CB-13133D00B59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2381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1-5</a:t>
            </a:r>
            <a:r>
              <a:rPr lang="en-US" baseline="0" dirty="0" smtClean="0"/>
              <a:t> years= 10;  11-15 years= 3;  16+ years= 3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AC12E-92B4-428B-A5CB-13133D00B59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8433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AC12E-92B4-428B-A5CB-13133D00B598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984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892D-D13E-406E-8775-F30E0D314B49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57E-887D-462A-8906-0BC54C6E08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892D-D13E-406E-8775-F30E0D314B49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57E-887D-462A-8906-0BC54C6E08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892D-D13E-406E-8775-F30E0D314B49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57E-887D-462A-8906-0BC54C6E08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892D-D13E-406E-8775-F30E0D314B49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57E-887D-462A-8906-0BC54C6E08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892D-D13E-406E-8775-F30E0D314B49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57E-887D-462A-8906-0BC54C6E08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892D-D13E-406E-8775-F30E0D314B49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57E-887D-462A-8906-0BC54C6E08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892D-D13E-406E-8775-F30E0D314B49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57E-887D-462A-8906-0BC54C6E08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892D-D13E-406E-8775-F30E0D314B49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57E-887D-462A-8906-0BC54C6E08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892D-D13E-406E-8775-F30E0D314B49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57E-887D-462A-8906-0BC54C6E08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892D-D13E-406E-8775-F30E0D314B49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57E-887D-462A-8906-0BC54C6E08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892D-D13E-406E-8775-F30E0D314B49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0BB57E-887D-462A-8906-0BC54C6E08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80BB57E-887D-462A-8906-0BC54C6E08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F0C892D-D13E-406E-8775-F30E0D314B49}" type="datetimeFigureOut">
              <a:rPr lang="en-US" smtClean="0"/>
              <a:pPr/>
              <a:t>3/11/2015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 spd="slow">
    <p:fade/>
    <p:sndAc>
      <p:stSnd>
        <p:snd r:embed="rId13" name="whoosh.wav"/>
      </p:stSnd>
    </p:sndAc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7620000" cy="2362200"/>
          </a:xfrm>
        </p:spPr>
        <p:txBody>
          <a:bodyPr/>
          <a:lstStyle/>
          <a:p>
            <a:r>
              <a:rPr lang="en-US" sz="4400" b="1" dirty="0" smtClean="0"/>
              <a:t>SECONDARY TRAUMATIC STRESS </a:t>
            </a:r>
            <a:br>
              <a:rPr lang="en-US" sz="4400" b="1" dirty="0" smtClean="0"/>
            </a:br>
            <a:r>
              <a:rPr lang="en-US" sz="4400" b="1" dirty="0" smtClean="0"/>
              <a:t>OF CHILD WELFARE WORKERS: </a:t>
            </a:r>
            <a:br>
              <a:rPr lang="en-US" sz="4400" b="1" dirty="0" smtClean="0"/>
            </a:br>
            <a:r>
              <a:rPr lang="en-US" sz="4000" b="1" dirty="0" smtClean="0"/>
              <a:t>A Qualitative Investigation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600" b="1" i="1" dirty="0" smtClean="0"/>
              <a:t>Jennifer Cornish Genovese, LCSW, PhD</a:t>
            </a:r>
            <a:br>
              <a:rPr lang="en-US" sz="3600" b="1" i="1" dirty="0" smtClean="0"/>
            </a:b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7620000" cy="1676400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sz="2800" b="1" cap="small" dirty="0"/>
              <a:t>2015 Annual Power of Social Work </a:t>
            </a:r>
            <a:r>
              <a:rPr lang="en-US" sz="2800" b="1" cap="small" dirty="0" smtClean="0"/>
              <a:t>Conference</a:t>
            </a:r>
          </a:p>
          <a:p>
            <a:pPr marL="114300" indent="0" algn="ctr">
              <a:buNone/>
            </a:pPr>
            <a:r>
              <a:rPr lang="en-US" sz="2400" b="1" i="1" dirty="0"/>
              <a:t>Building Strong Communities, </a:t>
            </a:r>
            <a:r>
              <a:rPr lang="en-US" sz="2400" b="1" i="1" dirty="0" smtClean="0"/>
              <a:t>Collaborative </a:t>
            </a:r>
            <a:r>
              <a:rPr lang="en-US" sz="2400" b="1" i="1" dirty="0"/>
              <a:t>Practice, and</a:t>
            </a:r>
            <a:endParaRPr lang="en-US" sz="2400" dirty="0"/>
          </a:p>
          <a:p>
            <a:pPr marL="114300" indent="0" algn="ctr">
              <a:buNone/>
            </a:pPr>
            <a:r>
              <a:rPr lang="en-US" sz="2400" b="1" i="1" dirty="0" smtClean="0"/>
              <a:t>Accountable </a:t>
            </a:r>
            <a:r>
              <a:rPr lang="en-US" sz="2400" b="1" i="1" dirty="0"/>
              <a:t>Leadership:  Social Work in </a:t>
            </a:r>
            <a:r>
              <a:rPr lang="en-US" sz="2400" b="1" i="1" dirty="0" smtClean="0"/>
              <a:t>Action</a:t>
            </a:r>
          </a:p>
          <a:p>
            <a:pPr marL="114300" indent="0" algn="ctr">
              <a:buNone/>
            </a:pPr>
            <a:r>
              <a:rPr lang="en-US" sz="2000" b="1" i="1" dirty="0" smtClean="0"/>
              <a:t>March 19-20, 2015 * Albany, NY</a:t>
            </a:r>
            <a:endParaRPr lang="en-US" sz="2000" dirty="0"/>
          </a:p>
          <a:p>
            <a:endParaRPr lang="en-US" sz="2400" dirty="0"/>
          </a:p>
          <a:p>
            <a:pPr marL="114300" indent="0" algn="ctr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0112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620000" cy="6324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4800" dirty="0"/>
              <a:t>4. </a:t>
            </a:r>
            <a:r>
              <a:rPr lang="en-US" sz="4800" b="1" dirty="0"/>
              <a:t>Experiencing repeated or extreme exposure to aversive details of the traumatic event(s) </a:t>
            </a:r>
            <a:r>
              <a:rPr lang="en-US" sz="4800" dirty="0"/>
              <a:t>(e.g., first responders collecting human remains; police officers repeatedly exposed to details of child </a:t>
            </a:r>
            <a:r>
              <a:rPr lang="en-US" sz="4800" dirty="0" smtClean="0"/>
              <a:t>abuse).</a:t>
            </a:r>
            <a:endParaRPr lang="en-US" sz="4800" dirty="0"/>
          </a:p>
          <a:p>
            <a:pPr marL="114300" indent="0">
              <a:buNone/>
            </a:pPr>
            <a:endParaRPr lang="en-US" sz="4400" dirty="0"/>
          </a:p>
          <a:p>
            <a:pPr marL="114300" indent="0">
              <a:buNone/>
            </a:pPr>
            <a:r>
              <a:rPr lang="en-US" sz="2800" i="1" dirty="0"/>
              <a:t>Note: Criterion A4 does not apply to exposure through electronic media, television, movies, or pictures, unless this exposure is work related.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2240619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219200"/>
          </a:xfrm>
        </p:spPr>
        <p:txBody>
          <a:bodyPr>
            <a:noAutofit/>
          </a:bodyPr>
          <a:lstStyle/>
          <a:p>
            <a:r>
              <a:rPr lang="en-US" sz="4800" b="1" i="1" dirty="0" smtClean="0"/>
              <a:t>Secondary Traumatic Stress</a:t>
            </a:r>
            <a:br>
              <a:rPr lang="en-US" sz="4800" b="1" i="1" dirty="0" smtClean="0"/>
            </a:b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001000" cy="41148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4400" dirty="0" smtClean="0"/>
              <a:t>“The natural and consequent behaviors and emotions resulting from knowledge about a traumatizing event experienced by a significant other.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31416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4400" dirty="0"/>
              <a:t>It is the stress resulting from helping or wanting to help a traumatized or suffering person.” (Figley, C., 1995</a:t>
            </a:r>
            <a:r>
              <a:rPr lang="en-US" sz="4400" dirty="0" smtClean="0"/>
              <a:t>)</a:t>
            </a:r>
            <a:endParaRPr lang="en-US" sz="4400" dirty="0"/>
          </a:p>
          <a:p>
            <a:endParaRPr lang="en-US" sz="4400" dirty="0"/>
          </a:p>
          <a:p>
            <a:pPr>
              <a:buNone/>
            </a:pPr>
            <a:r>
              <a:rPr lang="en-US" sz="4400" dirty="0"/>
              <a:t>	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4515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772400" cy="5638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dirty="0" smtClean="0"/>
          </a:p>
          <a:p>
            <a:pPr marL="114300" indent="0">
              <a:buNone/>
            </a:pPr>
            <a:r>
              <a:rPr lang="en-US" sz="4400" dirty="0" smtClean="0"/>
              <a:t>“People can be traumatized without actually being physically harmed or threatened with harm.  They can be traumatized simply by learning about the traumatic event.” (Figley, C., 1995).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855092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Secondary Trauma can occur following the exposure to a </a:t>
            </a:r>
            <a:r>
              <a:rPr lang="en-US" sz="4400" b="1" dirty="0" smtClean="0">
                <a:solidFill>
                  <a:srgbClr val="FF0000"/>
                </a:solidFill>
              </a:rPr>
              <a:t>single traumatic event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63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20000" cy="1143000"/>
          </a:xfrm>
        </p:spPr>
        <p:txBody>
          <a:bodyPr/>
          <a:lstStyle/>
          <a:p>
            <a:r>
              <a:rPr lang="en-US" sz="4800" b="1" i="1" dirty="0" smtClean="0"/>
              <a:t>Personal Symptoms of Secondary Traumatic Stress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054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4800" dirty="0"/>
              <a:t>Cognitive Symptoms</a:t>
            </a:r>
          </a:p>
          <a:p>
            <a:pPr lvl="1"/>
            <a:r>
              <a:rPr lang="en-US" sz="4800" dirty="0"/>
              <a:t>Emotional Symptoms</a:t>
            </a:r>
          </a:p>
          <a:p>
            <a:pPr lvl="1"/>
            <a:r>
              <a:rPr lang="en-US" sz="4800" dirty="0"/>
              <a:t>Behavioral Symptoms</a:t>
            </a:r>
          </a:p>
          <a:p>
            <a:pPr lvl="1"/>
            <a:r>
              <a:rPr lang="en-US" sz="4800" dirty="0"/>
              <a:t>Spiritual Symptoms</a:t>
            </a:r>
          </a:p>
          <a:p>
            <a:pPr lvl="1"/>
            <a:r>
              <a:rPr lang="en-US" sz="4800" dirty="0"/>
              <a:t>Interpersonal Symptoms</a:t>
            </a:r>
          </a:p>
          <a:p>
            <a:pPr lvl="1"/>
            <a:r>
              <a:rPr lang="en-US" sz="4800" dirty="0"/>
              <a:t>Physical Symptoms</a:t>
            </a:r>
          </a:p>
          <a:p>
            <a:pPr marL="411480" lvl="1" indent="0">
              <a:buNone/>
            </a:pPr>
            <a:r>
              <a:rPr lang="en-US" sz="3200" dirty="0" smtClean="0"/>
              <a:t>(</a:t>
            </a:r>
            <a:r>
              <a:rPr lang="en-US" sz="3200" dirty="0"/>
              <a:t>Yassan, 1995)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6696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/>
              <a:t>Physical Indicators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400" dirty="0" smtClean="0"/>
              <a:t>Headaches</a:t>
            </a:r>
          </a:p>
          <a:p>
            <a:pPr lvl="0"/>
            <a:r>
              <a:rPr lang="en-US" sz="4400" dirty="0" smtClean="0"/>
              <a:t>Stomach Aches</a:t>
            </a:r>
          </a:p>
          <a:p>
            <a:pPr lvl="0"/>
            <a:r>
              <a:rPr lang="en-US" sz="4400" dirty="0" smtClean="0"/>
              <a:t>Lethargy </a:t>
            </a:r>
          </a:p>
          <a:p>
            <a:pPr lvl="0"/>
            <a:r>
              <a:rPr lang="en-US" sz="4400" dirty="0" smtClean="0"/>
              <a:t>Sleep Disturbance (e.g. nightmares, insomnia)</a:t>
            </a:r>
          </a:p>
          <a:p>
            <a:pPr marL="114300" indent="0">
              <a:buNone/>
            </a:pPr>
            <a:r>
              <a:rPr lang="en-US" sz="2800" dirty="0"/>
              <a:t>(www.ChildTrauma.org)</a:t>
            </a:r>
            <a:r>
              <a:rPr lang="en-US" sz="4400" dirty="0"/>
              <a:t> </a:t>
            </a:r>
          </a:p>
          <a:p>
            <a:pPr marL="114300" lvl="0" indent="0">
              <a:buNone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134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/>
              <a:t>Personal Indicators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4400" dirty="0" smtClean="0"/>
              <a:t>Self-Isolation</a:t>
            </a:r>
          </a:p>
          <a:p>
            <a:pPr lvl="0"/>
            <a:r>
              <a:rPr lang="en-US" sz="4400" dirty="0" smtClean="0"/>
              <a:t>Cynicism</a:t>
            </a:r>
          </a:p>
          <a:p>
            <a:pPr lvl="0"/>
            <a:r>
              <a:rPr lang="en-US" sz="4400" dirty="0" smtClean="0"/>
              <a:t>Mood swings</a:t>
            </a:r>
          </a:p>
          <a:p>
            <a:pPr lvl="0"/>
            <a:r>
              <a:rPr lang="en-US" sz="4400" dirty="0" smtClean="0"/>
              <a:t>Irritability with Family Members</a:t>
            </a:r>
          </a:p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r>
              <a:rPr lang="en-US" sz="2800" dirty="0" smtClean="0"/>
              <a:t>(</a:t>
            </a:r>
            <a:r>
              <a:rPr lang="en-US" sz="2800" dirty="0"/>
              <a:t>www.ChildTrauma.org) </a:t>
            </a:r>
          </a:p>
          <a:p>
            <a:pPr marL="114300" lvl="0" indent="0">
              <a:buNone/>
            </a:pPr>
            <a:endParaRPr lang="en-US" sz="4400" dirty="0" smtClean="0"/>
          </a:p>
          <a:p>
            <a:pPr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617121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600200"/>
          </a:xfrm>
        </p:spPr>
        <p:txBody>
          <a:bodyPr/>
          <a:lstStyle/>
          <a:p>
            <a:r>
              <a:rPr lang="en-US" sz="4800" b="1" i="1" dirty="0" smtClean="0"/>
              <a:t>Professional Indicators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620000" cy="4191000"/>
          </a:xfrm>
        </p:spPr>
        <p:txBody>
          <a:bodyPr>
            <a:normAutofit/>
          </a:bodyPr>
          <a:lstStyle/>
          <a:p>
            <a:pPr lvl="1"/>
            <a:r>
              <a:rPr lang="en-US" sz="4400" dirty="0" smtClean="0"/>
              <a:t>Performance of Job Tasks</a:t>
            </a:r>
          </a:p>
          <a:p>
            <a:pPr lvl="1"/>
            <a:r>
              <a:rPr lang="en-US" sz="4400" dirty="0" smtClean="0"/>
              <a:t>Morale</a:t>
            </a:r>
          </a:p>
          <a:p>
            <a:pPr lvl="1"/>
            <a:r>
              <a:rPr lang="en-US" sz="4400" dirty="0" smtClean="0"/>
              <a:t>Interpersonal Symptoms</a:t>
            </a:r>
          </a:p>
          <a:p>
            <a:pPr lvl="1"/>
            <a:r>
              <a:rPr lang="en-US" sz="4400" dirty="0" smtClean="0"/>
              <a:t>Behavioral Symptoms</a:t>
            </a:r>
          </a:p>
          <a:p>
            <a:pPr lvl="1"/>
            <a:endParaRPr lang="en-US" dirty="0"/>
          </a:p>
          <a:p>
            <a:pPr marL="411480" lvl="1" indent="0">
              <a:buNone/>
            </a:pPr>
            <a:r>
              <a:rPr lang="en-US" sz="2800" dirty="0" smtClean="0"/>
              <a:t>(Yassan, 1995)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3190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200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Workplace Indicators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 smtClean="0"/>
              <a:t>Avoidance of Certain Clients</a:t>
            </a:r>
          </a:p>
          <a:p>
            <a:pPr lvl="0"/>
            <a:r>
              <a:rPr lang="en-US" sz="4400" dirty="0" smtClean="0"/>
              <a:t>Missed Appointments</a:t>
            </a:r>
          </a:p>
          <a:p>
            <a:pPr lvl="0"/>
            <a:r>
              <a:rPr lang="en-US" sz="4400" dirty="0" smtClean="0"/>
              <a:t>Tardiness</a:t>
            </a:r>
          </a:p>
          <a:p>
            <a:pPr lvl="0"/>
            <a:r>
              <a:rPr lang="en-US" sz="4400" dirty="0" smtClean="0"/>
              <a:t>Lack of Motivation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(www.ChildTrauma.org)</a:t>
            </a:r>
            <a:r>
              <a:rPr lang="en-US" sz="4400" dirty="0" smtClean="0"/>
              <a:t> </a:t>
            </a:r>
          </a:p>
          <a:p>
            <a:pPr lvl="0"/>
            <a:endParaRPr lang="en-US" sz="4400" dirty="0" smtClean="0"/>
          </a:p>
          <a:p>
            <a:pPr lvl="0"/>
            <a:endParaRPr lang="en-US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8645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Introductions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Speaker</a:t>
            </a:r>
          </a:p>
          <a:p>
            <a:r>
              <a:rPr lang="en-US" sz="4400" dirty="0" smtClean="0"/>
              <a:t>Audience</a:t>
            </a:r>
          </a:p>
          <a:p>
            <a:endParaRPr lang="en-US" sz="4400" dirty="0"/>
          </a:p>
          <a:p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Ground Rules</a:t>
            </a:r>
          </a:p>
        </p:txBody>
      </p:sp>
    </p:spTree>
    <p:extLst>
      <p:ext uri="{BB962C8B-B14F-4D97-AF65-F5344CB8AC3E}">
        <p14:creationId xmlns:p14="http://schemas.microsoft.com/office/powerpoint/2010/main" xmlns="" val="902588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239962"/>
          </a:xfrm>
        </p:spPr>
        <p:txBody>
          <a:bodyPr/>
          <a:lstStyle/>
          <a:p>
            <a:r>
              <a:rPr lang="en-US" sz="4800" b="1" i="1" dirty="0" smtClean="0"/>
              <a:t>Contributors to the Development of Secondary Traumatic Stress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2834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620000" cy="5715000"/>
          </a:xfrm>
        </p:spPr>
        <p:txBody>
          <a:bodyPr>
            <a:normAutofit/>
          </a:bodyPr>
          <a:lstStyle/>
          <a:p>
            <a:pPr lvl="3"/>
            <a:r>
              <a:rPr lang="en-US" sz="4400" dirty="0" smtClean="0"/>
              <a:t>Caseload</a:t>
            </a:r>
          </a:p>
          <a:p>
            <a:pPr lvl="3"/>
            <a:r>
              <a:rPr lang="en-US" sz="4400" dirty="0" smtClean="0"/>
              <a:t>Length of Employment</a:t>
            </a:r>
          </a:p>
          <a:p>
            <a:pPr lvl="3"/>
            <a:r>
              <a:rPr lang="en-US" sz="4400" dirty="0" smtClean="0"/>
              <a:t>Level of Experience</a:t>
            </a:r>
          </a:p>
          <a:p>
            <a:pPr lvl="3"/>
            <a:r>
              <a:rPr lang="en-US" sz="4400" dirty="0"/>
              <a:t>Exposure to Graphic Accounts of </a:t>
            </a:r>
            <a:r>
              <a:rPr lang="en-US" sz="4400" dirty="0" smtClean="0"/>
              <a:t>Abuse</a:t>
            </a:r>
          </a:p>
          <a:p>
            <a:pPr lvl="3"/>
            <a:r>
              <a:rPr lang="en-US" sz="4400" dirty="0"/>
              <a:t>Insufficient Recovery Time Between Exposure</a:t>
            </a:r>
          </a:p>
          <a:p>
            <a:pPr lvl="3"/>
            <a:endParaRPr lang="en-US" sz="4400" dirty="0"/>
          </a:p>
          <a:p>
            <a:pPr lvl="3"/>
            <a:endParaRPr lang="en-US" sz="4400" dirty="0" smtClean="0"/>
          </a:p>
          <a:p>
            <a:pPr lvl="3"/>
            <a:endParaRPr lang="en-US" sz="4400" dirty="0" smtClean="0"/>
          </a:p>
          <a:p>
            <a:pPr marL="274320" lvl="3" indent="-274320">
              <a:buSzPct val="95000"/>
            </a:pPr>
            <a:endParaRPr lang="en-US" sz="4400" dirty="0" smtClean="0"/>
          </a:p>
          <a:p>
            <a:pPr marL="274320" lvl="3" indent="-274320">
              <a:buSzPct val="95000"/>
            </a:pPr>
            <a:endParaRPr lang="en-US" sz="4400" dirty="0" smtClean="0"/>
          </a:p>
          <a:p>
            <a:pPr marL="274320" lvl="3" indent="-274320">
              <a:buSzPct val="95000"/>
            </a:pPr>
            <a:endParaRPr lang="en-US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7291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620000" cy="5791200"/>
          </a:xfrm>
        </p:spPr>
        <p:txBody>
          <a:bodyPr>
            <a:normAutofit/>
          </a:bodyPr>
          <a:lstStyle/>
          <a:p>
            <a:pPr lvl="3"/>
            <a:r>
              <a:rPr lang="en-US" sz="4400" dirty="0" smtClean="0"/>
              <a:t>Work Environment</a:t>
            </a:r>
          </a:p>
          <a:p>
            <a:pPr lvl="3"/>
            <a:r>
              <a:rPr lang="en-US" sz="4400" dirty="0" smtClean="0"/>
              <a:t>Isolation and Systemic Fragmentation</a:t>
            </a:r>
          </a:p>
          <a:p>
            <a:pPr lvl="3"/>
            <a:r>
              <a:rPr lang="en-US" sz="4400" dirty="0"/>
              <a:t>Lack of </a:t>
            </a:r>
            <a:r>
              <a:rPr lang="en-US" sz="4400" dirty="0" smtClean="0"/>
              <a:t>Supervision</a:t>
            </a:r>
          </a:p>
          <a:p>
            <a:pPr lvl="3"/>
            <a:r>
              <a:rPr lang="en-US" sz="4400" dirty="0" smtClean="0"/>
              <a:t>Lack </a:t>
            </a:r>
            <a:r>
              <a:rPr lang="en-US" sz="4400" dirty="0"/>
              <a:t>of Agency </a:t>
            </a:r>
            <a:r>
              <a:rPr lang="en-US" sz="4400" dirty="0" smtClean="0"/>
              <a:t>Resources</a:t>
            </a:r>
          </a:p>
          <a:p>
            <a:pPr lvl="3"/>
            <a:r>
              <a:rPr lang="en-US" sz="4400" dirty="0"/>
              <a:t>Current Life </a:t>
            </a:r>
            <a:r>
              <a:rPr lang="en-US" sz="4400" dirty="0" smtClean="0"/>
              <a:t>Stressors</a:t>
            </a:r>
          </a:p>
          <a:p>
            <a:pPr lvl="3"/>
            <a:r>
              <a:rPr lang="en-US" sz="4400" dirty="0" smtClean="0"/>
              <a:t>Personal </a:t>
            </a:r>
            <a:r>
              <a:rPr lang="en-US" sz="4400" dirty="0"/>
              <a:t>History of Trauma</a:t>
            </a:r>
          </a:p>
          <a:p>
            <a:pPr lvl="3"/>
            <a:endParaRPr lang="en-US" sz="4400" dirty="0"/>
          </a:p>
          <a:p>
            <a:pPr lvl="3"/>
            <a:endParaRPr lang="en-US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5182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981200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Secondary Trauma: </a:t>
            </a:r>
            <a:br>
              <a:rPr lang="en-US" sz="4800" b="1" i="1" dirty="0" smtClean="0"/>
            </a:br>
            <a:r>
              <a:rPr lang="en-US" sz="4800" b="1" i="1" dirty="0" smtClean="0"/>
              <a:t>WHO IS AT RISK?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marL="114300" indent="0">
              <a:buNone/>
            </a:pPr>
            <a:r>
              <a:rPr lang="en-US" sz="4400" dirty="0" smtClean="0"/>
              <a:t>Persons at risk for developing Secondary Trauma have the responsibility for </a:t>
            </a:r>
            <a:r>
              <a:rPr lang="en-US" sz="4400" b="1" dirty="0" smtClean="0"/>
              <a:t>providing care to a person who has had some type of crisis.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xmlns="" val="641127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3535362"/>
          </a:xfrm>
        </p:spPr>
        <p:txBody>
          <a:bodyPr/>
          <a:lstStyle/>
          <a:p>
            <a:r>
              <a:rPr lang="en-US" sz="4800" b="1" i="1" dirty="0" smtClean="0"/>
              <a:t>Why are Child Welfare Workers at Increased Risk for Developing Secondary Traumatic Stress?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7620000" cy="28194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56787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620000" cy="5562600"/>
          </a:xfrm>
        </p:spPr>
        <p:txBody>
          <a:bodyPr/>
          <a:lstStyle/>
          <a:p>
            <a:endParaRPr lang="en-US" dirty="0" smtClean="0"/>
          </a:p>
          <a:p>
            <a:pPr marL="114300" indent="0">
              <a:buNone/>
            </a:pPr>
            <a:r>
              <a:rPr lang="en-US" sz="4400" dirty="0" smtClean="0"/>
              <a:t>Child Welfare Workers work with </a:t>
            </a:r>
            <a:r>
              <a:rPr lang="en-US" sz="4400" b="1" dirty="0" smtClean="0"/>
              <a:t>children</a:t>
            </a:r>
            <a:r>
              <a:rPr lang="en-US" sz="4400" dirty="0"/>
              <a:t>:</a:t>
            </a:r>
            <a:r>
              <a:rPr lang="en-US" sz="4400" dirty="0" smtClean="0"/>
              <a:t> the most vulnerable members of our society.</a:t>
            </a:r>
            <a:endParaRPr lang="en-US" sz="4400" dirty="0"/>
          </a:p>
        </p:txBody>
      </p:sp>
      <p:pic>
        <p:nvPicPr>
          <p:cNvPr id="8194" name="Picture 2" descr="C:\Users\Owner\AppData\Local\Microsoft\Windows\Temporary Internet Files\Content.IE5\46LMLYO1\MP90044845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733800"/>
            <a:ext cx="4419600" cy="2895600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134727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19912"/>
          </a:xfrm>
        </p:spPr>
        <p:txBody>
          <a:bodyPr>
            <a:noAutofit/>
          </a:bodyPr>
          <a:lstStyle/>
          <a:p>
            <a:r>
              <a:rPr lang="en-US" sz="4800" b="1" i="1" dirty="0" smtClean="0"/>
              <a:t>Goals of Child Protective Services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620000" cy="434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>
              <a:buNone/>
            </a:pPr>
            <a:r>
              <a:rPr lang="en-US" sz="4400" dirty="0" smtClean="0"/>
              <a:t>1) to assess the safety of children</a:t>
            </a:r>
          </a:p>
          <a:p>
            <a:pPr marL="114300" indent="0">
              <a:buNone/>
            </a:pPr>
            <a:r>
              <a:rPr lang="en-US" sz="4400" dirty="0" smtClean="0"/>
              <a:t>2) to intervene to protect children from harm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997970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5438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3) to strengthen the ability of families to protect their children</a:t>
            </a:r>
          </a:p>
          <a:p>
            <a:pPr marL="114300" indent="0">
              <a:buNone/>
            </a:pPr>
            <a:r>
              <a:rPr lang="en-US" sz="4400" dirty="0" smtClean="0"/>
              <a:t>4) to provide either a reunification or an alternative, safe family for the 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7389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620000" cy="5715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In 2013, 3.5 million </a:t>
            </a:r>
            <a:r>
              <a:rPr lang="en-US" sz="4400" b="1" dirty="0" smtClean="0"/>
              <a:t>reports</a:t>
            </a:r>
            <a:r>
              <a:rPr lang="en-US" sz="4400" dirty="0" smtClean="0"/>
              <a:t> of child abuse and maltreatment were received by Child Protective Agencies across the United States.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sz="2400" i="1" dirty="0" smtClean="0"/>
          </a:p>
          <a:p>
            <a:pPr marL="411480" lvl="1" indent="0">
              <a:buNone/>
            </a:pPr>
            <a:endParaRPr lang="en-US" sz="2400" i="1" dirty="0"/>
          </a:p>
          <a:p>
            <a:pPr marL="411480" lvl="1" indent="0">
              <a:buNone/>
            </a:pPr>
            <a:r>
              <a:rPr lang="en-US" i="1" dirty="0" smtClean="0"/>
              <a:t>(US Dept. of Health and </a:t>
            </a:r>
          </a:p>
          <a:p>
            <a:pPr marL="411480" lvl="1" indent="0">
              <a:buNone/>
            </a:pPr>
            <a:r>
              <a:rPr lang="en-US" i="1" dirty="0" smtClean="0"/>
              <a:t>Human Services, 2013)</a:t>
            </a:r>
          </a:p>
        </p:txBody>
      </p:sp>
      <p:pic>
        <p:nvPicPr>
          <p:cNvPr id="5" name="Picture 5" descr="C:\Users\Owner\AppData\Local\Microsoft\Windows\INetCache\IE\QN7Y9GVJ\sad-chil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399" y="3352800"/>
            <a:ext cx="4114801" cy="3200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534400" cy="60198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en-US" sz="4400" dirty="0" smtClean="0"/>
          </a:p>
          <a:p>
            <a:pPr marL="114300" indent="0">
              <a:buNone/>
            </a:pPr>
            <a:r>
              <a:rPr lang="en-US" sz="4400" dirty="0" smtClean="0"/>
              <a:t>In the United States, over </a:t>
            </a:r>
            <a:r>
              <a:rPr lang="en-US" sz="4400" b="1" dirty="0" smtClean="0">
                <a:solidFill>
                  <a:srgbClr val="FF0000"/>
                </a:solidFill>
              </a:rPr>
              <a:t>30,000</a:t>
            </a:r>
            <a:r>
              <a:rPr lang="en-US" sz="4400" dirty="0" smtClean="0"/>
              <a:t> Child Welfare Workers were responsible for investigating child abuse reports and assessing the ongoing safety of children.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750778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/>
              <a:t>Trauma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sz="4400" dirty="0" smtClean="0"/>
              <a:t>A distressing event that is outside the range of usual human experience.  Trauma often involves a sense of intense fear, terror and helplessness.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891470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Child </a:t>
            </a:r>
            <a:r>
              <a:rPr lang="en-US" sz="4400" dirty="0"/>
              <a:t>welfare workers are at the </a:t>
            </a:r>
            <a:r>
              <a:rPr lang="en-US" sz="4400" b="1" dirty="0"/>
              <a:t>frontline</a:t>
            </a:r>
            <a:r>
              <a:rPr lang="en-US" sz="4400" dirty="0"/>
              <a:t> of child abuse </a:t>
            </a:r>
            <a:r>
              <a:rPr lang="en-US" sz="4400" dirty="0" smtClean="0"/>
              <a:t>investigations. </a:t>
            </a:r>
            <a:endParaRPr lang="en-US" sz="4400" dirty="0"/>
          </a:p>
        </p:txBody>
      </p:sp>
      <p:pic>
        <p:nvPicPr>
          <p:cNvPr id="4" name="Picture 2" descr="C:\Users\Owner\AppData\Local\Microsoft\Windows\Temporary Internet Files\Content.IE5\1X11QK29\MP9004021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819401"/>
            <a:ext cx="5486400" cy="3997656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292696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Autofit/>
          </a:bodyPr>
          <a:lstStyle/>
          <a:p>
            <a:r>
              <a:rPr lang="en-US" sz="4800" b="1" i="1" dirty="0" smtClean="0"/>
              <a:t>4 Major Types of Child Abuse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315200" cy="4495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en-US" sz="9300" dirty="0" smtClean="0"/>
              <a:t>Neglect</a:t>
            </a:r>
          </a:p>
          <a:p>
            <a:r>
              <a:rPr lang="en-US" sz="9300" dirty="0" smtClean="0"/>
              <a:t>Physical Abuse</a:t>
            </a:r>
          </a:p>
          <a:p>
            <a:r>
              <a:rPr lang="en-US" sz="9300" dirty="0" smtClean="0"/>
              <a:t>Psychological Maltreatment</a:t>
            </a:r>
          </a:p>
          <a:p>
            <a:r>
              <a:rPr lang="en-US" sz="9300" dirty="0" smtClean="0"/>
              <a:t>Sexual Abuse</a:t>
            </a:r>
          </a:p>
          <a:p>
            <a:pPr marL="114300" indent="0">
              <a:buNone/>
            </a:pPr>
            <a:endParaRPr lang="en-US" sz="4700" dirty="0" smtClean="0"/>
          </a:p>
          <a:p>
            <a:pPr marL="114300" indent="0">
              <a:buNone/>
            </a:pPr>
            <a:endParaRPr lang="en-US" sz="4700" dirty="0" smtClean="0"/>
          </a:p>
          <a:p>
            <a:pPr>
              <a:buNone/>
            </a:pPr>
            <a:r>
              <a:rPr lang="en-US" sz="6700" i="1" dirty="0" smtClean="0"/>
              <a:t>These may occur separately or in combination	</a:t>
            </a:r>
          </a:p>
          <a:p>
            <a:pPr>
              <a:buNone/>
            </a:pPr>
            <a:endParaRPr lang="en-US" sz="6700" i="1" dirty="0" smtClean="0">
              <a:latin typeface="+mj-lt"/>
            </a:endParaRPr>
          </a:p>
          <a:p>
            <a:pPr>
              <a:buNone/>
            </a:pP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31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Types of Child Abuse</a:t>
            </a:r>
            <a:endParaRPr lang="en-US" sz="48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2852625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18702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4400" dirty="0" smtClean="0"/>
          </a:p>
          <a:p>
            <a:pPr marL="114300" indent="0">
              <a:buNone/>
            </a:pPr>
            <a:r>
              <a:rPr lang="en-US" sz="4400" b="1" dirty="0" smtClean="0"/>
              <a:t>6.4 million children </a:t>
            </a:r>
            <a:r>
              <a:rPr lang="en-US" sz="4400" dirty="0" smtClean="0"/>
              <a:t>were at the center of these child abuse investigations nationwide.</a:t>
            </a:r>
            <a:endParaRPr lang="en-US" sz="4400" dirty="0"/>
          </a:p>
        </p:txBody>
      </p:sp>
      <p:pic>
        <p:nvPicPr>
          <p:cNvPr id="1028" name="Picture 4" descr="C:\Users\Owner\AppData\Local\Microsoft\Windows\INetCache\IE\T5SWWZ1C\sad-child-portrai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2431"/>
            <a:ext cx="6172200" cy="37123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8096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620000" cy="5562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In 2013, 1,530 children </a:t>
            </a:r>
            <a:r>
              <a:rPr lang="en-US" sz="4400" b="1" dirty="0" smtClean="0">
                <a:solidFill>
                  <a:srgbClr val="FF0000"/>
                </a:solidFill>
              </a:rPr>
              <a:t>died</a:t>
            </a:r>
            <a:r>
              <a:rPr lang="en-US" sz="4400" b="1" dirty="0" smtClean="0"/>
              <a:t> of child abuse and neglect</a:t>
            </a:r>
            <a:r>
              <a:rPr lang="en-US" sz="4400" dirty="0" smtClean="0"/>
              <a:t>, at a rate of 2.04 children per 100,00 children in the national population.</a:t>
            </a:r>
            <a:endParaRPr lang="en-US" sz="4400" dirty="0"/>
          </a:p>
        </p:txBody>
      </p:sp>
      <p:pic>
        <p:nvPicPr>
          <p:cNvPr id="4" name="Picture 2" descr="C:\Users\Owner\AppData\Local\Microsoft\Windows\Temporary Internet Files\Content.IE5\QM2XHEGX\MP9004020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276600"/>
            <a:ext cx="4419600" cy="3568890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689978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A report of child abuse is made </a:t>
            </a:r>
            <a:r>
              <a:rPr lang="en-US" sz="4400" dirty="0" smtClean="0">
                <a:solidFill>
                  <a:srgbClr val="FF0000"/>
                </a:solidFill>
              </a:rPr>
              <a:t>every ten seconds.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Owner\AppData\Local\Microsoft\Windows\Temporary Internet Files\Content.IE5\QV1QBH4L\MP90031419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00400"/>
            <a:ext cx="28956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4008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620000" cy="5867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/>
              <a:t>As a result of their work, child welfare </a:t>
            </a:r>
            <a:r>
              <a:rPr lang="en-US" sz="4400" dirty="0" smtClean="0"/>
              <a:t>workers are </a:t>
            </a:r>
            <a:r>
              <a:rPr lang="en-US" sz="4400" dirty="0"/>
              <a:t>frequently </a:t>
            </a:r>
            <a:r>
              <a:rPr lang="en-US" sz="4400" dirty="0" smtClean="0"/>
              <a:t>exposed </a:t>
            </a:r>
            <a:r>
              <a:rPr lang="en-US" sz="4400" dirty="0"/>
              <a:t>to the </a:t>
            </a:r>
            <a:r>
              <a:rPr lang="en-US" sz="4400" b="1" dirty="0"/>
              <a:t>extreme cruelty and violence </a:t>
            </a:r>
            <a:r>
              <a:rPr lang="en-US" sz="4400" dirty="0"/>
              <a:t>that has been directed towards </a:t>
            </a:r>
            <a:r>
              <a:rPr lang="en-US" sz="4400" b="1" dirty="0"/>
              <a:t>children</a:t>
            </a:r>
            <a:r>
              <a:rPr lang="en-US" sz="4400" dirty="0"/>
              <a:t>. </a:t>
            </a:r>
          </a:p>
        </p:txBody>
      </p:sp>
      <p:pic>
        <p:nvPicPr>
          <p:cNvPr id="5" name="Picture 4" descr="C:\Users\Owner\AppData\Local\Microsoft\Windows\INetCache\IE\7VE5DETU\5111553020_26487da7a5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61722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757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620000" cy="5715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Repeated exposure to the trauma of others can </a:t>
            </a:r>
            <a:r>
              <a:rPr lang="en-US" sz="4400" dirty="0"/>
              <a:t>lead to the development of </a:t>
            </a:r>
            <a:r>
              <a:rPr lang="en-US" sz="4400" b="1" dirty="0"/>
              <a:t>secondary traumatic stress </a:t>
            </a:r>
            <a:r>
              <a:rPr lang="en-US" sz="4400" dirty="0"/>
              <a:t>for </a:t>
            </a:r>
            <a:r>
              <a:rPr lang="en-US" sz="4400" dirty="0" smtClean="0"/>
              <a:t>child </a:t>
            </a:r>
            <a:r>
              <a:rPr lang="en-US" sz="4400" dirty="0"/>
              <a:t>welfare workers. </a:t>
            </a:r>
          </a:p>
        </p:txBody>
      </p:sp>
      <p:pic>
        <p:nvPicPr>
          <p:cNvPr id="4" name="Picture 2" descr="C:\Users\Owner\AppData\Local\Microsoft\Windows\Temporary Internet Files\Content.IE5\46LMLYO1\MP90040965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352800"/>
            <a:ext cx="4572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3737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Purpose of This Study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96200" cy="4800600"/>
          </a:xfrm>
        </p:spPr>
        <p:txBody>
          <a:bodyPr>
            <a:normAutofit/>
          </a:bodyPr>
          <a:lstStyle/>
          <a:p>
            <a:endParaRPr lang="en-US" sz="4400" dirty="0" smtClean="0"/>
          </a:p>
          <a:p>
            <a:pPr marL="114300" indent="0">
              <a:buNone/>
            </a:pPr>
            <a:r>
              <a:rPr lang="en-US" sz="4400" dirty="0" smtClean="0"/>
              <a:t>Previous research on Secondary Traumatic Stress has focused primarily on the experiences of: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465756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Psychotherapists</a:t>
            </a:r>
          </a:p>
          <a:p>
            <a:r>
              <a:rPr lang="en-US" sz="4400" dirty="0" smtClean="0"/>
              <a:t>Police Officers</a:t>
            </a:r>
          </a:p>
          <a:p>
            <a:r>
              <a:rPr lang="en-US" sz="4400" dirty="0" smtClean="0"/>
              <a:t>Firefighters </a:t>
            </a:r>
          </a:p>
          <a:p>
            <a:r>
              <a:rPr lang="en-US" sz="4400" dirty="0" smtClean="0"/>
              <a:t>First Responders</a:t>
            </a:r>
          </a:p>
          <a:p>
            <a:r>
              <a:rPr lang="en-US" sz="4400" dirty="0" smtClean="0"/>
              <a:t>Emergency Medical Technicians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289728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40"/>
                            </p:stCondLst>
                            <p:childTnLst>
                              <p:par>
                                <p:cTn id="1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20"/>
                            </p:stCondLst>
                            <p:childTnLst>
                              <p:par>
                                <p:cTn id="2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90"/>
                            </p:stCondLst>
                            <p:childTnLst>
                              <p:par>
                                <p:cTn id="2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01762"/>
          </a:xfrm>
        </p:spPr>
        <p:txBody>
          <a:bodyPr>
            <a:noAutofit/>
          </a:bodyPr>
          <a:lstStyle/>
          <a:p>
            <a:r>
              <a:rPr lang="en-US" sz="4800" b="1" i="1" dirty="0" smtClean="0"/>
              <a:t>Post-Traumatic Stress Disorder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(from the DSM-IV TM) </a:t>
            </a:r>
          </a:p>
          <a:p>
            <a:pPr marL="114300" lvl="0" indent="0">
              <a:buNone/>
            </a:pPr>
            <a:r>
              <a:rPr lang="en-US" sz="4400" dirty="0" smtClean="0"/>
              <a:t>The person has been exposed to a traumatic event in which </a:t>
            </a:r>
            <a:r>
              <a:rPr lang="en-US" sz="4400" b="1" dirty="0" smtClean="0"/>
              <a:t>both</a:t>
            </a:r>
            <a:r>
              <a:rPr lang="en-US" sz="4400" dirty="0" smtClean="0"/>
              <a:t> of the following were present: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17023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/>
              <a:t>There is a </a:t>
            </a:r>
            <a:r>
              <a:rPr lang="en-US" sz="4400" dirty="0" smtClean="0"/>
              <a:t>paucity </a:t>
            </a:r>
            <a:r>
              <a:rPr lang="en-US" sz="4400" dirty="0"/>
              <a:t>of research on the effects </a:t>
            </a:r>
            <a:r>
              <a:rPr lang="en-US" sz="4400" dirty="0" smtClean="0"/>
              <a:t>of </a:t>
            </a:r>
            <a:r>
              <a:rPr lang="en-US" sz="4400" dirty="0"/>
              <a:t>child abuse on the Child Welfare Workers who investigate allegations of abuse and work </a:t>
            </a:r>
            <a:r>
              <a:rPr lang="en-US" sz="4400" dirty="0" smtClean="0"/>
              <a:t>with victims.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881265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The limited research on secondary traumatic stress and child welfare workers has not focused </a:t>
            </a:r>
            <a:r>
              <a:rPr lang="en-US" sz="4400" b="1" dirty="0" smtClean="0">
                <a:solidFill>
                  <a:srgbClr val="FF0000"/>
                </a:solidFill>
              </a:rPr>
              <a:t>solely</a:t>
            </a:r>
            <a:r>
              <a:rPr lang="en-US" sz="4400" b="1" dirty="0" smtClean="0"/>
              <a:t> </a:t>
            </a:r>
            <a:r>
              <a:rPr lang="en-US" sz="4400" dirty="0" smtClean="0"/>
              <a:t>on child welfare workers.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638298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620000" cy="1524000"/>
          </a:xfrm>
        </p:spPr>
        <p:txBody>
          <a:bodyPr/>
          <a:lstStyle/>
          <a:p>
            <a:r>
              <a:rPr lang="en-US" sz="4800" b="1" i="1" dirty="0" smtClean="0"/>
              <a:t>Previous Studies on Secondary Traumatic Stress &amp; Child Welfare Workers Have Included: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7620000" cy="3505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4400" dirty="0" smtClean="0"/>
              <a:t>Administrators</a:t>
            </a:r>
          </a:p>
          <a:p>
            <a:r>
              <a:rPr lang="en-US" sz="4400" dirty="0" smtClean="0"/>
              <a:t>Supervisors</a:t>
            </a:r>
          </a:p>
          <a:p>
            <a:r>
              <a:rPr lang="en-US" sz="4400" dirty="0" smtClean="0"/>
              <a:t>Child Welfare Workers</a:t>
            </a:r>
          </a:p>
          <a:p>
            <a:r>
              <a:rPr lang="en-US" sz="4400" dirty="0" smtClean="0"/>
              <a:t>Support Staff</a:t>
            </a:r>
          </a:p>
        </p:txBody>
      </p:sp>
    </p:spTree>
    <p:extLst>
      <p:ext uri="{BB962C8B-B14F-4D97-AF65-F5344CB8AC3E}">
        <p14:creationId xmlns:p14="http://schemas.microsoft.com/office/powerpoint/2010/main" xmlns="" val="2123335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01762"/>
          </a:xfrm>
        </p:spPr>
        <p:txBody>
          <a:bodyPr/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i="1" dirty="0" smtClean="0"/>
              <a:t>Contribution to the Field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7620000" cy="3886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This study adds to existing research by focusing solely on </a:t>
            </a:r>
            <a:r>
              <a:rPr lang="en-US" sz="4400" dirty="0" smtClean="0">
                <a:solidFill>
                  <a:srgbClr val="FF0000"/>
                </a:solidFill>
              </a:rPr>
              <a:t>child welfare workers.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169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782762"/>
          </a:xfrm>
        </p:spPr>
        <p:txBody>
          <a:bodyPr/>
          <a:lstStyle/>
          <a:p>
            <a:r>
              <a:rPr lang="en-US" sz="4800" b="1" i="1" dirty="0" smtClean="0"/>
              <a:t>New York State Statistics </a:t>
            </a:r>
            <a:r>
              <a:rPr lang="en-US" sz="4400" b="1" i="1" dirty="0" smtClean="0"/>
              <a:t>(2012 estimate)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/>
          </a:bodyPr>
          <a:lstStyle/>
          <a:p>
            <a:endParaRPr lang="en-US" sz="4400" dirty="0" smtClean="0"/>
          </a:p>
          <a:p>
            <a:r>
              <a:rPr lang="en-US" sz="3600" dirty="0" smtClean="0"/>
              <a:t>Population</a:t>
            </a:r>
            <a:r>
              <a:rPr lang="en-US" sz="3600" dirty="0"/>
              <a:t>: </a:t>
            </a:r>
            <a:r>
              <a:rPr lang="en-US" sz="3600" dirty="0" smtClean="0"/>
              <a:t>19,570,261 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Residing </a:t>
            </a:r>
            <a:r>
              <a:rPr lang="en-US" sz="3600" dirty="0"/>
              <a:t>in </a:t>
            </a:r>
            <a:r>
              <a:rPr lang="en-US" sz="3600" dirty="0" smtClean="0"/>
              <a:t>62 counties</a:t>
            </a:r>
            <a:endParaRPr lang="en-US" sz="3600" dirty="0"/>
          </a:p>
          <a:p>
            <a:endParaRPr lang="en-US" sz="4400" dirty="0" smtClean="0"/>
          </a:p>
          <a:p>
            <a:pPr marL="114300" indent="0">
              <a:buNone/>
            </a:pPr>
            <a:endParaRPr lang="en-US" sz="4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2667000"/>
            <a:ext cx="6096000" cy="409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8101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620962"/>
          </a:xfrm>
        </p:spPr>
        <p:txBody>
          <a:bodyPr/>
          <a:lstStyle/>
          <a:p>
            <a:r>
              <a:rPr lang="en-US" sz="4800" b="1" i="1" dirty="0" smtClean="0"/>
              <a:t>Three Central New York Counties were included in this study.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7620000" cy="3581400"/>
          </a:xfrm>
        </p:spPr>
        <p:txBody>
          <a:bodyPr>
            <a:normAutofit/>
          </a:bodyPr>
          <a:lstStyle/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92823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i="1" dirty="0" smtClean="0"/>
              <a:t/>
            </a:r>
            <a:br>
              <a:rPr lang="en-US" sz="4800" b="1" i="1" dirty="0" smtClean="0"/>
            </a:br>
            <a:r>
              <a:rPr lang="en-US" sz="4800" b="1" i="1" dirty="0" smtClean="0"/>
              <a:t/>
            </a:r>
            <a:br>
              <a:rPr lang="en-US" sz="4800" b="1" i="1" dirty="0" smtClean="0"/>
            </a:br>
            <a:r>
              <a:rPr lang="en-US" sz="4800" b="1" i="1" dirty="0" smtClean="0"/>
              <a:t>2012 NYS Census Data, </a:t>
            </a:r>
            <a:br>
              <a:rPr lang="en-US" sz="4800" b="1" i="1" dirty="0" smtClean="0"/>
            </a:br>
            <a:r>
              <a:rPr lang="en-US" sz="4800" b="1" i="1" dirty="0" smtClean="0"/>
              <a:t>Per County</a:t>
            </a:r>
            <a:br>
              <a:rPr lang="en-US" sz="4800" b="1" i="1" dirty="0" smtClean="0"/>
            </a:br>
            <a:endParaRPr lang="en-US" sz="4800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1796877"/>
              </p:ext>
            </p:extLst>
          </p:nvPr>
        </p:nvGraphicFramePr>
        <p:xfrm>
          <a:off x="533400" y="2438401"/>
          <a:ext cx="7620000" cy="3787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219200"/>
                <a:gridCol w="1219200"/>
                <a:gridCol w="990600"/>
                <a:gridCol w="1143000"/>
                <a:gridCol w="1143000"/>
                <a:gridCol w="838200"/>
              </a:tblGrid>
              <a:tr h="122756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Population</a:t>
                      </a:r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2012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County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Size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(in square miles)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Persons per Square Mile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Race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51720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Caucasian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African American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Asian</a:t>
                      </a:r>
                      <a:endParaRPr lang="en-US" sz="1800" dirty="0"/>
                    </a:p>
                  </a:txBody>
                  <a:tcPr/>
                </a:tc>
              </a:tr>
              <a:tr h="5130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County</a:t>
                      </a:r>
                      <a:r>
                        <a:rPr lang="en-US" sz="1800" baseline="0" dirty="0" smtClean="0"/>
                        <a:t> 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49,474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502 sq. miles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.8%</a:t>
                      </a:r>
                      <a:endParaRPr lang="en-US" sz="1800" dirty="0"/>
                    </a:p>
                  </a:txBody>
                  <a:tcPr/>
                </a:tc>
              </a:tr>
              <a:tr h="5130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County 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73,382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662 sq. miles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.8%</a:t>
                      </a:r>
                      <a:endParaRPr lang="en-US" sz="1800" dirty="0"/>
                    </a:p>
                  </a:txBody>
                  <a:tcPr/>
                </a:tc>
              </a:tr>
              <a:tr h="5130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County 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108,519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662 sq. miles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168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7889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Recruitment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>
            <a:noAutofit/>
          </a:bodyPr>
          <a:lstStyle/>
          <a:p>
            <a:endParaRPr lang="en-US" sz="4400" dirty="0" smtClean="0"/>
          </a:p>
          <a:p>
            <a:pPr marL="114300" indent="0">
              <a:buNone/>
            </a:pPr>
            <a:r>
              <a:rPr lang="en-US" sz="4400" dirty="0" smtClean="0"/>
              <a:t>Letters </a:t>
            </a:r>
            <a:r>
              <a:rPr lang="en-US" sz="4400" dirty="0"/>
              <a:t>were sent to </a:t>
            </a:r>
            <a:r>
              <a:rPr lang="en-US" sz="4400" dirty="0" smtClean="0"/>
              <a:t>three Commissioners of Departments of Social Service (DSS) providing an overview of the study</a:t>
            </a:r>
          </a:p>
        </p:txBody>
      </p:sp>
    </p:spTree>
    <p:extLst>
      <p:ext uri="{BB962C8B-B14F-4D97-AF65-F5344CB8AC3E}">
        <p14:creationId xmlns:p14="http://schemas.microsoft.com/office/powerpoint/2010/main" xmlns="" val="849271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1" indent="0">
              <a:buNone/>
            </a:pPr>
            <a:r>
              <a:rPr lang="en-US" sz="4400" dirty="0" smtClean="0"/>
              <a:t>I requested </a:t>
            </a:r>
            <a:r>
              <a:rPr lang="en-US" sz="4400" dirty="0"/>
              <a:t>permission to interview </a:t>
            </a:r>
            <a:r>
              <a:rPr lang="en-US" sz="4400" dirty="0" smtClean="0"/>
              <a:t>staff:</a:t>
            </a:r>
            <a:endParaRPr lang="en-US" sz="4400" dirty="0"/>
          </a:p>
          <a:p>
            <a:pPr lvl="2"/>
            <a:r>
              <a:rPr lang="en-US" sz="4400" dirty="0"/>
              <a:t>In a confidential setting at the work site</a:t>
            </a:r>
          </a:p>
          <a:p>
            <a:pPr lvl="2"/>
            <a:r>
              <a:rPr lang="en-US" sz="4400" dirty="0"/>
              <a:t>During work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6087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Procedure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876800"/>
          </a:xfrm>
        </p:spPr>
        <p:txBody>
          <a:bodyPr>
            <a:noAutofit/>
          </a:bodyPr>
          <a:lstStyle/>
          <a:p>
            <a:r>
              <a:rPr lang="en-US" sz="4400" dirty="0"/>
              <a:t>E</a:t>
            </a:r>
            <a:r>
              <a:rPr lang="en-US" sz="4400" dirty="0" smtClean="0"/>
              <a:t>-mails were sent to the DSS secretaries in 3 counties</a:t>
            </a:r>
          </a:p>
          <a:p>
            <a:r>
              <a:rPr lang="en-US" sz="4400" dirty="0" smtClean="0"/>
              <a:t>The e-mails were forwarded to all child welfare workers, informing them of the study and asking them to participate</a:t>
            </a:r>
          </a:p>
        </p:txBody>
      </p:sp>
    </p:spTree>
    <p:extLst>
      <p:ext uri="{BB962C8B-B14F-4D97-AF65-F5344CB8AC3E}">
        <p14:creationId xmlns:p14="http://schemas.microsoft.com/office/powerpoint/2010/main" xmlns="" val="816874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sz="4400" dirty="0" smtClean="0"/>
              <a:t>1.The person </a:t>
            </a:r>
            <a:r>
              <a:rPr lang="en-US" sz="4400" b="1" dirty="0" smtClean="0"/>
              <a:t>experienced, witnessed, or was confronted with</a:t>
            </a:r>
            <a:r>
              <a:rPr lang="en-US" sz="4400" dirty="0" smtClean="0"/>
              <a:t> an event or events that involved </a:t>
            </a:r>
            <a:r>
              <a:rPr lang="en-US" sz="4400" b="1" dirty="0" smtClean="0"/>
              <a:t>actual or threatened death or serious injury, </a:t>
            </a:r>
            <a:r>
              <a:rPr lang="en-US" sz="4400" dirty="0" smtClean="0"/>
              <a:t>or a threat to the physical integrity of self or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7531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334000"/>
          </a:xfrm>
        </p:spPr>
        <p:txBody>
          <a:bodyPr>
            <a:normAutofit/>
          </a:bodyPr>
          <a:lstStyle/>
          <a:p>
            <a:r>
              <a:rPr lang="en-US" sz="4400" dirty="0"/>
              <a:t>Child welfare workers </a:t>
            </a:r>
            <a:r>
              <a:rPr lang="en-US" sz="4400" dirty="0" smtClean="0"/>
              <a:t>who chose to participate in the study responded </a:t>
            </a:r>
            <a:r>
              <a:rPr lang="en-US" sz="4400" dirty="0"/>
              <a:t>via </a:t>
            </a:r>
            <a:r>
              <a:rPr lang="en-US" sz="4400" dirty="0" smtClean="0"/>
              <a:t>e-mail</a:t>
            </a:r>
          </a:p>
          <a:p>
            <a:r>
              <a:rPr lang="en-US" sz="4400" dirty="0" smtClean="0"/>
              <a:t>Appointments </a:t>
            </a:r>
            <a:r>
              <a:rPr lang="en-US" sz="4400" dirty="0"/>
              <a:t>were </a:t>
            </a:r>
            <a:r>
              <a:rPr lang="en-US" sz="4400" dirty="0" smtClean="0"/>
              <a:t>scheduled via e-mail for </a:t>
            </a:r>
            <a:r>
              <a:rPr lang="en-US" sz="4400" dirty="0"/>
              <a:t>face-to-face interviews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6057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554162"/>
          </a:xfrm>
        </p:spPr>
        <p:txBody>
          <a:bodyPr/>
          <a:lstStyle/>
          <a:p>
            <a:r>
              <a:rPr lang="en-US" sz="4800" b="1" i="1" dirty="0" smtClean="0"/>
              <a:t>Participation Requirements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620000" cy="4191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Voluntary Participants</a:t>
            </a:r>
          </a:p>
          <a:p>
            <a:r>
              <a:rPr lang="en-US" sz="4400" dirty="0" smtClean="0"/>
              <a:t>Confidential, on-site location</a:t>
            </a:r>
          </a:p>
          <a:p>
            <a:r>
              <a:rPr lang="en-US" sz="4400" dirty="0" smtClean="0"/>
              <a:t>Child welfare workers would be able to participate during work hours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999194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Measures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Demographic Questionnaire</a:t>
            </a:r>
          </a:p>
          <a:p>
            <a:r>
              <a:rPr lang="en-US" sz="4400" dirty="0" smtClean="0"/>
              <a:t>Semi-Structured Interview, approximately 1 ½ hours in length</a:t>
            </a:r>
          </a:p>
          <a:p>
            <a:pPr marL="11430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093808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Age of Participants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72467056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55003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/>
              <a:t>Gender of Participants</a:t>
            </a:r>
            <a:endParaRPr lang="en-US" sz="48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7092609"/>
              </p:ext>
            </p:extLst>
          </p:nvPr>
        </p:nvGraphicFramePr>
        <p:xfrm>
          <a:off x="0" y="137160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62576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01762"/>
          </a:xfrm>
        </p:spPr>
        <p:txBody>
          <a:bodyPr/>
          <a:lstStyle/>
          <a:p>
            <a:r>
              <a:rPr lang="en-US" b="1" i="1" dirty="0" smtClean="0"/>
              <a:t>Level of Education of </a:t>
            </a:r>
            <a:r>
              <a:rPr lang="en-US" sz="4800" b="1" i="1" dirty="0" smtClean="0"/>
              <a:t>Participants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9785475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97314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Years of Experience of Participants</a:t>
            </a:r>
            <a:endParaRPr lang="en-US" sz="48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473028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21593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20000" cy="1143000"/>
          </a:xfrm>
        </p:spPr>
        <p:txBody>
          <a:bodyPr/>
          <a:lstStyle/>
          <a:p>
            <a:r>
              <a:rPr lang="en-US" sz="4800" b="1" i="1" dirty="0" smtClean="0"/>
              <a:t>Questions Posed: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267200"/>
          </a:xfrm>
        </p:spPr>
        <p:txBody>
          <a:bodyPr>
            <a:noAutofit/>
          </a:bodyPr>
          <a:lstStyle/>
          <a:p>
            <a:r>
              <a:rPr lang="en-US" sz="4400" dirty="0"/>
              <a:t>Are child welfare workers experiencing secondary traumatic stress</a:t>
            </a:r>
            <a:r>
              <a:rPr lang="en-US" sz="4400" dirty="0" smtClean="0"/>
              <a:t>?</a:t>
            </a:r>
          </a:p>
          <a:p>
            <a:pPr marL="114300" indent="0">
              <a:buNone/>
            </a:pPr>
            <a:endParaRPr lang="en-US" sz="4400" dirty="0" smtClean="0"/>
          </a:p>
          <a:p>
            <a:r>
              <a:rPr lang="en-US" sz="4400" dirty="0" smtClean="0"/>
              <a:t>If so, why?</a:t>
            </a:r>
          </a:p>
        </p:txBody>
      </p:sp>
    </p:spTree>
    <p:extLst>
      <p:ext uri="{BB962C8B-B14F-4D97-AF65-F5344CB8AC3E}">
        <p14:creationId xmlns:p14="http://schemas.microsoft.com/office/powerpoint/2010/main" xmlns="" val="20102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620000" cy="5715000"/>
          </a:xfrm>
        </p:spPr>
        <p:txBody>
          <a:bodyPr>
            <a:normAutofit/>
          </a:bodyPr>
          <a:lstStyle/>
          <a:p>
            <a:r>
              <a:rPr lang="en-US" sz="4400" dirty="0"/>
              <a:t>Does exposure to </a:t>
            </a:r>
            <a:r>
              <a:rPr lang="en-US" sz="4400" b="1" i="1" dirty="0"/>
              <a:t>child abuse and neglect</a:t>
            </a:r>
            <a:r>
              <a:rPr lang="en-US" sz="4400" b="1" dirty="0"/>
              <a:t> </a:t>
            </a:r>
            <a:r>
              <a:rPr lang="en-US" sz="4400" dirty="0" smtClean="0"/>
              <a:t>place </a:t>
            </a:r>
            <a:r>
              <a:rPr lang="en-US" sz="4400" dirty="0"/>
              <a:t>child welfare </a:t>
            </a:r>
            <a:r>
              <a:rPr lang="en-US" sz="4400" dirty="0" smtClean="0"/>
              <a:t>workers </a:t>
            </a:r>
            <a:r>
              <a:rPr lang="en-US" sz="4400" dirty="0"/>
              <a:t>at risk for developing secondary traumatic stress? </a:t>
            </a:r>
            <a:endParaRPr lang="en-US" sz="4400" dirty="0" smtClean="0"/>
          </a:p>
          <a:p>
            <a:endParaRPr lang="en-US" sz="4400" dirty="0"/>
          </a:p>
          <a:p>
            <a:endParaRPr lang="en-US" dirty="0"/>
          </a:p>
        </p:txBody>
      </p:sp>
      <p:pic>
        <p:nvPicPr>
          <p:cNvPr id="4" name="Picture 2" descr="C:\Users\Owner\AppData\Local\Microsoft\Windows\INetCache\IE\T5SWWZ1C\3889528397_fdb6e13dac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624840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602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Does exposure </a:t>
            </a:r>
            <a:r>
              <a:rPr lang="en-US" sz="4400" dirty="0" smtClean="0"/>
              <a:t>to </a:t>
            </a:r>
            <a:r>
              <a:rPr lang="en-US" sz="4400" b="1" i="1" dirty="0"/>
              <a:t>alleged child </a:t>
            </a:r>
            <a:r>
              <a:rPr lang="en-US" sz="4400" b="1" i="1" dirty="0" smtClean="0"/>
              <a:t>abusers</a:t>
            </a:r>
            <a:r>
              <a:rPr lang="en-US" sz="4400" dirty="0" smtClean="0"/>
              <a:t> place </a:t>
            </a:r>
            <a:r>
              <a:rPr lang="en-US" sz="4400" dirty="0"/>
              <a:t>child welfare </a:t>
            </a:r>
            <a:r>
              <a:rPr lang="en-US" sz="4400" dirty="0" smtClean="0"/>
              <a:t>workers </a:t>
            </a:r>
            <a:r>
              <a:rPr lang="en-US" sz="4400" dirty="0"/>
              <a:t>at risk for developing secondary traumatic stress?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9354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334000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sz="4400" dirty="0" smtClean="0"/>
              <a:t>2. The person’s response involved </a:t>
            </a:r>
            <a:r>
              <a:rPr lang="en-US" sz="4400" b="1" dirty="0" smtClean="0"/>
              <a:t>intense fear, helplessness, or horror. </a:t>
            </a:r>
          </a:p>
          <a:p>
            <a:pPr marL="114300" lvl="0" indent="0">
              <a:buNone/>
            </a:pPr>
            <a:r>
              <a:rPr lang="en-US" sz="4000" i="1" dirty="0" smtClean="0"/>
              <a:t>Note: in children, this may be expressed instead by disorganized or agitated behavior.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3730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548640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Do </a:t>
            </a:r>
            <a:r>
              <a:rPr lang="en-US" sz="4400" b="1" i="1" dirty="0"/>
              <a:t>co-workers</a:t>
            </a:r>
            <a:r>
              <a:rPr lang="en-US" sz="4400" dirty="0"/>
              <a:t> provide a source of support in the workplace, or are they a source of work </a:t>
            </a:r>
            <a:r>
              <a:rPr lang="en-US" sz="4400" dirty="0" smtClean="0"/>
              <a:t>stress? </a:t>
            </a:r>
          </a:p>
          <a:p>
            <a:r>
              <a:rPr lang="en-US" sz="4400" dirty="0"/>
              <a:t>Do </a:t>
            </a:r>
            <a:r>
              <a:rPr lang="en-US" sz="4400" b="1" i="1" dirty="0"/>
              <a:t>supervisors</a:t>
            </a:r>
            <a:r>
              <a:rPr lang="en-US" sz="4400" dirty="0"/>
              <a:t> provide a source of support in the workplace, or are they a source of work stress? </a:t>
            </a:r>
          </a:p>
          <a:p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0417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What </a:t>
            </a:r>
            <a:r>
              <a:rPr lang="en-US" sz="4400" dirty="0"/>
              <a:t>are the potential </a:t>
            </a:r>
            <a:r>
              <a:rPr lang="en-US" sz="4400" b="1" i="1" dirty="0"/>
              <a:t>physical</a:t>
            </a:r>
            <a:r>
              <a:rPr lang="en-US" sz="4400" b="1" dirty="0"/>
              <a:t> </a:t>
            </a:r>
            <a:r>
              <a:rPr lang="en-US" sz="4400" dirty="0"/>
              <a:t>and </a:t>
            </a:r>
            <a:r>
              <a:rPr lang="en-US" sz="4400" b="1" i="1" dirty="0"/>
              <a:t>emotional</a:t>
            </a:r>
            <a:r>
              <a:rPr lang="en-US" sz="4400" b="1" dirty="0"/>
              <a:t> </a:t>
            </a:r>
            <a:r>
              <a:rPr lang="en-US" sz="4400" dirty="0"/>
              <a:t>consequences of child welfare </a:t>
            </a:r>
            <a:r>
              <a:rPr lang="en-US" sz="4400" dirty="0" smtClean="0"/>
              <a:t>work?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9582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Analytic Approach 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Interviews were transcribed using Dragon Naturally Speaking voice recognition software, Version 11.</a:t>
            </a:r>
          </a:p>
        </p:txBody>
      </p:sp>
    </p:spTree>
    <p:extLst>
      <p:ext uri="{BB962C8B-B14F-4D97-AF65-F5344CB8AC3E}">
        <p14:creationId xmlns:p14="http://schemas.microsoft.com/office/powerpoint/2010/main" xmlns="" val="1152024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>
              <a:buClr>
                <a:schemeClr val="accent1"/>
              </a:buClr>
            </a:pPr>
            <a:r>
              <a:rPr lang="en-US" sz="4400" dirty="0"/>
              <a:t>Transcribing the data and reviewing the transcripts for accuracy was an essential part of the research process.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625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20000" cy="1143000"/>
          </a:xfrm>
        </p:spPr>
        <p:txBody>
          <a:bodyPr/>
          <a:lstStyle/>
          <a:p>
            <a:r>
              <a:rPr lang="en-US" sz="4800" b="1" i="1" dirty="0" smtClean="0"/>
              <a:t>NVivo 9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en-US" sz="4400" dirty="0" smtClean="0"/>
          </a:p>
          <a:p>
            <a:r>
              <a:rPr lang="en-US" sz="4400" dirty="0"/>
              <a:t>T</a:t>
            </a:r>
            <a:r>
              <a:rPr lang="en-US" sz="4400" dirty="0" smtClean="0"/>
              <a:t>ranscripts </a:t>
            </a:r>
            <a:r>
              <a:rPr lang="en-US" sz="4400" dirty="0"/>
              <a:t>were uploaded into the qualitative data analysis software program, NVivo 9. </a:t>
            </a:r>
          </a:p>
        </p:txBody>
      </p:sp>
    </p:spTree>
    <p:extLst>
      <p:ext uri="{BB962C8B-B14F-4D97-AF65-F5344CB8AC3E}">
        <p14:creationId xmlns:p14="http://schemas.microsoft.com/office/powerpoint/2010/main" xmlns="" val="1886278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NVivo </a:t>
            </a:r>
            <a:r>
              <a:rPr lang="en-US" sz="4400" dirty="0"/>
              <a:t>9 is a qualitative data analysis program that supports the user to manage data, manage ideas, query data, graphically model data, and report </a:t>
            </a:r>
            <a:r>
              <a:rPr lang="en-US" sz="4400" dirty="0" smtClean="0"/>
              <a:t>data.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8449178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Coding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953000"/>
          </a:xfrm>
        </p:spPr>
        <p:txBody>
          <a:bodyPr>
            <a:noAutofit/>
          </a:bodyPr>
          <a:lstStyle/>
          <a:p>
            <a:r>
              <a:rPr lang="en-US" sz="4400" dirty="0"/>
              <a:t>Coding is a method of working with data that allows the researcher to take transcriptions, and verbatim accounts from </a:t>
            </a:r>
            <a:r>
              <a:rPr lang="en-US" sz="4400" dirty="0" smtClean="0"/>
              <a:t>participants</a:t>
            </a:r>
            <a:r>
              <a:rPr lang="en-US" sz="4400" dirty="0"/>
              <a:t>, </a:t>
            </a:r>
            <a:r>
              <a:rPr lang="en-US" sz="4400" dirty="0" smtClean="0"/>
              <a:t>and classify them.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50149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77962"/>
          </a:xfrm>
        </p:spPr>
        <p:txBody>
          <a:bodyPr/>
          <a:lstStyle/>
          <a:p>
            <a:r>
              <a:rPr lang="en-US" sz="4800" b="1" i="1" dirty="0" smtClean="0"/>
              <a:t>Rigor &amp; Trustworthiness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3340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4400" dirty="0" smtClean="0"/>
              <a:t>Four strategies utilized for enhancing the rigor and trustworthiness of this research:</a:t>
            </a:r>
          </a:p>
          <a:p>
            <a:pPr lvl="1"/>
            <a:r>
              <a:rPr lang="en-US" sz="4400" dirty="0" smtClean="0"/>
              <a:t>Prolonged engagement</a:t>
            </a:r>
          </a:p>
          <a:p>
            <a:pPr lvl="1"/>
            <a:r>
              <a:rPr lang="en-US" sz="4400" dirty="0" smtClean="0"/>
              <a:t>Triangulation</a:t>
            </a:r>
          </a:p>
          <a:p>
            <a:pPr lvl="1"/>
            <a:r>
              <a:rPr lang="en-US" sz="4400" dirty="0" smtClean="0"/>
              <a:t>Peer debriefing and support</a:t>
            </a:r>
          </a:p>
          <a:p>
            <a:pPr lvl="1"/>
            <a:r>
              <a:rPr lang="en-US" sz="4400" dirty="0" smtClean="0"/>
              <a:t>Member checking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871295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Focus-Group: County 2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/>
              <a:t>The focus group provided an opportunity for participant feedback or “member checking” to assure interpretive validity.</a:t>
            </a:r>
          </a:p>
        </p:txBody>
      </p:sp>
    </p:spTree>
    <p:extLst>
      <p:ext uri="{BB962C8B-B14F-4D97-AF65-F5344CB8AC3E}">
        <p14:creationId xmlns:p14="http://schemas.microsoft.com/office/powerpoint/2010/main" xmlns="" val="570617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/>
              <a:t>The focus group </a:t>
            </a:r>
            <a:r>
              <a:rPr lang="en-US" sz="4400" dirty="0" smtClean="0"/>
              <a:t>in County 2 confirmed </a:t>
            </a:r>
            <a:r>
              <a:rPr lang="en-US" sz="4400" dirty="0"/>
              <a:t>the three predominant themes presented by the research participants of the </a:t>
            </a:r>
            <a:r>
              <a:rPr lang="en-US" sz="4400" dirty="0" smtClean="0"/>
              <a:t>study.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602035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676400"/>
          </a:xfrm>
        </p:spPr>
        <p:txBody>
          <a:bodyPr/>
          <a:lstStyle/>
          <a:p>
            <a:r>
              <a:rPr lang="en-US" sz="4800" b="1" i="1" dirty="0"/>
              <a:t>Post-Traumatic Stress Disorder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(from the </a:t>
            </a:r>
            <a:r>
              <a:rPr lang="en-US" sz="2800" dirty="0" smtClean="0">
                <a:solidFill>
                  <a:srgbClr val="FF0000"/>
                </a:solidFill>
              </a:rPr>
              <a:t>DSM-V)</a:t>
            </a:r>
            <a:r>
              <a:rPr lang="en-US" sz="2800" dirty="0">
                <a:solidFill>
                  <a:srgbClr val="FF0000"/>
                </a:solidFill>
              </a:rPr>
              <a:t> </a:t>
            </a:r>
          </a:p>
          <a:p>
            <a:pPr marL="571500" indent="-457200">
              <a:buAutoNum type="alphaUcPeriod"/>
            </a:pPr>
            <a:r>
              <a:rPr lang="en-US" sz="4400" dirty="0" smtClean="0"/>
              <a:t>Exposure to </a:t>
            </a:r>
            <a:r>
              <a:rPr lang="en-US" sz="4400" b="1" dirty="0" smtClean="0"/>
              <a:t>actual</a:t>
            </a:r>
            <a:r>
              <a:rPr lang="en-US" sz="4400" dirty="0" smtClean="0"/>
              <a:t> or </a:t>
            </a:r>
            <a:r>
              <a:rPr lang="en-US" sz="4400" b="1" dirty="0" smtClean="0"/>
              <a:t>threatened death</a:t>
            </a:r>
            <a:r>
              <a:rPr lang="en-US" sz="4400" dirty="0" smtClean="0"/>
              <a:t>, </a:t>
            </a:r>
            <a:r>
              <a:rPr lang="en-US" sz="4400" b="1" dirty="0" smtClean="0"/>
              <a:t>serious</a:t>
            </a:r>
            <a:r>
              <a:rPr lang="en-US" sz="4400" dirty="0" smtClean="0"/>
              <a:t> </a:t>
            </a:r>
            <a:r>
              <a:rPr lang="en-US" sz="4400" b="1" dirty="0" smtClean="0"/>
              <a:t>injury</a:t>
            </a:r>
            <a:r>
              <a:rPr lang="en-US" sz="4400" dirty="0" smtClean="0"/>
              <a:t>, or </a:t>
            </a:r>
            <a:r>
              <a:rPr lang="en-US" sz="4400" b="1" dirty="0" smtClean="0"/>
              <a:t>sexual violence </a:t>
            </a:r>
            <a:r>
              <a:rPr lang="en-US" sz="4400" dirty="0" smtClean="0"/>
              <a:t>in one (or more of the following ways: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7468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Results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3 Central Themes Emerged:</a:t>
            </a:r>
          </a:p>
          <a:p>
            <a:pPr lvl="1"/>
            <a:r>
              <a:rPr lang="en-US" sz="4400" dirty="0" smtClean="0"/>
              <a:t>1. The Unpredictability of Child Welfare Work</a:t>
            </a:r>
          </a:p>
          <a:p>
            <a:pPr lvl="1"/>
            <a:r>
              <a:rPr lang="en-US" sz="4400" dirty="0" smtClean="0"/>
              <a:t>2. Relationships with Others</a:t>
            </a:r>
          </a:p>
          <a:p>
            <a:pPr lvl="1"/>
            <a:r>
              <a:rPr lang="en-US" sz="4400" dirty="0" smtClean="0"/>
              <a:t>3. Consequences of Child Welfare Work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224933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Physical Consequences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dirty="0" smtClean="0"/>
              <a:t>Sleep Disturbance		      100%</a:t>
            </a:r>
          </a:p>
          <a:p>
            <a:r>
              <a:rPr lang="en-US" sz="4400" dirty="0"/>
              <a:t>Health Related </a:t>
            </a:r>
            <a:r>
              <a:rPr lang="en-US" sz="4400" dirty="0" smtClean="0"/>
              <a:t>Symptoms	94 %</a:t>
            </a:r>
            <a:endParaRPr lang="en-US" sz="4400" dirty="0"/>
          </a:p>
          <a:p>
            <a:pPr lvl="1"/>
            <a:r>
              <a:rPr lang="en-US" sz="4400" dirty="0"/>
              <a:t>Stomach Distress</a:t>
            </a:r>
          </a:p>
          <a:p>
            <a:pPr lvl="1"/>
            <a:r>
              <a:rPr lang="en-US" sz="4400" dirty="0"/>
              <a:t>Chronic Diarrhea</a:t>
            </a:r>
          </a:p>
          <a:p>
            <a:pPr lvl="1"/>
            <a:r>
              <a:rPr lang="en-US" sz="4400" dirty="0"/>
              <a:t>Headaches/Migraines</a:t>
            </a:r>
          </a:p>
          <a:p>
            <a:pPr lvl="1"/>
            <a:r>
              <a:rPr lang="en-US" sz="4400" dirty="0"/>
              <a:t>High Blood </a:t>
            </a:r>
            <a:r>
              <a:rPr lang="en-US" sz="4400" dirty="0" smtClean="0"/>
              <a:t>Pressure</a:t>
            </a:r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21271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Significant Weight Gain </a:t>
            </a:r>
          </a:p>
          <a:p>
            <a:pPr marL="11430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(20 – 50 </a:t>
            </a:r>
            <a:r>
              <a:rPr lang="en-US" sz="4400" dirty="0" err="1" smtClean="0"/>
              <a:t>lbs</a:t>
            </a:r>
            <a:r>
              <a:rPr lang="en-US" sz="4400" dirty="0" smtClean="0"/>
              <a:t>)</a:t>
            </a:r>
            <a:endParaRPr lang="en-US" sz="4400" dirty="0"/>
          </a:p>
          <a:p>
            <a:r>
              <a:rPr lang="en-US" sz="4400" dirty="0"/>
              <a:t>Agitation and </a:t>
            </a:r>
            <a:r>
              <a:rPr lang="en-US" sz="4400" dirty="0" smtClean="0"/>
              <a:t>Irritability</a:t>
            </a:r>
          </a:p>
          <a:p>
            <a:r>
              <a:rPr lang="en-US" sz="4400" dirty="0" smtClean="0"/>
              <a:t>Frequent Illness</a:t>
            </a:r>
            <a:endParaRPr lang="en-US" sz="44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102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20000" cy="1143000"/>
          </a:xfrm>
        </p:spPr>
        <p:txBody>
          <a:bodyPr/>
          <a:lstStyle/>
          <a:p>
            <a:r>
              <a:rPr lang="en-US" sz="4800" b="1" i="1" dirty="0" smtClean="0"/>
              <a:t>Conclusions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question answered by this study was not </a:t>
            </a:r>
            <a:r>
              <a:rPr lang="en-US" sz="4400" b="1" i="1" dirty="0"/>
              <a:t>if</a:t>
            </a:r>
            <a:r>
              <a:rPr lang="en-US" sz="4400" dirty="0"/>
              <a:t> child welfare workers were experiencing secondary traumatic stress, but </a:t>
            </a:r>
            <a:r>
              <a:rPr lang="en-US" sz="4400" b="1" i="1" dirty="0"/>
              <a:t>why</a:t>
            </a:r>
            <a:r>
              <a:rPr lang="en-US" sz="4400" b="1" dirty="0"/>
              <a:t> </a:t>
            </a:r>
            <a:r>
              <a:rPr lang="en-US" sz="4400" dirty="0"/>
              <a:t>are they experiencing secondary traumatic stress? </a:t>
            </a:r>
          </a:p>
        </p:txBody>
      </p:sp>
    </p:spTree>
    <p:extLst>
      <p:ext uri="{BB962C8B-B14F-4D97-AF65-F5344CB8AC3E}">
        <p14:creationId xmlns:p14="http://schemas.microsoft.com/office/powerpoint/2010/main" xmlns="" val="2365072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620000" cy="5638800"/>
          </a:xfrm>
        </p:spPr>
        <p:txBody>
          <a:bodyPr>
            <a:noAutofit/>
          </a:bodyPr>
          <a:lstStyle/>
          <a:p>
            <a:r>
              <a:rPr lang="en-US" sz="4400" dirty="0"/>
              <a:t>Despite being exposed to unspeakable cases of child abuse and neglect, the child welfare workers in this study indicated that </a:t>
            </a:r>
            <a:r>
              <a:rPr lang="en-US" sz="4400" b="1" dirty="0"/>
              <a:t>this </a:t>
            </a:r>
            <a:r>
              <a:rPr lang="en-US" sz="4400" b="1" dirty="0" smtClean="0"/>
              <a:t>exposure alone </a:t>
            </a:r>
            <a:r>
              <a:rPr lang="en-US" sz="4400" b="1" dirty="0"/>
              <a:t>did not result in the development of secondary traumatic stress. </a:t>
            </a:r>
          </a:p>
        </p:txBody>
      </p:sp>
    </p:spTree>
    <p:extLst>
      <p:ext uri="{BB962C8B-B14F-4D97-AF65-F5344CB8AC3E}">
        <p14:creationId xmlns:p14="http://schemas.microsoft.com/office/powerpoint/2010/main" xmlns="" val="2456020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4800" b="1" i="1" dirty="0" smtClean="0"/>
              <a:t>Why?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Lack of support in the workplace from supervisors and administrators</a:t>
            </a:r>
          </a:p>
        </p:txBody>
      </p:sp>
    </p:spTree>
    <p:extLst>
      <p:ext uri="{BB962C8B-B14F-4D97-AF65-F5344CB8AC3E}">
        <p14:creationId xmlns:p14="http://schemas.microsoft.com/office/powerpoint/2010/main" xmlns="" val="3472039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Fear of blame and retribution if something goes wrong on their caseload</a:t>
            </a:r>
            <a:r>
              <a:rPr lang="en-US" sz="4400" dirty="0" smtClean="0"/>
              <a:t>.</a:t>
            </a:r>
          </a:p>
          <a:p>
            <a:r>
              <a:rPr lang="en-US" sz="4400" dirty="0"/>
              <a:t>Inconsistent messages </a:t>
            </a:r>
            <a:r>
              <a:rPr lang="en-US" sz="4400" dirty="0" smtClean="0"/>
              <a:t>from </a:t>
            </a:r>
            <a:r>
              <a:rPr lang="en-US" sz="4400" dirty="0"/>
              <a:t>supervisors</a:t>
            </a:r>
          </a:p>
          <a:p>
            <a:endParaRPr lang="en-US" sz="4400" dirty="0"/>
          </a:p>
          <a:p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321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620000" cy="5562600"/>
          </a:xfrm>
        </p:spPr>
        <p:txBody>
          <a:bodyPr>
            <a:normAutofit/>
          </a:bodyPr>
          <a:lstStyle/>
          <a:p>
            <a:r>
              <a:rPr lang="en-US" sz="4000" dirty="0"/>
              <a:t>While the child welfare workers admitted that their exposure to abused and maltreated children did have a deleterious impact on them, overall they viewed that as </a:t>
            </a:r>
            <a:r>
              <a:rPr lang="en-US" sz="4000" b="1" dirty="0"/>
              <a:t>secondary</a:t>
            </a:r>
            <a:r>
              <a:rPr lang="en-US" sz="4000" dirty="0"/>
              <a:t> to the effects produced by lack of support received by supervisors and administrators.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961516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</p:spPr>
        <p:txBody>
          <a:bodyPr/>
          <a:lstStyle/>
          <a:p>
            <a:r>
              <a:rPr lang="en-US" sz="4800" b="1" i="1" dirty="0" smtClean="0"/>
              <a:t>Implications for Practice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4400" dirty="0" smtClean="0"/>
              <a:t>Education and Training for </a:t>
            </a:r>
            <a:r>
              <a:rPr lang="en-US" sz="4400" b="1" dirty="0" smtClean="0"/>
              <a:t>All </a:t>
            </a:r>
            <a:r>
              <a:rPr lang="en-US" sz="4400" dirty="0" smtClean="0"/>
              <a:t>Staff</a:t>
            </a:r>
          </a:p>
          <a:p>
            <a:pPr lvl="1"/>
            <a:r>
              <a:rPr lang="en-US" sz="4400" dirty="0" smtClean="0"/>
              <a:t>Administrators</a:t>
            </a:r>
          </a:p>
          <a:p>
            <a:pPr lvl="1"/>
            <a:r>
              <a:rPr lang="en-US" sz="4400" dirty="0" smtClean="0"/>
              <a:t>Supervisors</a:t>
            </a:r>
          </a:p>
          <a:p>
            <a:pPr lvl="1"/>
            <a:r>
              <a:rPr lang="en-US" sz="4400" dirty="0" smtClean="0"/>
              <a:t>Child Welfare Workers</a:t>
            </a:r>
          </a:p>
          <a:p>
            <a:pPr lvl="1"/>
            <a:r>
              <a:rPr lang="en-US" sz="4400" dirty="0" smtClean="0"/>
              <a:t>Support Staff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230374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Recruitment and Training for Supervisors</a:t>
            </a:r>
          </a:p>
          <a:p>
            <a:pPr lvl="1"/>
            <a:r>
              <a:rPr lang="en-US" sz="4200" dirty="0" smtClean="0"/>
              <a:t>Focus on Supervisory Qualifications</a:t>
            </a:r>
          </a:p>
          <a:p>
            <a:pPr lvl="1"/>
            <a:r>
              <a:rPr lang="en-US" sz="4200" dirty="0" smtClean="0"/>
              <a:t>Provide On-Going Supervisory Training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xmlns="" val="1352770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1" indent="0">
              <a:buNone/>
            </a:pPr>
            <a:r>
              <a:rPr lang="en-US" sz="4400" dirty="0"/>
              <a:t>1. </a:t>
            </a:r>
            <a:r>
              <a:rPr lang="en-US" sz="4400" b="1" dirty="0"/>
              <a:t>Directly experiencing</a:t>
            </a:r>
            <a:r>
              <a:rPr lang="en-US" sz="4400" dirty="0"/>
              <a:t> the traumatic events(s).</a:t>
            </a:r>
          </a:p>
          <a:p>
            <a:pPr marL="411480" lvl="1" indent="0">
              <a:buNone/>
            </a:pPr>
            <a:r>
              <a:rPr lang="en-US" sz="4400" dirty="0"/>
              <a:t>2. </a:t>
            </a:r>
            <a:r>
              <a:rPr lang="en-US" sz="4400" b="1" dirty="0"/>
              <a:t>Witnessing</a:t>
            </a:r>
            <a:r>
              <a:rPr lang="en-US" sz="4400" dirty="0"/>
              <a:t>, in person, the event(s) as it occurred to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3045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Limitations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Self-Report</a:t>
            </a:r>
          </a:p>
          <a:p>
            <a:r>
              <a:rPr lang="en-US" sz="4400" dirty="0" smtClean="0"/>
              <a:t>Limited Sample </a:t>
            </a:r>
          </a:p>
          <a:p>
            <a:r>
              <a:rPr lang="en-US" sz="4400" dirty="0" smtClean="0"/>
              <a:t>Predominantly female participants</a:t>
            </a:r>
          </a:p>
          <a:p>
            <a:r>
              <a:rPr lang="en-US" sz="4400" dirty="0"/>
              <a:t>No racial </a:t>
            </a:r>
            <a:r>
              <a:rPr lang="en-US" sz="4400" dirty="0" smtClean="0"/>
              <a:t>diversity</a:t>
            </a:r>
          </a:p>
          <a:p>
            <a:r>
              <a:rPr lang="en-US" sz="4400" dirty="0" smtClean="0"/>
              <a:t>2 out of 3 counties were rural</a:t>
            </a:r>
          </a:p>
          <a:p>
            <a:r>
              <a:rPr lang="en-US" sz="4400" dirty="0" smtClean="0"/>
              <a:t>No urban county representation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3813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5486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4400" dirty="0" smtClean="0"/>
          </a:p>
          <a:p>
            <a:r>
              <a:rPr lang="en-US" sz="4400" dirty="0" smtClean="0"/>
              <a:t>The </a:t>
            </a:r>
            <a:r>
              <a:rPr lang="en-US" sz="4400" dirty="0"/>
              <a:t>study did not address a previous history of trauma on the part of the child welfare workers. </a:t>
            </a:r>
          </a:p>
        </p:txBody>
      </p:sp>
    </p:spTree>
    <p:extLst>
      <p:ext uri="{BB962C8B-B14F-4D97-AF65-F5344CB8AC3E}">
        <p14:creationId xmlns:p14="http://schemas.microsoft.com/office/powerpoint/2010/main" xmlns="" val="643968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Recommendations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Further research should focus on the role </a:t>
            </a:r>
            <a:r>
              <a:rPr lang="en-US" sz="4400" dirty="0" smtClean="0"/>
              <a:t>the </a:t>
            </a:r>
            <a:r>
              <a:rPr lang="en-US" sz="4400" dirty="0"/>
              <a:t>supervisor plays in the development of secondary traumatic stress and child welfare </a:t>
            </a:r>
            <a:r>
              <a:rPr lang="en-US" sz="4400" dirty="0" smtClean="0"/>
              <a:t>workers.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708278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Research </a:t>
            </a:r>
            <a:r>
              <a:rPr lang="en-US" sz="4400" dirty="0"/>
              <a:t>on the prevention and intervention of secondary traumatic stress would be a valuable addition to the literature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472858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It would be beneficial to examine whether or not supervisors experience secondary traumatic stress and if so, investigate the origin of their stress. </a:t>
            </a:r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98271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As one child welfare worker poignantly revealed: </a:t>
            </a:r>
            <a:r>
              <a:rPr lang="en-US" sz="4400" i="1" dirty="0"/>
              <a:t>“I think we could deal with anything if we just had the support we </a:t>
            </a:r>
            <a:r>
              <a:rPr lang="en-US" sz="4400" i="1" dirty="0" smtClean="0"/>
              <a:t>needed.” 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xmlns="" val="289274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620000" cy="56388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4400" dirty="0"/>
              <a:t>Future </a:t>
            </a:r>
            <a:r>
              <a:rPr lang="en-US" sz="4400" dirty="0" smtClean="0"/>
              <a:t>research                   should </a:t>
            </a:r>
            <a:r>
              <a:rPr lang="en-US" sz="4400" dirty="0"/>
              <a:t>focus on </a:t>
            </a:r>
            <a:r>
              <a:rPr lang="en-US" sz="4400" dirty="0" smtClean="0"/>
              <a:t>          developing </a:t>
            </a:r>
            <a:r>
              <a:rPr lang="en-US" sz="4400" dirty="0"/>
              <a:t>ways </a:t>
            </a:r>
            <a:r>
              <a:rPr lang="en-US" sz="4400" dirty="0" smtClean="0"/>
              <a:t>             to </a:t>
            </a:r>
            <a:r>
              <a:rPr lang="en-US" sz="4400" dirty="0"/>
              <a:t>support child </a:t>
            </a:r>
            <a:r>
              <a:rPr lang="en-US" sz="4400" dirty="0" smtClean="0"/>
              <a:t>                     welfare </a:t>
            </a:r>
            <a:r>
              <a:rPr lang="en-US" sz="4400" dirty="0"/>
              <a:t>workers  </a:t>
            </a:r>
            <a:r>
              <a:rPr lang="en-US" sz="4400" dirty="0" smtClean="0"/>
              <a:t>                      and supervisors </a:t>
            </a:r>
            <a:r>
              <a:rPr lang="en-US" sz="4400" dirty="0"/>
              <a:t>so they can continue the difficult work of caring for abused children and their families.</a:t>
            </a:r>
          </a:p>
          <a:p>
            <a:endParaRPr lang="en-US" dirty="0"/>
          </a:p>
        </p:txBody>
      </p:sp>
      <p:pic>
        <p:nvPicPr>
          <p:cNvPr id="5" name="Picture 2" descr="C:\Users\Owner\AppData\Local\Microsoft\Windows\INetCache\IE\JGMXID32\sad-chil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3000375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2779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5486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14300" indent="0">
              <a:buNone/>
            </a:pPr>
            <a:r>
              <a:rPr lang="en-US" sz="4400" dirty="0" smtClean="0"/>
              <a:t>3. </a:t>
            </a:r>
            <a:r>
              <a:rPr lang="en-US" sz="4400" b="1" dirty="0" smtClean="0"/>
              <a:t>Learning</a:t>
            </a:r>
            <a:r>
              <a:rPr lang="en-US" sz="4400" dirty="0" smtClean="0"/>
              <a:t> that the traumatic event(s) occurred to a close family member or close friend.  In cases of actual or threatened death of a family member or friend, the event(s) must have been </a:t>
            </a:r>
            <a:r>
              <a:rPr lang="en-US" sz="4400" b="1" dirty="0" smtClean="0"/>
              <a:t>violent</a:t>
            </a:r>
            <a:r>
              <a:rPr lang="en-US" sz="4400" dirty="0" smtClean="0"/>
              <a:t> or </a:t>
            </a:r>
            <a:r>
              <a:rPr lang="en-US" sz="4400" b="1" dirty="0" smtClean="0"/>
              <a:t>accidental</a:t>
            </a:r>
            <a:r>
              <a:rPr lang="en-US" sz="4400" dirty="0" smtClean="0"/>
              <a:t>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3715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4978</TotalTime>
  <Words>1810</Words>
  <Application>Microsoft Office PowerPoint</Application>
  <PresentationFormat>On-screen Show (4:3)</PresentationFormat>
  <Paragraphs>294</Paragraphs>
  <Slides>86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Adjacency</vt:lpstr>
      <vt:lpstr>SECONDARY TRAUMATIC STRESS  OF CHILD WELFARE WORKERS:  A Qualitative Investigation  Jennifer Cornish Genovese, LCSW, PhD </vt:lpstr>
      <vt:lpstr>Introductions</vt:lpstr>
      <vt:lpstr>Trauma</vt:lpstr>
      <vt:lpstr>Post-Traumatic Stress Disorder</vt:lpstr>
      <vt:lpstr>Slide 5</vt:lpstr>
      <vt:lpstr>Slide 6</vt:lpstr>
      <vt:lpstr>Post-Traumatic Stress Disorder</vt:lpstr>
      <vt:lpstr>Slide 8</vt:lpstr>
      <vt:lpstr>Slide 9</vt:lpstr>
      <vt:lpstr>Slide 10</vt:lpstr>
      <vt:lpstr>Secondary Traumatic Stress </vt:lpstr>
      <vt:lpstr>Slide 12</vt:lpstr>
      <vt:lpstr>Slide 13</vt:lpstr>
      <vt:lpstr>Slide 14</vt:lpstr>
      <vt:lpstr>Personal Symptoms of Secondary Traumatic Stress</vt:lpstr>
      <vt:lpstr>Physical Indicators</vt:lpstr>
      <vt:lpstr>Personal Indicators</vt:lpstr>
      <vt:lpstr>Professional Indicators</vt:lpstr>
      <vt:lpstr>Workplace Indicators</vt:lpstr>
      <vt:lpstr>Contributors to the Development of Secondary Traumatic Stress</vt:lpstr>
      <vt:lpstr>Slide 21</vt:lpstr>
      <vt:lpstr>Slide 22</vt:lpstr>
      <vt:lpstr>Secondary Trauma:  WHO IS AT RISK?</vt:lpstr>
      <vt:lpstr>Why are Child Welfare Workers at Increased Risk for Developing Secondary Traumatic Stress?</vt:lpstr>
      <vt:lpstr>Slide 25</vt:lpstr>
      <vt:lpstr>Goals of Child Protective Services</vt:lpstr>
      <vt:lpstr>Slide 27</vt:lpstr>
      <vt:lpstr>Slide 28</vt:lpstr>
      <vt:lpstr>Slide 29</vt:lpstr>
      <vt:lpstr>Slide 30</vt:lpstr>
      <vt:lpstr>4 Major Types of Child Abuse</vt:lpstr>
      <vt:lpstr>Types of Child Abuse</vt:lpstr>
      <vt:lpstr>Slide 33</vt:lpstr>
      <vt:lpstr>Slide 34</vt:lpstr>
      <vt:lpstr>Slide 35</vt:lpstr>
      <vt:lpstr>Slide 36</vt:lpstr>
      <vt:lpstr>Slide 37</vt:lpstr>
      <vt:lpstr>Purpose of This Study</vt:lpstr>
      <vt:lpstr>Slide 39</vt:lpstr>
      <vt:lpstr>Slide 40</vt:lpstr>
      <vt:lpstr>Slide 41</vt:lpstr>
      <vt:lpstr>Previous Studies on Secondary Traumatic Stress &amp; Child Welfare Workers Have Included:</vt:lpstr>
      <vt:lpstr> Contribution to the Field</vt:lpstr>
      <vt:lpstr>New York State Statistics (2012 estimate)</vt:lpstr>
      <vt:lpstr>Three Central New York Counties were included in this study.</vt:lpstr>
      <vt:lpstr>  2012 NYS Census Data,  Per County </vt:lpstr>
      <vt:lpstr>Recruitment</vt:lpstr>
      <vt:lpstr>Slide 48</vt:lpstr>
      <vt:lpstr>Procedure</vt:lpstr>
      <vt:lpstr>Slide 50</vt:lpstr>
      <vt:lpstr>Participation Requirements</vt:lpstr>
      <vt:lpstr>Measures</vt:lpstr>
      <vt:lpstr>Age of Participants</vt:lpstr>
      <vt:lpstr>Gender of Participants</vt:lpstr>
      <vt:lpstr>Level of Education of Participants </vt:lpstr>
      <vt:lpstr>Years of Experience of Participants</vt:lpstr>
      <vt:lpstr>Questions Posed:</vt:lpstr>
      <vt:lpstr>Slide 58</vt:lpstr>
      <vt:lpstr>Slide 59</vt:lpstr>
      <vt:lpstr>Slide 60</vt:lpstr>
      <vt:lpstr>Slide 61</vt:lpstr>
      <vt:lpstr>Analytic Approach </vt:lpstr>
      <vt:lpstr>Slide 63</vt:lpstr>
      <vt:lpstr>NVivo 9</vt:lpstr>
      <vt:lpstr>Slide 65</vt:lpstr>
      <vt:lpstr>Coding</vt:lpstr>
      <vt:lpstr>Rigor &amp; Trustworthiness</vt:lpstr>
      <vt:lpstr>Focus-Group: County 2</vt:lpstr>
      <vt:lpstr>Slide 69</vt:lpstr>
      <vt:lpstr>Results</vt:lpstr>
      <vt:lpstr>Physical Consequences</vt:lpstr>
      <vt:lpstr>Slide 72</vt:lpstr>
      <vt:lpstr>Conclusions</vt:lpstr>
      <vt:lpstr>Slide 74</vt:lpstr>
      <vt:lpstr>Why?</vt:lpstr>
      <vt:lpstr>Slide 76</vt:lpstr>
      <vt:lpstr>Slide 77</vt:lpstr>
      <vt:lpstr>Implications for Practice</vt:lpstr>
      <vt:lpstr>Slide 79</vt:lpstr>
      <vt:lpstr>Limitations</vt:lpstr>
      <vt:lpstr>Slide 81</vt:lpstr>
      <vt:lpstr>Recommendations</vt:lpstr>
      <vt:lpstr>Slide 83</vt:lpstr>
      <vt:lpstr>Slide 84</vt:lpstr>
      <vt:lpstr>Slide 85</vt:lpstr>
      <vt:lpstr>Slide 86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and  Behavioral Effects of Secondary Trauma of  Child Welfare Workers</dc:title>
  <dc:creator>Owner</dc:creator>
  <cp:lastModifiedBy>exec_assistant</cp:lastModifiedBy>
  <cp:revision>260</cp:revision>
  <cp:lastPrinted>2015-03-10T13:02:40Z</cp:lastPrinted>
  <dcterms:created xsi:type="dcterms:W3CDTF">2012-01-31T17:33:44Z</dcterms:created>
  <dcterms:modified xsi:type="dcterms:W3CDTF">2015-03-11T14:47:00Z</dcterms:modified>
</cp:coreProperties>
</file>